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0"/>
  </p:notesMasterIdLst>
  <p:handoutMasterIdLst>
    <p:handoutMasterId r:id="rId21"/>
  </p:handoutMasterIdLst>
  <p:sldIdLst>
    <p:sldId id="27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7" r:id="rId10"/>
    <p:sldId id="266" r:id="rId11"/>
    <p:sldId id="267" r:id="rId12"/>
    <p:sldId id="268" r:id="rId13"/>
    <p:sldId id="269" r:id="rId14"/>
    <p:sldId id="270" r:id="rId15"/>
    <p:sldId id="271" r:id="rId16"/>
    <p:sldId id="278" r:id="rId17"/>
    <p:sldId id="273" r:id="rId18"/>
    <p:sldId id="274" r:id="rId1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264" autoAdjust="0"/>
    <p:restoredTop sz="86283" autoAdjust="0"/>
  </p:normalViewPr>
  <p:slideViewPr>
    <p:cSldViewPr>
      <p:cViewPr varScale="1">
        <p:scale>
          <a:sx n="72" d="100"/>
          <a:sy n="72" d="100"/>
        </p:scale>
        <p:origin x="-82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8242652100919869E-4"/>
          <c:y val="8.1291056987692081E-2"/>
          <c:w val="0.96324074074074051"/>
          <c:h val="0.7267790193537851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dPt>
            <c:idx val="4"/>
            <c:spPr>
              <a:solidFill>
                <a:schemeClr val="accent2"/>
              </a:solidFill>
            </c:spPr>
          </c:dPt>
          <c:dPt>
            <c:idx val="5"/>
            <c:spPr>
              <a:solidFill>
                <a:schemeClr val="accent1"/>
              </a:solidFill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 sz="2000" b="1"/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 sz="2000" b="1"/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Nurse/midwife</c:v>
                </c:pt>
                <c:pt idx="2">
                  <c:v>MCH aide</c:v>
                </c:pt>
                <c:pt idx="3">
                  <c:v>Community health worker</c:v>
                </c:pt>
                <c:pt idx="4">
                  <c:v>TBA</c:v>
                </c:pt>
                <c:pt idx="5">
                  <c:v>No one</c:v>
                </c:pt>
                <c:pt idx="6">
                  <c:v>Any skilled provider*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6.2</c:v>
                </c:pt>
                <c:pt idx="1">
                  <c:v>52.9</c:v>
                </c:pt>
                <c:pt idx="2">
                  <c:v>27.8</c:v>
                </c:pt>
                <c:pt idx="3">
                  <c:v>2</c:v>
                </c:pt>
                <c:pt idx="4">
                  <c:v>3.2</c:v>
                </c:pt>
                <c:pt idx="5">
                  <c:v>6.7</c:v>
                </c:pt>
                <c:pt idx="6">
                  <c:v>86.9</c:v>
                </c:pt>
              </c:numCache>
            </c:numRef>
          </c:val>
        </c:ser>
        <c:dLbls>
          <c:showVal val="1"/>
        </c:dLbls>
        <c:gapWidth val="75"/>
        <c:axId val="92684288"/>
        <c:axId val="92685824"/>
      </c:barChart>
      <c:catAx>
        <c:axId val="926842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92685824"/>
        <c:crosses val="autoZero"/>
        <c:auto val="1"/>
        <c:lblAlgn val="ctr"/>
        <c:lblOffset val="100"/>
        <c:tickLblSkip val="1"/>
        <c:tickMarkSkip val="1"/>
      </c:catAx>
      <c:valAx>
        <c:axId val="9268582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2684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6.4240410315683019E-2"/>
          <c:y val="0.12452310648668959"/>
          <c:w val="0.87176792121168367"/>
          <c:h val="0.6943348414321137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 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84.5</c:v>
                </c:pt>
                <c:pt idx="1">
                  <c:v>92.7</c:v>
                </c:pt>
                <c:pt idx="2" formatCode="General">
                  <c:v>95</c:v>
                </c:pt>
              </c:numCache>
            </c:numRef>
          </c:val>
        </c:ser>
        <c:gapWidth val="75"/>
        <c:axId val="100785152"/>
        <c:axId val="100860672"/>
      </c:barChart>
      <c:catAx>
        <c:axId val="1007851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0860672"/>
        <c:crosses val="autoZero"/>
        <c:auto val="1"/>
        <c:lblAlgn val="ctr"/>
        <c:lblOffset val="100"/>
        <c:tickLblSkip val="1"/>
        <c:tickMarkSkip val="1"/>
      </c:catAx>
      <c:valAx>
        <c:axId val="10086067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0785152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834205933682451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22.2</c:v>
                </c:pt>
                <c:pt idx="1">
                  <c:v>2.4</c:v>
                </c:pt>
                <c:pt idx="2">
                  <c:v>71.8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32.200000000000003</c:v>
                </c:pt>
                <c:pt idx="1">
                  <c:v>7.3</c:v>
                </c:pt>
                <c:pt idx="2">
                  <c:v>57.4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18.5</c:v>
                </c:pt>
                <c:pt idx="1">
                  <c:v>0.60000000000000064</c:v>
                </c:pt>
                <c:pt idx="2">
                  <c:v>77.2</c:v>
                </c:pt>
              </c:numCache>
            </c:numRef>
          </c:val>
        </c:ser>
        <c:dLbls>
          <c:showVal val="1"/>
        </c:dLbls>
        <c:gapWidth val="75"/>
        <c:overlap val="-5"/>
        <c:axId val="115659520"/>
        <c:axId val="115661056"/>
      </c:barChart>
      <c:catAx>
        <c:axId val="1156595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5661056"/>
        <c:crosses val="autoZero"/>
        <c:auto val="1"/>
        <c:lblAlgn val="ctr"/>
        <c:lblOffset val="100"/>
        <c:tickLblSkip val="1"/>
        <c:tickMarkSkip val="1"/>
      </c:catAx>
      <c:valAx>
        <c:axId val="115661056"/>
        <c:scaling>
          <c:orientation val="minMax"/>
        </c:scaling>
        <c:delete val="1"/>
        <c:axPos val="l"/>
        <c:numFmt formatCode="0" sourceLinked="1"/>
        <c:tickLblPos val="none"/>
        <c:crossAx val="115659520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8.6463077952574199E-2"/>
          <c:y val="7.102651487207258E-2"/>
          <c:w val="0.68080522170766267"/>
          <c:h val="0.900469027955343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1"/>
              <c:layout>
                <c:manualLayout>
                  <c:x val="-0.17037000033782121"/>
                  <c:y val="-1.8936423781626303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>
                        <a:solidFill>
                          <a:schemeClr val="tx2"/>
                        </a:solidFill>
                      </a:rPr>
                      <a:t>Nurse</a:t>
                    </a:r>
                    <a:r>
                      <a:rPr lang="en-US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smtClean="0">
                        <a:solidFill>
                          <a:schemeClr val="tx2"/>
                        </a:solidFill>
                      </a:rPr>
                      <a:t>midwife</a:t>
                    </a:r>
                    <a:r>
                      <a:rPr lang="en-US">
                        <a:solidFill>
                          <a:schemeClr val="tx2"/>
                        </a:solidFill>
                      </a:rPr>
                      <a:t>
</a:t>
                    </a:r>
                    <a:r>
                      <a:rPr lang="en-US" smtClean="0">
                        <a:solidFill>
                          <a:schemeClr val="tx2"/>
                        </a:solidFill>
                      </a:rPr>
                      <a:t>29%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-5.2625337012468472E-2"/>
                  <c:y val="-0.10304868170973505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3"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>
                        <a:solidFill>
                          <a:schemeClr val="tx2"/>
                        </a:solidFill>
                      </a:rPr>
                      <a:t>Traditional birth attendant
</a:t>
                    </a:r>
                    <a:r>
                      <a:rPr lang="en-US" smtClean="0">
                        <a:solidFill>
                          <a:schemeClr val="tx2"/>
                        </a:solidFill>
                      </a:rPr>
                      <a:t>45%</a:t>
                    </a:r>
                    <a:endParaRPr lang="en-US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>
                        <a:solidFill>
                          <a:schemeClr val="tx2"/>
                        </a:solidFill>
                      </a:rPr>
                      <a:t>Relative</a:t>
                    </a:r>
                    <a:r>
                      <a:rPr lang="en-US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smtClean="0">
                        <a:solidFill>
                          <a:schemeClr val="tx2"/>
                        </a:solidFill>
                      </a:rPr>
                      <a:t>other</a:t>
                    </a:r>
                    <a:r>
                      <a:rPr lang="en-US">
                        <a:solidFill>
                          <a:schemeClr val="tx2"/>
                        </a:solidFill>
                      </a:rPr>
                      <a:t>
9%</a:t>
                    </a: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Doctor</c:v>
                </c:pt>
                <c:pt idx="1">
                  <c:v>Nurse/midwife</c:v>
                </c:pt>
                <c:pt idx="2">
                  <c:v>MCH aide</c:v>
                </c:pt>
                <c:pt idx="3">
                  <c:v>Traditional birth attendant</c:v>
                </c:pt>
                <c:pt idx="4">
                  <c:v>Relative/other</c:v>
                </c:pt>
                <c:pt idx="5">
                  <c:v>No one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1.7</c:v>
                </c:pt>
                <c:pt idx="1">
                  <c:v>29</c:v>
                </c:pt>
                <c:pt idx="2">
                  <c:v>11.7</c:v>
                </c:pt>
                <c:pt idx="3">
                  <c:v>44.8</c:v>
                </c:pt>
                <c:pt idx="4">
                  <c:v>9.4</c:v>
                </c:pt>
                <c:pt idx="5" formatCode="General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35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156908665105385"/>
          <c:y val="2.1459227467811363E-2"/>
          <c:w val="0.67330210772833721"/>
          <c:h val="0.957081545064377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5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 2006</c:v>
                </c:pt>
                <c:pt idx="1">
                  <c:v>Mali 2006</c:v>
                </c:pt>
                <c:pt idx="2">
                  <c:v>Burkina Faso 2003</c:v>
                </c:pt>
                <c:pt idx="3">
                  <c:v>Guinea 2005</c:v>
                </c:pt>
                <c:pt idx="4">
                  <c:v>Nigeria 2008*</c:v>
                </c:pt>
                <c:pt idx="5">
                  <c:v>Sierra Leone 2008</c:v>
                </c:pt>
                <c:pt idx="6">
                  <c:v>Liberia 2007</c:v>
                </c:pt>
                <c:pt idx="7">
                  <c:v>Senegal 2005</c:v>
                </c:pt>
                <c:pt idx="8">
                  <c:v>Ghana 2008*</c:v>
                </c:pt>
                <c:pt idx="9">
                  <c:v>Benin 2006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17.7</c:v>
                </c:pt>
                <c:pt idx="1">
                  <c:v>26.799999999999986</c:v>
                </c:pt>
                <c:pt idx="2">
                  <c:v>37.9</c:v>
                </c:pt>
                <c:pt idx="3">
                  <c:v>38.1</c:v>
                </c:pt>
                <c:pt idx="4">
                  <c:v>38.9</c:v>
                </c:pt>
                <c:pt idx="5">
                  <c:v>42.4</c:v>
                </c:pt>
                <c:pt idx="6">
                  <c:v>46.3</c:v>
                </c:pt>
                <c:pt idx="7">
                  <c:v>51.900000000000006</c:v>
                </c:pt>
                <c:pt idx="8">
                  <c:v>58.7</c:v>
                </c:pt>
                <c:pt idx="9">
                  <c:v>77.7</c:v>
                </c:pt>
              </c:numCache>
            </c:numRef>
          </c:val>
        </c:ser>
        <c:dLbls>
          <c:showVal val="1"/>
        </c:dLbls>
        <c:gapWidth val="75"/>
        <c:overlap val="-5"/>
        <c:axId val="83675776"/>
        <c:axId val="83681664"/>
      </c:barChart>
      <c:catAx>
        <c:axId val="8367577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3681664"/>
        <c:crosses val="autoZero"/>
        <c:auto val="1"/>
        <c:lblAlgn val="ctr"/>
        <c:lblOffset val="100"/>
        <c:tickLblSkip val="1"/>
        <c:tickMarkSkip val="100"/>
      </c:catAx>
      <c:valAx>
        <c:axId val="83681664"/>
        <c:scaling>
          <c:orientation val="minMax"/>
        </c:scaling>
        <c:delete val="1"/>
        <c:axPos val="b"/>
        <c:numFmt formatCode="0" sourceLinked="1"/>
        <c:tickLblPos val="none"/>
        <c:crossAx val="83675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377E-2"/>
          <c:y val="8.0669916260467545E-2"/>
          <c:w val="0.93675447387258592"/>
          <c:h val="0.743005249343833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35.700000000000003</c:v>
                </c:pt>
                <c:pt idx="1">
                  <c:v>55.9</c:v>
                </c:pt>
                <c:pt idx="2">
                  <c:v>73.099999999999994</c:v>
                </c:pt>
              </c:numCache>
            </c:numRef>
          </c:val>
        </c:ser>
        <c:gapWidth val="75"/>
        <c:axId val="84127104"/>
        <c:axId val="84137088"/>
      </c:barChart>
      <c:catAx>
        <c:axId val="841271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4137088"/>
        <c:crosses val="autoZero"/>
        <c:auto val="1"/>
        <c:lblAlgn val="ctr"/>
        <c:lblOffset val="100"/>
        <c:tickLblSkip val="1"/>
        <c:tickMarkSkip val="1"/>
      </c:catAx>
      <c:valAx>
        <c:axId val="84137088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84127104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49297423887588027"/>
          <c:y val="1.6949152542372881E-2"/>
          <c:w val="0.46993450471468934"/>
          <c:h val="0.96610169491525422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1"/>
            </a:solidFill>
          </c:spPr>
          <c:dPt>
            <c:idx val="0"/>
            <c:spPr>
              <a:solidFill>
                <a:schemeClr val="accent1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At least one problem</c:v>
                </c:pt>
                <c:pt idx="1">
                  <c:v>Concern no drugs available</c:v>
                </c:pt>
                <c:pt idx="2">
                  <c:v>Concern no provider available</c:v>
                </c:pt>
                <c:pt idx="3">
                  <c:v>Concern no female provider available</c:v>
                </c:pt>
                <c:pt idx="4">
                  <c:v>Not wanting to go alone</c:v>
                </c:pt>
                <c:pt idx="5">
                  <c:v>Having to take transport</c:v>
                </c:pt>
                <c:pt idx="6">
                  <c:v>Distance to health facility</c:v>
                </c:pt>
                <c:pt idx="7">
                  <c:v>Getting money for treatment</c:v>
                </c:pt>
                <c:pt idx="8">
                  <c:v>Getting permission to go for treatment</c:v>
                </c:pt>
              </c:strCache>
            </c:strRef>
          </c:cat>
          <c:val>
            <c:numRef>
              <c:f>Sheet1!$B$1:$B$9</c:f>
              <c:numCache>
                <c:formatCode>0</c:formatCode>
                <c:ptCount val="9"/>
                <c:pt idx="0">
                  <c:v>89</c:v>
                </c:pt>
                <c:pt idx="1">
                  <c:v>48.7</c:v>
                </c:pt>
                <c:pt idx="2">
                  <c:v>36.6</c:v>
                </c:pt>
                <c:pt idx="3">
                  <c:v>20.8</c:v>
                </c:pt>
                <c:pt idx="4">
                  <c:v>20.2</c:v>
                </c:pt>
                <c:pt idx="5">
                  <c:v>50</c:v>
                </c:pt>
                <c:pt idx="6">
                  <c:v>52.9</c:v>
                </c:pt>
                <c:pt idx="7">
                  <c:v>80</c:v>
                </c:pt>
                <c:pt idx="8">
                  <c:v>7.9</c:v>
                </c:pt>
              </c:numCache>
            </c:numRef>
          </c:val>
        </c:ser>
        <c:dLbls>
          <c:showVal val="1"/>
        </c:dLbls>
        <c:gapWidth val="75"/>
        <c:axId val="84188160"/>
        <c:axId val="84206336"/>
      </c:barChart>
      <c:catAx>
        <c:axId val="8418816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4206336"/>
        <c:crosses val="autoZero"/>
        <c:auto val="1"/>
        <c:lblAlgn val="ctr"/>
        <c:lblOffset val="100"/>
        <c:tickLblSkip val="1"/>
        <c:tickMarkSkip val="1"/>
      </c:catAx>
      <c:valAx>
        <c:axId val="84206336"/>
        <c:scaling>
          <c:orientation val="minMax"/>
        </c:scaling>
        <c:delete val="1"/>
        <c:axPos val="b"/>
        <c:numFmt formatCode="0" sourceLinked="1"/>
        <c:tickLblPos val="none"/>
        <c:crossAx val="84188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28EB3-2CAB-46A7-AF06-96F9BB5D3BC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8630D-F625-4C62-AA42-06E247D0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0FA55-499F-4015-8C80-669BBFF5BF54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CB85F-EF7B-4D47-A673-C9820B933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D7E6FF-620F-4883-8063-1F28DE789224}" type="slidenum">
              <a:rPr lang="en-US"/>
              <a:pPr/>
              <a:t>13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14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16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A4F205-B1AF-4AE7-9E06-B20EA6EDE271}" type="slidenum">
              <a:rPr lang="en-US"/>
              <a:pPr/>
              <a:t>4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E46ECC-A61D-4310-836D-CFFE6FC451DF}" type="slidenum">
              <a:rPr lang="en-US"/>
              <a:pPr/>
              <a:t>5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8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</a:t>
            </a:r>
            <a:r>
              <a:rPr lang="en-US" baseline="0" smtClean="0"/>
              <a:t>the survey. 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9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10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11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442E8-E448-4167-94E0-BC3E4BC1BE2D}" type="slidenum">
              <a:rPr lang="en-US"/>
              <a:pPr/>
              <a:t>12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E36E-B3C0-4C9D-B476-15ED549A524A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4F3C-20C8-48F0-B62D-C416BA345A37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5229-5564-4630-A27D-61BDE4E46AD1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21AB-CF14-4236-B244-3C1E30EEB8E5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66E9-FDDE-403C-A262-0867C80BB76A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D235-8BFF-4354-8ED9-67A65A950911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DB3-FFD9-4444-A0C8-85F4174E138E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5C59A-1DA7-441C-9E6D-506B1AD2419C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811A-015E-454B-B687-A218F92C1F3F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DB4C9-274E-45FC-8322-7918262EB099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ECE33-3C83-45D4-86F2-53A53FB775E8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C11B-3CA0-44AC-9AF1-1F170B88AD56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/>
              <a:t>Maternal Health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2008 Sierra Leone Demographic and Health Survey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21564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3400" y="1524000"/>
          <a:ext cx="8342312" cy="497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447800"/>
            <a:ext cx="22860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 dirty="0" smtClean="0"/>
              <a:t>Percent distribution of live births in the five years before the survey</a:t>
            </a:r>
            <a:endParaRPr lang="en-US" sz="16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Delivery</a:t>
            </a: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381000" y="1295400"/>
          <a:ext cx="6956345" cy="525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5410200" y="60960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400800" y="3657600"/>
            <a:ext cx="2209800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42% </a:t>
            </a:r>
            <a:r>
              <a:rPr lang="en-US" sz="2000" dirty="0" smtClean="0"/>
              <a:t>of births were delivered by a skilled provider.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Sierra Leone Compare?</a:t>
            </a:r>
            <a:endParaRPr lang="en-US" sz="3600" dirty="0"/>
          </a:p>
        </p:txBody>
      </p:sp>
      <p:graphicFrame>
        <p:nvGraphicFramePr>
          <p:cNvPr id="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33400" y="1143000"/>
          <a:ext cx="8212138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5638800" y="57912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 smtClean="0"/>
              <a:t>Percent distribution </a:t>
            </a:r>
            <a:r>
              <a:rPr lang="en-US" sz="1600" i="1" dirty="0"/>
              <a:t>of </a:t>
            </a:r>
            <a:r>
              <a:rPr lang="en-US" sz="1600" i="1" dirty="0" smtClean="0"/>
              <a:t>live births </a:t>
            </a:r>
            <a:r>
              <a:rPr lang="en-US" sz="1600" i="1" dirty="0"/>
              <a:t>in the past 5 years </a:t>
            </a:r>
            <a:r>
              <a:rPr lang="en-US" sz="1600" i="1" dirty="0" smtClean="0"/>
              <a:t>assisted </a:t>
            </a:r>
            <a:r>
              <a:rPr lang="en-US" sz="1600" i="1" dirty="0"/>
              <a:t>at delivery by a </a:t>
            </a:r>
            <a:r>
              <a:rPr lang="en-US" sz="1600" i="1" dirty="0" smtClean="0"/>
              <a:t>skilled provider</a:t>
            </a:r>
            <a:endParaRPr lang="en-US" sz="1600" i="1" dirty="0"/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5658896" y="3352800"/>
            <a:ext cx="838200" cy="457200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3" name="Rectangle 33"/>
          <p:cNvSpPr>
            <a:spLocks noGrp="1" noChangeArrowheads="1"/>
          </p:cNvSpPr>
          <p:nvPr>
            <p:ph type="title"/>
          </p:nvPr>
        </p:nvSpPr>
        <p:spPr>
          <a:xfrm>
            <a:off x="381000" y="122237"/>
            <a:ext cx="8458200" cy="792163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Delivery </a:t>
            </a:r>
            <a:r>
              <a:rPr lang="en-US" sz="3600" dirty="0" smtClean="0"/>
              <a:t>by Skilled Provider by Province</a:t>
            </a:r>
            <a:endParaRPr lang="en-US" sz="3600" dirty="0"/>
          </a:p>
        </p:txBody>
      </p:sp>
      <p:sp>
        <p:nvSpPr>
          <p:cNvPr id="117805" name="Text Box 45"/>
          <p:cNvSpPr txBox="1">
            <a:spLocks noChangeArrowheads="1"/>
          </p:cNvSpPr>
          <p:nvPr/>
        </p:nvSpPr>
        <p:spPr bwMode="auto">
          <a:xfrm>
            <a:off x="5943600" y="5181600"/>
            <a:ext cx="22860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Percent distribution of </a:t>
            </a:r>
            <a:r>
              <a:rPr lang="en-US" i="1" dirty="0"/>
              <a:t>live births in the past five years 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50" name="AutoShape 67"/>
          <p:cNvSpPr>
            <a:spLocks noChangeAspect="1" noChangeArrowheads="1" noTextEdit="1"/>
          </p:cNvSpPr>
          <p:nvPr/>
        </p:nvSpPr>
        <p:spPr bwMode="auto">
          <a:xfrm>
            <a:off x="609600" y="914400"/>
            <a:ext cx="5289550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400800" y="13716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National average: </a:t>
            </a:r>
          </a:p>
          <a:p>
            <a:pPr algn="ctr"/>
            <a:r>
              <a:rPr lang="en-US" b="1" dirty="0" smtClean="0"/>
              <a:t>42%</a:t>
            </a:r>
            <a:endParaRPr lang="en-US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3276600" y="6550223"/>
            <a:ext cx="586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midwife, and MCH aide</a:t>
            </a:r>
            <a:endParaRPr lang="en-US" sz="1400" dirty="0"/>
          </a:p>
        </p:txBody>
      </p:sp>
      <p:grpSp>
        <p:nvGrpSpPr>
          <p:cNvPr id="7" name="Group 6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1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Northern</a:t>
              </a:r>
            </a:p>
            <a:p>
              <a:pPr algn="ctr"/>
              <a:r>
                <a:rPr lang="en-US" sz="2000" dirty="0" smtClean="0"/>
                <a:t>27%</a:t>
              </a:r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Eastern</a:t>
              </a:r>
            </a:p>
            <a:p>
              <a:pPr algn="ctr"/>
              <a:r>
                <a:rPr lang="en-US" sz="2000" dirty="0" smtClean="0"/>
                <a:t>50%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Southern</a:t>
              </a:r>
            </a:p>
            <a:p>
              <a:pPr algn="ctr"/>
              <a:r>
                <a:rPr lang="en-US" sz="2000" dirty="0" smtClean="0"/>
                <a:t>53%</a:t>
              </a:r>
              <a:endParaRPr lang="en-US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Western</a:t>
              </a:r>
            </a:p>
            <a:p>
              <a:pPr algn="ctr"/>
              <a:r>
                <a:rPr lang="en-US" sz="2000" dirty="0" smtClean="0"/>
                <a:t>64%</a:t>
              </a:r>
              <a:endParaRPr lang="en-US" sz="20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</a:t>
            </a:r>
            <a:r>
              <a:rPr lang="en-US" i="1" dirty="0"/>
              <a:t>live births in the past five years 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76600" y="6550223"/>
            <a:ext cx="586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midwife, and MCH aide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38%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58%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2 days after delivery</a:t>
            </a:r>
          </a:p>
          <a:p>
            <a:r>
              <a:rPr lang="en-US" b="1" dirty="0" smtClean="0"/>
              <a:t>33% </a:t>
            </a:r>
            <a:r>
              <a:rPr lang="en-US" dirty="0" smtClean="0"/>
              <a:t>of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</a:t>
            </a:r>
            <a:endParaRPr lang="en-US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2895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Problems Accessing Health Care</a:t>
            </a:r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143000"/>
          <a:ext cx="8229600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4495800" y="6172200"/>
            <a:ext cx="403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/>
              <a:t>Percentage of women who report they have serious problems accessing in health care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87%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(doctor, nurse, midwife, or MCH aide) at </a:t>
            </a:r>
            <a:r>
              <a:rPr lang="en-US" sz="2800" dirty="0"/>
              <a:t>least </a:t>
            </a:r>
            <a:r>
              <a:rPr lang="en-US" sz="2800" dirty="0" smtClean="0"/>
              <a:t>once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25%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72% </a:t>
            </a:r>
            <a:r>
              <a:rPr lang="en-US" sz="2800" dirty="0"/>
              <a:t>deliver at </a:t>
            </a:r>
            <a:r>
              <a:rPr lang="en-US" sz="2800" b="1" dirty="0"/>
              <a:t>home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42%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One third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dirty="0" smtClean="0"/>
              <a:t>up.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89%</a:t>
            </a:r>
            <a:r>
              <a:rPr lang="en-US" sz="2800" dirty="0" smtClean="0"/>
              <a:t> </a:t>
            </a:r>
            <a:r>
              <a:rPr lang="en-US" sz="2800" dirty="0"/>
              <a:t>of women </a:t>
            </a:r>
            <a:r>
              <a:rPr lang="en-US" sz="2800" dirty="0" smtClean="0"/>
              <a:t>experienced </a:t>
            </a:r>
            <a:r>
              <a:rPr lang="en-US" sz="2800" dirty="0"/>
              <a:t>at least </a:t>
            </a:r>
            <a:r>
              <a:rPr lang="en-US" sz="2800" b="1" dirty="0" smtClean="0"/>
              <a:t>one problem </a:t>
            </a:r>
            <a:r>
              <a:rPr lang="en-US" sz="2800" b="1" dirty="0"/>
              <a:t>accessing health </a:t>
            </a:r>
            <a:r>
              <a:rPr lang="en-US" sz="2800" b="1" dirty="0" smtClean="0"/>
              <a:t>care; getting money for treatment </a:t>
            </a:r>
            <a:r>
              <a:rPr lang="en-US" sz="2800" dirty="0" smtClean="0"/>
              <a:t>was the most common problem reported.</a:t>
            </a:r>
            <a:endParaRPr lang="en-US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Care 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52400" y="1905000"/>
          <a:ext cx="8839200" cy="4638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7526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five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733800" y="6550223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midwife, and MCH aide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8438"/>
            <a:ext cx="8229600" cy="792162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Care from a </a:t>
            </a:r>
            <a:r>
              <a:rPr lang="en-US" sz="3600" dirty="0" smtClean="0"/>
              <a:t>Skilled Provider</a:t>
            </a:r>
            <a:endParaRPr lang="en-US" sz="3600" dirty="0"/>
          </a:p>
        </p:txBody>
      </p:sp>
      <p:sp>
        <p:nvSpPr>
          <p:cNvPr id="115757" name="Text Box 45"/>
          <p:cNvSpPr txBox="1">
            <a:spLocks noChangeArrowheads="1"/>
          </p:cNvSpPr>
          <p:nvPr/>
        </p:nvSpPr>
        <p:spPr bwMode="auto">
          <a:xfrm>
            <a:off x="6096000" y="5105400"/>
            <a:ext cx="2514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Percentage of women with a live birth in the past five </a:t>
            </a:r>
            <a:r>
              <a:rPr lang="en-US" i="1" dirty="0" smtClean="0"/>
              <a:t>years who received antenatal care from a skilled provider*</a:t>
            </a:r>
            <a:endParaRPr lang="en-US" i="1" dirty="0"/>
          </a:p>
        </p:txBody>
      </p:sp>
      <p:sp>
        <p:nvSpPr>
          <p:cNvPr id="43" name="TextBox 42"/>
          <p:cNvSpPr txBox="1"/>
          <p:nvPr/>
        </p:nvSpPr>
        <p:spPr>
          <a:xfrm>
            <a:off x="6781800" y="1371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National average:</a:t>
            </a:r>
          </a:p>
          <a:p>
            <a:pPr algn="ctr"/>
            <a:r>
              <a:rPr lang="en-US" b="1" dirty="0" smtClean="0"/>
              <a:t>87%</a:t>
            </a:r>
            <a:endParaRPr lang="en-US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733800" y="6550223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midwife, and MCH aide</a:t>
            </a:r>
            <a:endParaRPr lang="en-US" sz="1400" dirty="0"/>
          </a:p>
        </p:txBody>
      </p:sp>
      <p:grpSp>
        <p:nvGrpSpPr>
          <p:cNvPr id="6" name="Group 5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1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Northern</a:t>
              </a:r>
            </a:p>
            <a:p>
              <a:pPr algn="ctr"/>
              <a:r>
                <a:rPr lang="en-US" sz="2000" dirty="0" smtClean="0"/>
                <a:t>82%</a:t>
              </a:r>
              <a:endParaRPr lang="en-US" sz="2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Eastern</a:t>
              </a:r>
            </a:p>
            <a:p>
              <a:pPr algn="ctr"/>
              <a:r>
                <a:rPr lang="en-US" sz="2000" dirty="0" smtClean="0"/>
                <a:t>90%</a:t>
              </a:r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Southern</a:t>
              </a:r>
            </a:p>
            <a:p>
              <a:pPr algn="ctr"/>
              <a:r>
                <a:rPr lang="en-US" sz="2000" dirty="0" smtClean="0"/>
                <a:t>90%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Western</a:t>
              </a:r>
            </a:p>
            <a:p>
              <a:pPr algn="ctr"/>
              <a:r>
                <a:rPr lang="en-US" sz="2000" dirty="0" smtClean="0"/>
                <a:t>94%</a:t>
              </a:r>
              <a:endParaRPr lang="en-US" sz="20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847012" cy="10668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Care by Mother’s Education</a:t>
            </a:r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2362200"/>
          <a:ext cx="83058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0" y="1447800"/>
            <a:ext cx="4114800" cy="840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i="1" dirty="0"/>
              <a:t>Percentage of women with a birth in the past 5 years who received antenatal care from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276600" y="6550223"/>
            <a:ext cx="586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midwife, and MCH aide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/>
              <a:t>30%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pPr>
              <a:buClr>
                <a:schemeClr val="tx1"/>
              </a:buClr>
            </a:pPr>
            <a:r>
              <a:rPr lang="en-US" b="1" dirty="0" smtClean="0"/>
              <a:t>56%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/>
              <a:t>79%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/>
              <a:t>44%</a:t>
            </a:r>
            <a:r>
              <a:rPr lang="en-US" sz="2800" dirty="0" smtClean="0"/>
              <a:t> took </a:t>
            </a:r>
            <a:r>
              <a:rPr lang="en-US" sz="2800" b="1" dirty="0" smtClean="0"/>
              <a:t>intestinal parasite </a:t>
            </a:r>
            <a:r>
              <a:rPr lang="en-US" sz="2800" dirty="0" smtClean="0"/>
              <a:t>drugs</a:t>
            </a:r>
            <a:endParaRPr lang="en-US" sz="2800" dirty="0"/>
          </a:p>
          <a:p>
            <a:pPr>
              <a:buClr>
                <a:schemeClr val="tx1"/>
              </a:buClr>
            </a:pPr>
            <a:r>
              <a:rPr lang="en-US" sz="2800" b="1" dirty="0" smtClean="0"/>
              <a:t>61%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/>
              <a:t>87%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/>
              <a:t>89%</a:t>
            </a:r>
            <a:r>
              <a:rPr lang="en-US" sz="2800" dirty="0" smtClean="0"/>
              <a:t> were </a:t>
            </a:r>
            <a:r>
              <a:rPr lang="en-US" sz="2800" b="1" dirty="0" smtClean="0"/>
              <a:t>weighed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/>
              <a:t>41% </a:t>
            </a:r>
            <a:r>
              <a:rPr lang="en-US" sz="2800" dirty="0" smtClean="0"/>
              <a:t>had a </a:t>
            </a:r>
            <a:r>
              <a:rPr lang="en-US" sz="2800" b="1" dirty="0" smtClean="0"/>
              <a:t>urine sample </a:t>
            </a:r>
            <a:r>
              <a:rPr lang="en-US" sz="2800" dirty="0" smtClean="0"/>
              <a:t>taken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/>
              <a:t>57% </a:t>
            </a:r>
            <a:r>
              <a:rPr lang="en-US" sz="2800" dirty="0" smtClean="0"/>
              <a:t>had </a:t>
            </a:r>
            <a:r>
              <a:rPr lang="en-US" sz="2800" b="1" dirty="0" smtClean="0"/>
              <a:t>blood </a:t>
            </a:r>
            <a:r>
              <a:rPr lang="en-US" sz="2800" dirty="0" smtClean="0"/>
              <a:t>taken</a:t>
            </a:r>
            <a:endParaRPr lang="en-US" sz="2800" b="1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</a:pPr>
            <a:r>
              <a:rPr lang="en-US" b="1" dirty="0" smtClean="0"/>
              <a:t>79%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dirty="0" smtClean="0"/>
              <a:t>Their mothers: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Received two or more TT injections </a:t>
            </a:r>
            <a:r>
              <a:rPr lang="en-US" dirty="0" smtClean="0"/>
              <a:t>(</a:t>
            </a:r>
            <a:r>
              <a:rPr lang="en-US" b="1" dirty="0" smtClean="0"/>
              <a:t>75%</a:t>
            </a:r>
            <a:r>
              <a:rPr lang="en-US" dirty="0" smtClean="0"/>
              <a:t>), </a:t>
            </a:r>
            <a:r>
              <a:rPr lang="en-US" dirty="0"/>
              <a:t>or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Received one TT injection, plus one additional injection in the 10 years prior to the pregnancy, or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Received at least five lifetime TT injections</a:t>
            </a:r>
          </a:p>
          <a:p>
            <a:pPr lvl="1">
              <a:lnSpc>
                <a:spcPct val="90000"/>
              </a:lnSpc>
            </a:pP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687</Words>
  <Application>Microsoft Office PowerPoint</Application>
  <PresentationFormat>On-screen Show (4:3)</PresentationFormat>
  <Paragraphs>104</Paragraphs>
  <Slides>18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Maternal Health</vt:lpstr>
      <vt:lpstr>Slide 2</vt:lpstr>
      <vt:lpstr>Antenatal Care </vt:lpstr>
      <vt:lpstr>Antenatal Care from a Skilled Provider</vt:lpstr>
      <vt:lpstr>Antenatal Care by Mother’s Education</vt:lpstr>
      <vt:lpstr>Timing of Antenatal Care and  Number of Visits</vt:lpstr>
      <vt:lpstr>Components of Antenatal Care</vt:lpstr>
      <vt:lpstr>Tetanus Toxoid Injections</vt:lpstr>
      <vt:lpstr>Slide 9</vt:lpstr>
      <vt:lpstr>Place of Delivery</vt:lpstr>
      <vt:lpstr>Assistance During Delivery</vt:lpstr>
      <vt:lpstr>How Does Sierra Leone Compare?</vt:lpstr>
      <vt:lpstr>Delivery by Skilled Provider by Province</vt:lpstr>
      <vt:lpstr>Slide 14</vt:lpstr>
      <vt:lpstr>Postnatal Care</vt:lpstr>
      <vt:lpstr>Slide 16</vt:lpstr>
      <vt:lpstr>Problems Accessing Health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54</cp:revision>
  <dcterms:created xsi:type="dcterms:W3CDTF">2008-03-04T17:38:56Z</dcterms:created>
  <dcterms:modified xsi:type="dcterms:W3CDTF">2012-05-10T19:59:22Z</dcterms:modified>
</cp:coreProperties>
</file>