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314" r:id="rId3"/>
    <p:sldId id="284" r:id="rId4"/>
    <p:sldId id="285" r:id="rId5"/>
    <p:sldId id="259" r:id="rId6"/>
    <p:sldId id="278" r:id="rId7"/>
    <p:sldId id="317" r:id="rId8"/>
    <p:sldId id="290" r:id="rId9"/>
    <p:sldId id="305" r:id="rId10"/>
    <p:sldId id="318" r:id="rId11"/>
    <p:sldId id="319" r:id="rId12"/>
    <p:sldId id="311" r:id="rId13"/>
    <p:sldId id="264" r:id="rId14"/>
    <p:sldId id="265" r:id="rId15"/>
    <p:sldId id="266" r:id="rId16"/>
    <p:sldId id="308" r:id="rId17"/>
    <p:sldId id="282" r:id="rId1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FF00"/>
    <a:srgbClr val="99CC00"/>
    <a:srgbClr val="CCFF99"/>
    <a:srgbClr val="99FF66"/>
    <a:srgbClr val="339933"/>
    <a:srgbClr val="008080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354" autoAdjust="0"/>
  </p:normalViewPr>
  <p:slideViewPr>
    <p:cSldViewPr>
      <p:cViewPr varScale="1">
        <p:scale>
          <a:sx n="72" d="100"/>
          <a:sy n="72" d="100"/>
        </p:scale>
        <p:origin x="-466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87.7</c:v>
                </c:pt>
                <c:pt idx="1">
                  <c:v>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85.8</c:v>
                </c:pt>
                <c:pt idx="1">
                  <c:v>80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89</c:v>
                </c:pt>
                <c:pt idx="1">
                  <c:v>88.9</c:v>
                </c:pt>
              </c:numCache>
            </c:numRef>
          </c:val>
        </c:ser>
        <c:dLbls>
          <c:showVal val="1"/>
        </c:dLbls>
        <c:gapWidth val="125"/>
        <c:overlap val="-10"/>
        <c:axId val="82217600"/>
        <c:axId val="82227584"/>
      </c:barChart>
      <c:catAx>
        <c:axId val="82217600"/>
        <c:scaling>
          <c:orientation val="minMax"/>
        </c:scaling>
        <c:axPos val="b"/>
        <c:numFmt formatCode="General" sourceLinked="1"/>
        <c:maj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82227584"/>
        <c:crosses val="autoZero"/>
        <c:auto val="1"/>
        <c:lblAlgn val="ctr"/>
        <c:lblOffset val="100"/>
        <c:tickLblSkip val="1"/>
        <c:tickMarkSkip val="1"/>
      </c:catAx>
      <c:valAx>
        <c:axId val="8222758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22176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9.3223879190507987E-3"/>
          <c:y val="0.17855092710185419"/>
          <c:w val="0.99067761208094962"/>
          <c:h val="0.6965779781559557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Women</c:v>
                </c:pt>
                <c:pt idx="1">
                  <c:v>Men</c:v>
                </c:pt>
                <c:pt idx="2">
                  <c:v>Total 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1.7</c:v>
                </c:pt>
                <c:pt idx="1">
                  <c:v>1.2</c:v>
                </c:pt>
                <c:pt idx="2">
                  <c:v>1.5</c:v>
                </c:pt>
              </c:numCache>
            </c:numRef>
          </c:val>
        </c:ser>
        <c:dLbls>
          <c:showVal val="1"/>
        </c:dLbls>
        <c:gapWidth val="75"/>
        <c:axId val="92981504"/>
        <c:axId val="92991488"/>
      </c:barChart>
      <c:catAx>
        <c:axId val="929815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2991488"/>
        <c:crosses val="autoZero"/>
        <c:auto val="1"/>
        <c:lblAlgn val="ctr"/>
        <c:lblOffset val="100"/>
        <c:tickLblSkip val="1"/>
        <c:tickMarkSkip val="1"/>
      </c:catAx>
      <c:valAx>
        <c:axId val="92991488"/>
        <c:scaling>
          <c:orientation val="minMax"/>
        </c:scaling>
        <c:delete val="1"/>
        <c:axPos val="l"/>
        <c:numFmt formatCode="0.0" sourceLinked="1"/>
        <c:tickLblPos val="none"/>
        <c:crossAx val="92981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1.1553131225426541E-2"/>
          <c:y val="0.17210147192884517"/>
          <c:w val="0.98844686877457344"/>
          <c:h val="0.6988825902897344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.0">
                  <c:v>1.7</c:v>
                </c:pt>
                <c:pt idx="1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 formatCode="0.0">
                  <c:v>2.7</c:v>
                </c:pt>
                <c:pt idx="1">
                  <c:v>2.2000000000000002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 formatCode="0.0">
                  <c:v>1.2</c:v>
                </c:pt>
                <c:pt idx="1">
                  <c:v>0.60000000000000053</c:v>
                </c:pt>
              </c:numCache>
            </c:numRef>
          </c:val>
        </c:ser>
        <c:dLbls>
          <c:showVal val="1"/>
        </c:dLbls>
        <c:gapWidth val="75"/>
        <c:overlap val="-5"/>
        <c:axId val="96454912"/>
        <c:axId val="96464896"/>
      </c:barChart>
      <c:catAx>
        <c:axId val="964549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6464896"/>
        <c:crosses val="autoZero"/>
        <c:auto val="1"/>
        <c:lblAlgn val="ctr"/>
        <c:lblOffset val="100"/>
        <c:tickLblSkip val="1"/>
        <c:tickMarkSkip val="1"/>
      </c:catAx>
      <c:valAx>
        <c:axId val="96464896"/>
        <c:scaling>
          <c:orientation val="minMax"/>
        </c:scaling>
        <c:delete val="1"/>
        <c:axPos val="l"/>
        <c:numFmt formatCode="0.0" sourceLinked="1"/>
        <c:tickLblPos val="none"/>
        <c:crossAx val="964549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4856905915867531"/>
          <c:y val="1.7833784357494029E-2"/>
          <c:w val="0.3453767980846455"/>
          <c:h val="7.225905193293290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showVal val="1"/>
          </c:dLbls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1.5</c:v>
                </c:pt>
                <c:pt idx="2">
                  <c:v>2.2000000000000002</c:v>
                </c:pt>
                <c:pt idx="3">
                  <c:v>2.4</c:v>
                </c:pt>
                <c:pt idx="4">
                  <c:v>1.2</c:v>
                </c:pt>
                <c:pt idx="5">
                  <c:v>2.1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0</c:v>
                </c:pt>
                <c:pt idx="1">
                  <c:v>1.3</c:v>
                </c:pt>
                <c:pt idx="2">
                  <c:v>1.5</c:v>
                </c:pt>
                <c:pt idx="3">
                  <c:v>1.8</c:v>
                </c:pt>
                <c:pt idx="4">
                  <c:v>1.4</c:v>
                </c:pt>
                <c:pt idx="5">
                  <c:v>0.9</c:v>
                </c:pt>
                <c:pt idx="6">
                  <c:v>2.1</c:v>
                </c:pt>
              </c:numCache>
            </c:numRef>
          </c:val>
        </c:ser>
        <c:marker val="1"/>
        <c:axId val="96727808"/>
        <c:axId val="96729344"/>
      </c:lineChart>
      <c:catAx>
        <c:axId val="96727808"/>
        <c:scaling>
          <c:orientation val="minMax"/>
        </c:scaling>
        <c:axPos val="b"/>
        <c:majorTickMark val="none"/>
        <c:tickLblPos val="nextTo"/>
        <c:crossAx val="96729344"/>
        <c:crosses val="autoZero"/>
        <c:auto val="1"/>
        <c:lblAlgn val="ctr"/>
        <c:lblOffset val="100"/>
      </c:catAx>
      <c:valAx>
        <c:axId val="96729344"/>
        <c:scaling>
          <c:orientation val="minMax"/>
          <c:max val="10"/>
          <c:min val="0"/>
        </c:scaling>
        <c:axPos val="l"/>
        <c:numFmt formatCode="General" sourceLinked="1"/>
        <c:tickLblPos val="nextTo"/>
        <c:crossAx val="9672780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showVal val="1"/>
          </c:dLbls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1.5</c:v>
                </c:pt>
                <c:pt idx="2">
                  <c:v>2.2000000000000002</c:v>
                </c:pt>
                <c:pt idx="3">
                  <c:v>2.4</c:v>
                </c:pt>
                <c:pt idx="4">
                  <c:v>1.2</c:v>
                </c:pt>
                <c:pt idx="5">
                  <c:v>2.1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0</c:v>
                </c:pt>
                <c:pt idx="1">
                  <c:v>1.3</c:v>
                </c:pt>
                <c:pt idx="2">
                  <c:v>1.5</c:v>
                </c:pt>
                <c:pt idx="3">
                  <c:v>1.8</c:v>
                </c:pt>
                <c:pt idx="4">
                  <c:v>1.4</c:v>
                </c:pt>
                <c:pt idx="5">
                  <c:v>0.9</c:v>
                </c:pt>
                <c:pt idx="6">
                  <c:v>2.1</c:v>
                </c:pt>
              </c:numCache>
            </c:numRef>
          </c:val>
        </c:ser>
        <c:marker val="1"/>
        <c:axId val="97823744"/>
        <c:axId val="97829632"/>
      </c:lineChart>
      <c:catAx>
        <c:axId val="97823744"/>
        <c:scaling>
          <c:orientation val="minMax"/>
        </c:scaling>
        <c:axPos val="b"/>
        <c:majorTickMark val="none"/>
        <c:tickLblPos val="nextTo"/>
        <c:crossAx val="97829632"/>
        <c:crosses val="autoZero"/>
        <c:auto val="1"/>
        <c:lblAlgn val="ctr"/>
        <c:lblOffset val="100"/>
      </c:catAx>
      <c:valAx>
        <c:axId val="97829632"/>
        <c:scaling>
          <c:orientation val="minMax"/>
          <c:max val="100"/>
          <c:min val="0"/>
        </c:scaling>
        <c:axPos val="l"/>
        <c:numFmt formatCode="General" sourceLinked="1"/>
        <c:tickLblPos val="nextTo"/>
        <c:crossAx val="9782374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6.8763716166788599E-2"/>
          <c:y val="7.2965259263851862E-2"/>
          <c:w val="0.93123628383320967"/>
          <c:h val="0.7859257651848636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1.6</c:v>
                </c:pt>
                <c:pt idx="1">
                  <c:v>2</c:v>
                </c:pt>
                <c:pt idx="2">
                  <c:v>2.1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>
                  <c:v>1.1000000000000001</c:v>
                </c:pt>
                <c:pt idx="1">
                  <c:v>0.8</c:v>
                </c:pt>
                <c:pt idx="2">
                  <c:v>1.5</c:v>
                </c:pt>
              </c:numCache>
            </c:numRef>
          </c:val>
        </c:ser>
        <c:dLbls>
          <c:showVal val="1"/>
        </c:dLbls>
        <c:gapWidth val="75"/>
        <c:overlap val="-5"/>
        <c:axId val="116445952"/>
        <c:axId val="116447488"/>
      </c:barChart>
      <c:catAx>
        <c:axId val="116445952"/>
        <c:scaling>
          <c:orientation val="minMax"/>
        </c:scaling>
        <c:axPos val="b"/>
        <c:numFmt formatCode="General" sourceLinked="1"/>
        <c:maj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116447488"/>
        <c:crosses val="autoZero"/>
        <c:auto val="1"/>
        <c:lblAlgn val="ctr"/>
        <c:lblOffset val="100"/>
        <c:tickLblSkip val="1"/>
        <c:tickMarkSkip val="1"/>
      </c:catAx>
      <c:valAx>
        <c:axId val="116447488"/>
        <c:scaling>
          <c:orientation val="minMax"/>
        </c:scaling>
        <c:delete val="1"/>
        <c:axPos val="l"/>
        <c:numFmt formatCode="0.0" sourceLinked="1"/>
        <c:tickLblPos val="none"/>
        <c:crossAx val="116445952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2.0066809830589357E-4"/>
          <c:y val="9.3655201236620286E-2"/>
          <c:w val="0.98290556228548365"/>
          <c:h val="0.7302863844635478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0.8</c:v>
                </c:pt>
                <c:pt idx="1">
                  <c:v>1.9000000000000001</c:v>
                </c:pt>
                <c:pt idx="2">
                  <c:v>1</c:v>
                </c:pt>
                <c:pt idx="3">
                  <c:v>2.2999999999999998</c:v>
                </c:pt>
                <c:pt idx="4">
                  <c:v>2.4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Sheet1!$C$2:$C$6</c:f>
              <c:numCache>
                <c:formatCode>0.0</c:formatCode>
                <c:ptCount val="5"/>
                <c:pt idx="0">
                  <c:v>0.2</c:v>
                </c:pt>
                <c:pt idx="1">
                  <c:v>0.5</c:v>
                </c:pt>
                <c:pt idx="2">
                  <c:v>1</c:v>
                </c:pt>
                <c:pt idx="3">
                  <c:v>1.9000000000000001</c:v>
                </c:pt>
                <c:pt idx="4">
                  <c:v>2.1</c:v>
                </c:pt>
              </c:numCache>
            </c:numRef>
          </c:val>
        </c:ser>
        <c:dLbls>
          <c:showVal val="1"/>
        </c:dLbls>
        <c:gapWidth val="75"/>
        <c:overlap val="-5"/>
        <c:axId val="116294016"/>
        <c:axId val="116295552"/>
      </c:barChart>
      <c:catAx>
        <c:axId val="116294016"/>
        <c:scaling>
          <c:orientation val="minMax"/>
        </c:scaling>
        <c:axPos val="b"/>
        <c:numFmt formatCode="General" sourceLinked="1"/>
        <c:maj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116295552"/>
        <c:crosses val="autoZero"/>
        <c:auto val="1"/>
        <c:lblAlgn val="ctr"/>
        <c:lblOffset val="100"/>
        <c:tickLblSkip val="1"/>
        <c:tickMarkSkip val="1"/>
      </c:catAx>
      <c:valAx>
        <c:axId val="116295552"/>
        <c:scaling>
          <c:orientation val="minMax"/>
        </c:scaling>
        <c:delete val="1"/>
        <c:axPos val="l"/>
        <c:numFmt formatCode="0.0" sourceLinked="1"/>
        <c:tickLblPos val="none"/>
        <c:crossAx val="11629401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8100453352421992"/>
          <c:y val="2.5840913164968674E-2"/>
          <c:w val="0.23799081364829441"/>
          <c:h val="7.1721963168763336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"/>
          <c:y val="0.1111111111111111"/>
          <c:w val="1"/>
          <c:h val="0.7088888888888913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Married/living together</c:v>
                </c:pt>
                <c:pt idx="2">
                  <c:v>Divorced or separated</c:v>
                </c:pt>
                <c:pt idx="3">
                  <c:v>Widowed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2.2000000000000002</c:v>
                </c:pt>
                <c:pt idx="1">
                  <c:v>1.4</c:v>
                </c:pt>
                <c:pt idx="2">
                  <c:v>2.7</c:v>
                </c:pt>
                <c:pt idx="3">
                  <c:v>5.6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Married/living together</c:v>
                </c:pt>
                <c:pt idx="2">
                  <c:v>Divorced or separated</c:v>
                </c:pt>
                <c:pt idx="3">
                  <c:v>Widowed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1</c:v>
                </c:pt>
                <c:pt idx="1">
                  <c:v>1.3</c:v>
                </c:pt>
                <c:pt idx="2">
                  <c:v>3.4</c:v>
                </c:pt>
              </c:numCache>
            </c:numRef>
          </c:val>
        </c:ser>
        <c:dLbls>
          <c:showVal val="1"/>
        </c:dLbls>
        <c:gapWidth val="75"/>
        <c:overlap val="-5"/>
        <c:axId val="116403584"/>
        <c:axId val="116417664"/>
      </c:barChart>
      <c:catAx>
        <c:axId val="1164035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6417664"/>
        <c:crosses val="autoZero"/>
        <c:auto val="1"/>
        <c:lblAlgn val="ctr"/>
        <c:lblOffset val="100"/>
        <c:tickLblSkip val="1"/>
        <c:tickMarkSkip val="1"/>
      </c:catAx>
      <c:valAx>
        <c:axId val="116417664"/>
        <c:scaling>
          <c:orientation val="minMax"/>
        </c:scaling>
        <c:delete val="1"/>
        <c:axPos val="l"/>
        <c:numFmt formatCode="0.0" sourceLinked="1"/>
        <c:tickLblPos val="none"/>
        <c:crossAx val="11640358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6439660869729518"/>
          <c:y val="4.4443663292088676E-3"/>
          <c:w val="0.2640382182443024"/>
          <c:h val="8.4444366329209375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7989690721649514E-2"/>
          <c:y val="0.13107956262839637"/>
          <c:w val="0.92268041237113696"/>
          <c:h val="0.7478066954809601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1</c:v>
                </c:pt>
                <c:pt idx="1">
                  <c:v>1.6</c:v>
                </c:pt>
                <c:pt idx="2">
                  <c:v>1.2</c:v>
                </c:pt>
                <c:pt idx="3">
                  <c:v>2.2999999999999998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Sheet1!$B$3:$E$3</c:f>
              <c:numCache>
                <c:formatCode>0.0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1.5</c:v>
                </c:pt>
                <c:pt idx="3">
                  <c:v>0.8</c:v>
                </c:pt>
              </c:numCache>
            </c:numRef>
          </c:val>
        </c:ser>
        <c:dLbls>
          <c:showVal val="1"/>
        </c:dLbls>
        <c:gapWidth val="75"/>
        <c:overlap val="-5"/>
        <c:axId val="78215424"/>
        <c:axId val="78225408"/>
      </c:barChart>
      <c:catAx>
        <c:axId val="78215424"/>
        <c:scaling>
          <c:orientation val="minMax"/>
        </c:scaling>
        <c:axPos val="b"/>
        <c:numFmt formatCode="General" sourceLinked="1"/>
        <c:maj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78225408"/>
        <c:crosses val="autoZero"/>
        <c:auto val="1"/>
        <c:lblAlgn val="ctr"/>
        <c:lblOffset val="100"/>
        <c:tickLblSkip val="1"/>
        <c:tickMarkSkip val="1"/>
      </c:catAx>
      <c:valAx>
        <c:axId val="78225408"/>
        <c:scaling>
          <c:orientation val="minMax"/>
        </c:scaling>
        <c:delete val="1"/>
        <c:axPos val="l"/>
        <c:numFmt formatCode="0.0" sourceLinked="1"/>
        <c:tickLblPos val="none"/>
        <c:crossAx val="782154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8139816982336816"/>
          <c:y val="9.7892890747606825E-4"/>
          <c:w val="0.27395465868833169"/>
          <c:h val="9.3555804497694559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8E701-2B78-4186-A8B4-A757B4244C24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133A5-FA2D-4E0C-AE62-D28F8EB207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0B43EA-A8D5-4934-85D0-D0B28498A5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1E81BE-6738-4B93-AB27-17C48F1D92B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Please note that due to the</a:t>
            </a:r>
            <a:r>
              <a:rPr lang="en-US" baseline="0" dirty="0" smtClean="0"/>
              <a:t> low HIV prevalence in Sierra Leone, the differences by age among women and men are not as large as they appear in this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Please note that due to the</a:t>
            </a:r>
            <a:r>
              <a:rPr lang="en-US" baseline="0" dirty="0" smtClean="0"/>
              <a:t> low HIV prevalence in Sierra Leone, the differences by age among women and men are not as large as they appear in this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ACE67A-548D-4D13-94B0-175C69B4EA52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1A693-BBC7-46E8-B351-32B5A1D64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DD51-ABEA-4DEE-B088-0C3E678DE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2E860-5386-4B51-8A5E-FE4DA7CF1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1E9A3-2EF2-4ACD-83C6-CB42F6327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1F718-3D01-415B-9042-D5B4A1E1D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FDC11-9CE8-474B-A06A-F8D7CF0FA2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D7713-DEE1-4453-BA24-3BDF20625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1B3AC-2D04-4EF1-96F2-F5BBF7D75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06533-F661-4B42-8745-2E6C4A2C5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5131B-8001-40A8-9A0A-4ECADA85F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7E3-B163-458F-975D-21C73A8E5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D10E4-B7A9-4AA9-B94E-A3EB04D9BD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6EFEE-DA30-4903-9E96-77CC9B61E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D22F144-DA13-45B9-BF6C-7E5CE11773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381000"/>
            <a:ext cx="8763000" cy="10668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en-US" sz="4000" b="1" dirty="0" smtClean="0"/>
              <a:t>HIV Prevalence</a:t>
            </a:r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3600" dirty="0" smtClean="0"/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dirty="0" smtClean="0">
                <a:latin typeface="+mn-lt"/>
              </a:rPr>
              <a:t>2008 </a:t>
            </a:r>
            <a:r>
              <a:rPr lang="en-US" sz="3200" smtClean="0">
                <a:latin typeface="+mn-lt"/>
              </a:rPr>
              <a:t>Sierra Leone Demographic </a:t>
            </a:r>
            <a:r>
              <a:rPr lang="en-US" sz="3200" dirty="0" smtClean="0">
                <a:latin typeface="+mn-lt"/>
              </a:rPr>
              <a:t>and Health Survey</a:t>
            </a:r>
            <a:endParaRPr lang="en-US" sz="3600" dirty="0">
              <a:latin typeface="+mn-lt"/>
            </a:endParaRPr>
          </a:p>
        </p:txBody>
      </p:sp>
      <p:pic>
        <p:nvPicPr>
          <p:cNvPr id="20" name="Picture 19" descr="Sierra-Leone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81200"/>
            <a:ext cx="9144000" cy="2286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HIV Prevalence by Age</a:t>
            </a:r>
          </a:p>
        </p:txBody>
      </p:sp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3886200" y="6172200"/>
            <a:ext cx="60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+mn-lt"/>
              </a:rPr>
              <a:t>Age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958334" y="31681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HIV positive</a:t>
            </a:r>
            <a:endParaRPr lang="en-US" i="1" dirty="0">
              <a:latin typeface="+mn-lt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533400" y="1397000"/>
          <a:ext cx="80010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HIV Prevalence by Age</a:t>
            </a:r>
          </a:p>
        </p:txBody>
      </p:sp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3886200" y="6172200"/>
            <a:ext cx="60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+mn-lt"/>
              </a:rPr>
              <a:t>Age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958334" y="31681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HIV positive</a:t>
            </a:r>
            <a:endParaRPr lang="en-US" i="1" dirty="0">
              <a:latin typeface="+mn-lt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533400" y="1397000"/>
          <a:ext cx="80010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3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792163"/>
          </a:xfrm>
          <a:noFill/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HIV Prevalence by Region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29400" y="15240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National Average: </a:t>
            </a:r>
          </a:p>
          <a:p>
            <a:pPr algn="ctr"/>
            <a:r>
              <a:rPr lang="en-US" b="1" dirty="0" smtClean="0">
                <a:latin typeface="+mn-lt"/>
              </a:rPr>
              <a:t>1.5%</a:t>
            </a:r>
            <a:endParaRPr lang="en-US" b="1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58000" y="51054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HIV positive, women and men age 15-49</a:t>
            </a:r>
            <a:endParaRPr lang="en-US" i="1" dirty="0">
              <a:latin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53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5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60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61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63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+mn-lt"/>
                </a:rPr>
                <a:t>Northern</a:t>
              </a:r>
            </a:p>
            <a:p>
              <a:pPr algn="ctr"/>
              <a:r>
                <a:rPr lang="en-US" sz="2000" b="1" dirty="0" smtClean="0">
                  <a:latin typeface="+mn-lt"/>
                </a:rPr>
                <a:t>1.2%</a:t>
              </a:r>
              <a:endParaRPr lang="en-US" sz="2000" b="1" dirty="0">
                <a:latin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+mn-lt"/>
                </a:rPr>
                <a:t>Eastern</a:t>
              </a:r>
            </a:p>
            <a:p>
              <a:pPr algn="ctr"/>
              <a:r>
                <a:rPr lang="en-US" sz="2000" b="1" dirty="0" smtClean="0">
                  <a:latin typeface="+mn-lt"/>
                </a:rPr>
                <a:t>1.4%</a:t>
              </a:r>
              <a:endParaRPr lang="en-US" sz="2000" b="1" dirty="0">
                <a:latin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+mn-lt"/>
                </a:rPr>
                <a:t>Southern</a:t>
              </a:r>
            </a:p>
            <a:p>
              <a:pPr algn="ctr"/>
              <a:r>
                <a:rPr lang="en-US" sz="2000" b="1" dirty="0" smtClean="0">
                  <a:latin typeface="+mn-lt"/>
                </a:rPr>
                <a:t>0.8%</a:t>
              </a:r>
              <a:endParaRPr lang="en-US" sz="2000" b="1" dirty="0">
                <a:latin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+mn-lt"/>
                </a:rPr>
                <a:t>Western</a:t>
              </a:r>
            </a:p>
            <a:p>
              <a:pPr algn="ctr"/>
              <a:r>
                <a:rPr lang="en-US" sz="2000" b="1" dirty="0" smtClean="0">
                  <a:latin typeface="+mn-lt"/>
                </a:rPr>
                <a:t>2.9%</a:t>
              </a:r>
              <a:endParaRPr lang="en-US" sz="2000" b="1" dirty="0">
                <a:latin typeface="+mn-lt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HIV Prevalence 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44475" y="1328738"/>
          <a:ext cx="8680450" cy="483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407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HIV Prevalence by Wealth</a:t>
            </a:r>
          </a:p>
        </p:txBody>
      </p:sp>
      <p:graphicFrame>
        <p:nvGraphicFramePr>
          <p:cNvPr id="9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28600" y="1524000"/>
          <a:ext cx="8382000" cy="491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1600200" y="6324600"/>
            <a:ext cx="6324600" cy="366713"/>
            <a:chOff x="2133600" y="5957887"/>
            <a:chExt cx="6324600" cy="366713"/>
          </a:xfrm>
        </p:grpSpPr>
        <p:sp>
          <p:nvSpPr>
            <p:cNvPr id="21509" name="Text Box 6"/>
            <p:cNvSpPr txBox="1">
              <a:spLocks noChangeArrowheads="1"/>
            </p:cNvSpPr>
            <p:nvPr/>
          </p:nvSpPr>
          <p:spPr bwMode="auto">
            <a:xfrm>
              <a:off x="21336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latin typeface="+mn-lt"/>
                </a:rPr>
                <a:t>Poorest</a:t>
              </a:r>
            </a:p>
          </p:txBody>
        </p:sp>
        <p:sp>
          <p:nvSpPr>
            <p:cNvPr id="21510" name="Text Box 7"/>
            <p:cNvSpPr txBox="1">
              <a:spLocks noChangeArrowheads="1"/>
            </p:cNvSpPr>
            <p:nvPr/>
          </p:nvSpPr>
          <p:spPr bwMode="auto">
            <a:xfrm>
              <a:off x="72390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latin typeface="+mn-lt"/>
                </a:rPr>
                <a:t>Richest</a:t>
              </a:r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3276600" y="6034087"/>
              <a:ext cx="4038600" cy="228600"/>
            </a:xfrm>
            <a:prstGeom prst="rightArrow">
              <a:avLst/>
            </a:prstGeom>
            <a:solidFill>
              <a:schemeClr val="bg2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113407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HIV Prevalence by Marital Status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04800" y="1371600"/>
          <a:ext cx="8652478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924800" y="5181600"/>
            <a:ext cx="22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n-lt"/>
              </a:rPr>
              <a:t>*</a:t>
            </a:r>
            <a:endParaRPr lang="en-US" sz="20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29400" y="6400800"/>
            <a:ext cx="236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n-lt"/>
              </a:rPr>
              <a:t>* Based on 49 </a:t>
            </a:r>
            <a:r>
              <a:rPr lang="en-US" sz="1200" dirty="0" err="1" smtClean="0">
                <a:latin typeface="+mn-lt"/>
              </a:rPr>
              <a:t>unweighted</a:t>
            </a:r>
            <a:r>
              <a:rPr lang="en-US" sz="1200" dirty="0" smtClean="0">
                <a:latin typeface="+mn-lt"/>
              </a:rPr>
              <a:t> cases</a:t>
            </a:r>
            <a:endParaRPr lang="en-US" sz="12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478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9248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HIV Prevalence among Youth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57200" y="1524000"/>
          <a:ext cx="7988300" cy="4684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447800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+mn-lt"/>
              </a:rPr>
              <a:t>Percentage women </a:t>
            </a:r>
            <a:r>
              <a:rPr lang="en-US" i="1" dirty="0">
                <a:latin typeface="+mn-lt"/>
              </a:rPr>
              <a:t>and men </a:t>
            </a:r>
            <a:r>
              <a:rPr lang="en-US" i="1" dirty="0" smtClean="0">
                <a:latin typeface="+mn-lt"/>
              </a:rPr>
              <a:t>age 15-24 HIV positive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Key Findings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525963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1.5% </a:t>
            </a:r>
            <a:r>
              <a:rPr lang="en-US" sz="2800" dirty="0" smtClean="0"/>
              <a:t>of adults are HIV infected.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tx1"/>
                </a:solidFill>
              </a:rPr>
              <a:t>1.7% of women and 1.2% of men are infected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Prevalence is 2.5 times higher in urban than in rural areas (</a:t>
            </a:r>
            <a:r>
              <a:rPr lang="en-US" sz="2800" b="1" dirty="0" smtClean="0"/>
              <a:t>2.5% </a:t>
            </a:r>
            <a:r>
              <a:rPr lang="en-US" sz="2800" dirty="0" smtClean="0"/>
              <a:t>vs. </a:t>
            </a:r>
            <a:r>
              <a:rPr lang="en-US" sz="2800" b="1" dirty="0" smtClean="0"/>
              <a:t>1.0%</a:t>
            </a:r>
            <a:r>
              <a:rPr lang="en-US" sz="2800" dirty="0" smtClean="0"/>
              <a:t>).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Prevalence is highest among those who are </a:t>
            </a:r>
            <a:r>
              <a:rPr lang="en-US" sz="2800" b="1" dirty="0" smtClean="0"/>
              <a:t>widowed</a:t>
            </a:r>
            <a:r>
              <a:rPr lang="en-US" sz="2800" dirty="0" smtClean="0"/>
              <a:t> and those who are </a:t>
            </a:r>
            <a:r>
              <a:rPr lang="en-US" sz="2800" b="1" dirty="0" smtClean="0"/>
              <a:t>divorced/separated</a:t>
            </a:r>
            <a:r>
              <a:rPr 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1.0%</a:t>
            </a:r>
            <a:r>
              <a:rPr lang="en-US" sz="2800" dirty="0" smtClean="0"/>
              <a:t> of young people age 15-24 are HIV positive.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</a:pPr>
            <a:endParaRPr lang="en-US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>
                <a:latin typeface="+mn-lt"/>
              </a:rPr>
              <a:t>Methodology 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>
                <a:latin typeface="+mn-lt"/>
              </a:rPr>
              <a:t>HIV </a:t>
            </a:r>
            <a:r>
              <a:rPr lang="en-US" sz="2400" dirty="0" smtClean="0">
                <a:latin typeface="+mn-lt"/>
              </a:rPr>
              <a:t>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Background: HIV Testing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72000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400" dirty="0" smtClean="0"/>
              <a:t>All women age 15-49 and men age 15-59 in every second household were eligible for testing.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dirty="0" smtClean="0"/>
              <a:t>Three drops of blood from a finger prick collected only if consent was provided by respondent.</a:t>
            </a:r>
            <a:endParaRPr lang="en-GB" sz="2000" dirty="0" smtClean="0"/>
          </a:p>
          <a:p>
            <a:pPr eaLnBrk="1" hangingPunct="1">
              <a:lnSpc>
                <a:spcPct val="90000"/>
              </a:lnSpc>
            </a:pPr>
            <a:r>
              <a:rPr lang="en-GB" sz="2400" dirty="0" smtClean="0"/>
              <a:t>Anonymous-linked protocol used to link prevalence to behavioural characteristics after all identification codes deleted.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dirty="0" smtClean="0"/>
              <a:t>Protocol approved by the Sierra Leone National Ethics Committee on Bio-Medical Research and the Institutional Review Board of ICF Macro.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2400" dirty="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GB" dirty="0" smtClean="0"/>
          </a:p>
          <a:p>
            <a:pPr lvl="1" eaLnBrk="1" hangingPunct="1">
              <a:lnSpc>
                <a:spcPct val="90000"/>
              </a:lnSpc>
            </a:pP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12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Logistics</a:t>
            </a:r>
            <a:endParaRPr lang="en-US" sz="3200" b="0" dirty="0" smtClean="0">
              <a:solidFill>
                <a:schemeClr val="tx1"/>
              </a:solidFill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5388"/>
            <a:ext cx="8229600" cy="5043487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400" dirty="0" smtClean="0"/>
              <a:t>Interviewers given additional training in informed consent procedures, how to take finger stick dried blood spot (DBS)  samples, and how to handle and package dried blood spots.</a:t>
            </a:r>
          </a:p>
          <a:p>
            <a:pPr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400" dirty="0" smtClean="0"/>
              <a:t>Blood samples periodically collected in the field and transported to Freetown to be logged in.</a:t>
            </a:r>
          </a:p>
          <a:p>
            <a:pPr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400" dirty="0" smtClean="0"/>
              <a:t>Testing conducted at the National Reference Laboratory of the Ministry of Health and Sanitation at </a:t>
            </a:r>
            <a:r>
              <a:rPr lang="en-US" sz="2400" dirty="0" err="1" smtClean="0"/>
              <a:t>Lakka</a:t>
            </a:r>
            <a:r>
              <a:rPr lang="en-US" sz="2400" dirty="0" smtClean="0"/>
              <a:t> Hospital.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Positives on both tests rendered positive, negatives on both rendered negative; discordant samples retested with both ELISAs and interpreted as before.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If result is discordant after repeating tests 1 and 2, then a Western Blot was used to confirm whether the result was negative or positive. If the results was still discordant, the sample was rendered indeterminate.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buFontTx/>
              <a:buNone/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defRPr/>
            </a:pPr>
            <a:endParaRPr lang="en-US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HIV Response Rate by Residence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00200"/>
          <a:ext cx="8326437" cy="4592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0" y="1371600"/>
            <a:ext cx="2895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+mn-lt"/>
              </a:rPr>
              <a:t>Percentage of women 15-49 and men 15-59 tested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763000" cy="8382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tx1"/>
                </a:solidFill>
              </a:rPr>
              <a:t>HIV Response Rate by Region</a:t>
            </a: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6553200" y="5486400"/>
            <a:ext cx="2057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+mn-lt"/>
              </a:rPr>
              <a:t>Percent </a:t>
            </a:r>
            <a:r>
              <a:rPr lang="en-US" i="1" dirty="0">
                <a:latin typeface="+mn-lt"/>
              </a:rPr>
              <a:t>of eligible </a:t>
            </a:r>
            <a:r>
              <a:rPr lang="en-US" i="1" dirty="0" smtClean="0">
                <a:latin typeface="+mn-lt"/>
              </a:rPr>
              <a:t>women 15-49 </a:t>
            </a:r>
            <a:r>
              <a:rPr lang="en-US" i="1" dirty="0">
                <a:latin typeface="+mn-lt"/>
              </a:rPr>
              <a:t>and men </a:t>
            </a:r>
            <a:r>
              <a:rPr lang="en-US" i="1" dirty="0" smtClean="0">
                <a:latin typeface="+mn-lt"/>
              </a:rPr>
              <a:t>15-59</a:t>
            </a:r>
            <a:endParaRPr lang="en-US" i="1" dirty="0"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629400" y="12954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National Average: 86%</a:t>
            </a:r>
            <a:endParaRPr lang="en-US" b="1" dirty="0">
              <a:latin typeface="+mn-lt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50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5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56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57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59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+mn-lt"/>
                </a:rPr>
                <a:t>Northern</a:t>
              </a:r>
            </a:p>
            <a:p>
              <a:pPr algn="ctr"/>
              <a:r>
                <a:rPr lang="en-US" sz="2000" b="1" dirty="0" smtClean="0">
                  <a:latin typeface="+mn-lt"/>
                </a:rPr>
                <a:t>82%</a:t>
              </a:r>
              <a:endParaRPr lang="en-US" sz="2000" b="1" dirty="0">
                <a:latin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+mn-lt"/>
                </a:rPr>
                <a:t>Eastern</a:t>
              </a:r>
            </a:p>
            <a:p>
              <a:pPr algn="ctr"/>
              <a:r>
                <a:rPr lang="en-US" sz="2000" b="1" dirty="0" smtClean="0">
                  <a:latin typeface="+mn-lt"/>
                </a:rPr>
                <a:t>89%</a:t>
              </a:r>
              <a:endParaRPr lang="en-US" sz="2000" b="1" dirty="0">
                <a:latin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+mn-lt"/>
                </a:rPr>
                <a:t>Southern</a:t>
              </a:r>
            </a:p>
            <a:p>
              <a:pPr algn="ctr"/>
              <a:r>
                <a:rPr lang="en-US" sz="2000" b="1" dirty="0" smtClean="0">
                  <a:latin typeface="+mn-lt"/>
                </a:rPr>
                <a:t>95%</a:t>
              </a:r>
              <a:endParaRPr lang="en-US" sz="2000" b="1" dirty="0">
                <a:latin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+mn-lt"/>
                </a:rPr>
                <a:t>Western</a:t>
              </a:r>
            </a:p>
            <a:p>
              <a:pPr algn="ctr"/>
              <a:r>
                <a:rPr lang="en-US" sz="2000" b="1" dirty="0" smtClean="0">
                  <a:latin typeface="+mn-lt"/>
                </a:rPr>
                <a:t>80%</a:t>
              </a:r>
              <a:endParaRPr lang="en-US" sz="2000" b="1" dirty="0">
                <a:latin typeface="+mn-lt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>
                <a:latin typeface="+mn-lt"/>
              </a:rPr>
              <a:t>Methodology 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>
                <a:latin typeface="+mn-lt"/>
              </a:rPr>
              <a:t>HIV </a:t>
            </a:r>
            <a:r>
              <a:rPr lang="en-US" sz="2400" b="1" dirty="0" smtClean="0">
                <a:latin typeface="+mn-lt"/>
              </a:rPr>
              <a:t>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5344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600" b="0" dirty="0" smtClean="0">
                <a:solidFill>
                  <a:schemeClr val="tx1"/>
                </a:solidFill>
              </a:rPr>
              <a:t>HIV Prevalence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685800" y="2057400"/>
          <a:ext cx="7597946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3716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5344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600" b="0" dirty="0" smtClean="0">
                <a:solidFill>
                  <a:schemeClr val="tx1"/>
                </a:solidFill>
              </a:rPr>
              <a:t>HIV Prevalence by Residence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85800" y="1446443"/>
          <a:ext cx="7845223" cy="487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3407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SLDHS">
      <a:dk1>
        <a:srgbClr val="000000"/>
      </a:dk1>
      <a:lt1>
        <a:srgbClr val="000000"/>
      </a:lt1>
      <a:dk2>
        <a:srgbClr val="4F81BD"/>
      </a:dk2>
      <a:lt2>
        <a:srgbClr val="F8F8F8"/>
      </a:lt2>
      <a:accent1>
        <a:srgbClr val="4F81BD"/>
      </a:accent1>
      <a:accent2>
        <a:srgbClr val="F79646"/>
      </a:accent2>
      <a:accent3>
        <a:srgbClr val="938953"/>
      </a:accent3>
      <a:accent4>
        <a:srgbClr val="4BACC6"/>
      </a:accent4>
      <a:accent5>
        <a:srgbClr val="8064A2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</TotalTime>
  <Words>534</Words>
  <Application>Microsoft Office PowerPoint</Application>
  <PresentationFormat>On-screen Show (4:3)</PresentationFormat>
  <Paragraphs>86</Paragraphs>
  <Slides>17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Slide 1</vt:lpstr>
      <vt:lpstr>Slide 2</vt:lpstr>
      <vt:lpstr>Background: HIV Testing</vt:lpstr>
      <vt:lpstr>Logistics</vt:lpstr>
      <vt:lpstr>HIV Response Rate by Residence</vt:lpstr>
      <vt:lpstr>HIV Response Rate by Region</vt:lpstr>
      <vt:lpstr>Slide 7</vt:lpstr>
      <vt:lpstr>HIV Prevalence</vt:lpstr>
      <vt:lpstr>HIV Prevalence by Residence</vt:lpstr>
      <vt:lpstr>HIV Prevalence by Age</vt:lpstr>
      <vt:lpstr>HIV Prevalence by Age</vt:lpstr>
      <vt:lpstr>HIV Prevalence by Region</vt:lpstr>
      <vt:lpstr>HIV Prevalence by Education</vt:lpstr>
      <vt:lpstr>HIV Prevalence by Wealth</vt:lpstr>
      <vt:lpstr>HIV Prevalence by Marital Status</vt:lpstr>
      <vt:lpstr>HIV Prevalence among Youth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129</cp:revision>
  <dcterms:created xsi:type="dcterms:W3CDTF">2005-03-10T20:13:19Z</dcterms:created>
  <dcterms:modified xsi:type="dcterms:W3CDTF">2012-05-10T19:57:10Z</dcterms:modified>
</cp:coreProperties>
</file>