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8.xml" ContentType="application/vnd.openxmlformats-officedocument.presentationml.notesSlide+xml"/>
  <Override PartName="/ppt/charts/chart10.xml" ContentType="application/vnd.openxmlformats-officedocument.drawingml.chart+xml"/>
  <Override PartName="/ppt/notesSlides/notesSlide9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37" r:id="rId2"/>
    <p:sldId id="327" r:id="rId3"/>
    <p:sldId id="268" r:id="rId4"/>
    <p:sldId id="299" r:id="rId5"/>
    <p:sldId id="300" r:id="rId6"/>
    <p:sldId id="301" r:id="rId7"/>
    <p:sldId id="338" r:id="rId8"/>
    <p:sldId id="272" r:id="rId9"/>
    <p:sldId id="348" r:id="rId10"/>
    <p:sldId id="340" r:id="rId11"/>
    <p:sldId id="328" r:id="rId12"/>
    <p:sldId id="329" r:id="rId13"/>
    <p:sldId id="341" r:id="rId14"/>
    <p:sldId id="342" r:id="rId15"/>
    <p:sldId id="350" r:id="rId16"/>
    <p:sldId id="349" r:id="rId17"/>
    <p:sldId id="351" r:id="rId18"/>
    <p:sldId id="352" r:id="rId19"/>
    <p:sldId id="353" r:id="rId20"/>
    <p:sldId id="298" r:id="rId21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FF"/>
    <a:srgbClr val="FFCC66"/>
    <a:srgbClr val="660066"/>
    <a:srgbClr val="008000"/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0857" autoAdjust="0"/>
  </p:normalViewPr>
  <p:slideViewPr>
    <p:cSldViewPr>
      <p:cViewPr varScale="1">
        <p:scale>
          <a:sx n="79" d="100"/>
          <a:sy n="79" d="100"/>
        </p:scale>
        <p:origin x="-25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3.7720284964379548E-2"/>
          <c:y val="0.12505326793778437"/>
          <c:w val="0.94642389213543465"/>
          <c:h val="0.67709842400338205"/>
        </c:manualLayout>
      </c:layout>
      <c:lineChart>
        <c:grouping val="standard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b"/>
            <c:showVal val="1"/>
          </c:dLbls>
          <c:cat>
            <c:strRef>
              <c:f>Sheet1!$B$1:$H$1</c:f>
              <c:strCache>
                <c:ptCount val="7"/>
                <c:pt idx="0">
                  <c:v>15-19</c:v>
                </c:pt>
                <c:pt idx="1">
                  <c:v>20-24</c:v>
                </c:pt>
                <c:pt idx="2">
                  <c:v>25-29</c:v>
                </c:pt>
                <c:pt idx="3">
                  <c:v>30-34</c:v>
                </c:pt>
                <c:pt idx="4">
                  <c:v>35-39</c:v>
                </c:pt>
                <c:pt idx="5">
                  <c:v>40-44</c:v>
                </c:pt>
                <c:pt idx="6">
                  <c:v>45-49</c:v>
                </c:pt>
              </c:strCache>
            </c:strRef>
          </c:cat>
          <c:val>
            <c:numRef>
              <c:f>Sheet1!$B$2:$H$2</c:f>
              <c:numCache>
                <c:formatCode>0</c:formatCode>
                <c:ptCount val="7"/>
                <c:pt idx="0">
                  <c:v>76.2</c:v>
                </c:pt>
                <c:pt idx="1">
                  <c:v>74.099999999999994</c:v>
                </c:pt>
                <c:pt idx="2">
                  <c:v>85.1</c:v>
                </c:pt>
                <c:pt idx="3">
                  <c:v>88.5</c:v>
                </c:pt>
                <c:pt idx="4">
                  <c:v>87.8</c:v>
                </c:pt>
                <c:pt idx="5">
                  <c:v>87.4</c:v>
                </c:pt>
                <c:pt idx="6">
                  <c:v>88.6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t"/>
            <c:showVal val="1"/>
          </c:dLbls>
          <c:cat>
            <c:strRef>
              <c:f>Sheet1!$B$1:$H$1</c:f>
              <c:strCache>
                <c:ptCount val="7"/>
                <c:pt idx="0">
                  <c:v>15-19</c:v>
                </c:pt>
                <c:pt idx="1">
                  <c:v>20-24</c:v>
                </c:pt>
                <c:pt idx="2">
                  <c:v>25-29</c:v>
                </c:pt>
                <c:pt idx="3">
                  <c:v>30-34</c:v>
                </c:pt>
                <c:pt idx="4">
                  <c:v>35-39</c:v>
                </c:pt>
                <c:pt idx="5">
                  <c:v>40-44</c:v>
                </c:pt>
                <c:pt idx="6">
                  <c:v>45-49</c:v>
                </c:pt>
              </c:strCache>
            </c:strRef>
          </c:cat>
          <c:val>
            <c:numRef>
              <c:f>Sheet1!$B$3:$H$3</c:f>
              <c:numCache>
                <c:formatCode>0</c:formatCode>
                <c:ptCount val="7"/>
                <c:pt idx="1">
                  <c:v>95.3</c:v>
                </c:pt>
                <c:pt idx="2">
                  <c:v>96.9</c:v>
                </c:pt>
                <c:pt idx="3">
                  <c:v>97.6</c:v>
                </c:pt>
                <c:pt idx="4">
                  <c:v>97.8</c:v>
                </c:pt>
                <c:pt idx="5">
                  <c:v>97.7</c:v>
                </c:pt>
                <c:pt idx="6">
                  <c:v>98.9</c:v>
                </c:pt>
              </c:numCache>
            </c:numRef>
          </c:val>
        </c:ser>
        <c:dLbls>
          <c:showVal val="1"/>
        </c:dLbls>
        <c:marker val="1"/>
        <c:axId val="47525888"/>
        <c:axId val="47527424"/>
      </c:lineChart>
      <c:catAx>
        <c:axId val="4752588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47527424"/>
        <c:crosses val="autoZero"/>
        <c:auto val="1"/>
        <c:lblAlgn val="ctr"/>
        <c:lblOffset val="100"/>
        <c:tickLblSkip val="1"/>
        <c:tickMarkSkip val="1"/>
      </c:catAx>
      <c:valAx>
        <c:axId val="47527424"/>
        <c:scaling>
          <c:orientation val="minMax"/>
        </c:scaling>
        <c:delete val="1"/>
        <c:axPos val="l"/>
        <c:numFmt formatCode="0" sourceLinked="1"/>
        <c:tickLblPos val="none"/>
        <c:crossAx val="47525888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3.0736852337902198E-2"/>
          <c:y val="3.0866359269839376E-2"/>
          <c:w val="0.95384332166812547"/>
          <c:h val="0.76807919110253464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spPr>
              <a:solidFill>
                <a:schemeClr val="accent2"/>
              </a:solidFill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Percentage of women circumcised</c:v>
                </c:pt>
                <c:pt idx="1">
                  <c:v>Cut, flesh removed</c:v>
                </c:pt>
                <c:pt idx="2">
                  <c:v>Nicked, no flesh removed</c:v>
                </c:pt>
                <c:pt idx="3">
                  <c:v>Genital area sewn closed</c:v>
                </c:pt>
                <c:pt idx="4">
                  <c:v>Not determined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 formatCode="0">
                  <c:v>91.3</c:v>
                </c:pt>
                <c:pt idx="1">
                  <c:v>82</c:v>
                </c:pt>
                <c:pt idx="2" formatCode="0">
                  <c:v>3.2</c:v>
                </c:pt>
                <c:pt idx="3" formatCode="0">
                  <c:v>2.6</c:v>
                </c:pt>
                <c:pt idx="4">
                  <c:v>12</c:v>
                </c:pt>
              </c:numCache>
            </c:numRef>
          </c:val>
        </c:ser>
        <c:dLbls>
          <c:showVal val="1"/>
        </c:dLbls>
        <c:gapWidth val="75"/>
        <c:overlap val="-5"/>
        <c:axId val="51901952"/>
        <c:axId val="51903488"/>
      </c:barChart>
      <c:catAx>
        <c:axId val="51901952"/>
        <c:scaling>
          <c:orientation val="minMax"/>
        </c:scaling>
        <c:axPos val="b"/>
        <c:majorTickMark val="none"/>
        <c:tickLblPos val="nextTo"/>
        <c:crossAx val="51903488"/>
        <c:crosses val="autoZero"/>
        <c:auto val="1"/>
        <c:lblAlgn val="ctr"/>
        <c:lblOffset val="100"/>
      </c:catAx>
      <c:valAx>
        <c:axId val="51903488"/>
        <c:scaling>
          <c:orientation val="minMax"/>
        </c:scaling>
        <c:delete val="1"/>
        <c:axPos val="l"/>
        <c:numFmt formatCode="0" sourceLinked="1"/>
        <c:tickLblPos val="none"/>
        <c:crossAx val="5190195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During early childhood</c:v>
                </c:pt>
                <c:pt idx="1">
                  <c:v>0-1</c:v>
                </c:pt>
                <c:pt idx="2">
                  <c:v>2-4</c:v>
                </c:pt>
                <c:pt idx="3">
                  <c:v>5-9</c:v>
                </c:pt>
                <c:pt idx="4">
                  <c:v>10-14</c:v>
                </c:pt>
                <c:pt idx="5">
                  <c:v>15+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22.2</c:v>
                </c:pt>
                <c:pt idx="1">
                  <c:v>0.1</c:v>
                </c:pt>
                <c:pt idx="2">
                  <c:v>0.9</c:v>
                </c:pt>
                <c:pt idx="3">
                  <c:v>13</c:v>
                </c:pt>
                <c:pt idx="4">
                  <c:v>35.6</c:v>
                </c:pt>
                <c:pt idx="5">
                  <c:v>19.100000000000001</c:v>
                </c:pt>
              </c:numCache>
            </c:numRef>
          </c:val>
        </c:ser>
        <c:dLbls>
          <c:showVal val="1"/>
        </c:dLbls>
        <c:gapWidth val="75"/>
        <c:overlap val="-5"/>
        <c:axId val="51939968"/>
        <c:axId val="51941760"/>
      </c:barChart>
      <c:catAx>
        <c:axId val="51939968"/>
        <c:scaling>
          <c:orientation val="minMax"/>
        </c:scaling>
        <c:axPos val="b"/>
        <c:majorTickMark val="none"/>
        <c:tickLblPos val="nextTo"/>
        <c:crossAx val="51941760"/>
        <c:crosses val="autoZero"/>
        <c:auto val="1"/>
        <c:lblAlgn val="ctr"/>
        <c:lblOffset val="100"/>
      </c:catAx>
      <c:valAx>
        <c:axId val="51941760"/>
        <c:scaling>
          <c:orientation val="minMax"/>
        </c:scaling>
        <c:delete val="1"/>
        <c:axPos val="l"/>
        <c:numFmt formatCode="0" sourceLinked="1"/>
        <c:tickLblPos val="none"/>
        <c:crossAx val="5193996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42268640031107263"/>
          <c:y val="1.6149270332081821E-2"/>
          <c:w val="0.56033829104695176"/>
          <c:h val="0.95298437039807971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Religious approval</c:v>
                </c:pt>
                <c:pt idx="1">
                  <c:v>More sexual pleasure for the man</c:v>
                </c:pt>
                <c:pt idx="2">
                  <c:v>Preserve virginity</c:v>
                </c:pt>
                <c:pt idx="3">
                  <c:v>Better marriage prospects</c:v>
                </c:pt>
                <c:pt idx="4">
                  <c:v>Social acceptance</c:v>
                </c:pt>
                <c:pt idx="5">
                  <c:v>Cleanliness/hygiene</c:v>
                </c:pt>
                <c:pt idx="6">
                  <c:v>No benefits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2.4</c:v>
                </c:pt>
                <c:pt idx="1">
                  <c:v>3.6</c:v>
                </c:pt>
                <c:pt idx="2">
                  <c:v>7.5</c:v>
                </c:pt>
                <c:pt idx="3">
                  <c:v>17.399999999999999</c:v>
                </c:pt>
                <c:pt idx="4">
                  <c:v>40.4</c:v>
                </c:pt>
                <c:pt idx="5">
                  <c:v>23.2</c:v>
                </c:pt>
                <c:pt idx="6">
                  <c:v>36.6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Religious approval</c:v>
                </c:pt>
                <c:pt idx="1">
                  <c:v>More sexual pleasure for the man</c:v>
                </c:pt>
                <c:pt idx="2">
                  <c:v>Preserve virginity</c:v>
                </c:pt>
                <c:pt idx="3">
                  <c:v>Better marriage prospects</c:v>
                </c:pt>
                <c:pt idx="4">
                  <c:v>Social acceptance</c:v>
                </c:pt>
                <c:pt idx="5">
                  <c:v>Cleanliness/hygiene</c:v>
                </c:pt>
                <c:pt idx="6">
                  <c:v>No benefits</c:v>
                </c:pt>
              </c:strCache>
            </c:strRef>
          </c:cat>
          <c:val>
            <c:numRef>
              <c:f>Sheet1!$C$2:$C$8</c:f>
              <c:numCache>
                <c:formatCode>0</c:formatCode>
                <c:ptCount val="7"/>
                <c:pt idx="0">
                  <c:v>4.5</c:v>
                </c:pt>
                <c:pt idx="1">
                  <c:v>1.3</c:v>
                </c:pt>
                <c:pt idx="2">
                  <c:v>8.5</c:v>
                </c:pt>
                <c:pt idx="3">
                  <c:v>18.7</c:v>
                </c:pt>
                <c:pt idx="4">
                  <c:v>55.3</c:v>
                </c:pt>
                <c:pt idx="5">
                  <c:v>21.8</c:v>
                </c:pt>
                <c:pt idx="6">
                  <c:v>25.2</c:v>
                </c:pt>
              </c:numCache>
            </c:numRef>
          </c:val>
        </c:ser>
        <c:dLbls>
          <c:showVal val="1"/>
        </c:dLbls>
        <c:gapWidth val="75"/>
        <c:overlap val="-5"/>
        <c:axId val="49604096"/>
        <c:axId val="49605632"/>
      </c:barChart>
      <c:catAx>
        <c:axId val="49604096"/>
        <c:scaling>
          <c:orientation val="minMax"/>
        </c:scaling>
        <c:axPos val="l"/>
        <c:majorTickMark val="none"/>
        <c:tickLblPos val="nextTo"/>
        <c:crossAx val="49605632"/>
        <c:crosses val="autoZero"/>
        <c:auto val="1"/>
        <c:lblAlgn val="ctr"/>
        <c:lblOffset val="100"/>
      </c:catAx>
      <c:valAx>
        <c:axId val="49605632"/>
        <c:scaling>
          <c:orientation val="minMax"/>
        </c:scaling>
        <c:delete val="1"/>
        <c:axPos val="b"/>
        <c:numFmt formatCode="0" sourceLinked="1"/>
        <c:tickLblPos val="none"/>
        <c:crossAx val="4960409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83321923301254064"/>
          <c:y val="0.72395642651077896"/>
          <c:w val="0.16678076698745989"/>
          <c:h val="0.19573536062932925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6129717196437532E-2"/>
          <c:y val="0.10788895618816856"/>
          <c:w val="0.94688511191006519"/>
          <c:h val="0.70269331718150874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Sheet1!$B$2:$E$2</c:f>
              <c:numCache>
                <c:formatCode>0</c:formatCode>
                <c:ptCount val="4"/>
                <c:pt idx="0">
                  <c:v>17</c:v>
                </c:pt>
                <c:pt idx="1">
                  <c:v>5.5</c:v>
                </c:pt>
                <c:pt idx="2">
                  <c:v>4.8</c:v>
                </c:pt>
                <c:pt idx="3">
                  <c:v>72.099999999999994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Sheet1!$B$3:$E$3</c:f>
              <c:numCache>
                <c:formatCode>0</c:formatCode>
                <c:ptCount val="4"/>
                <c:pt idx="0">
                  <c:v>26</c:v>
                </c:pt>
                <c:pt idx="1">
                  <c:v>9.6</c:v>
                </c:pt>
                <c:pt idx="2">
                  <c:v>1.1000000000000001</c:v>
                </c:pt>
                <c:pt idx="3">
                  <c:v>63.1</c:v>
                </c:pt>
              </c:numCache>
            </c:numRef>
          </c:val>
        </c:ser>
        <c:dLbls>
          <c:showVal val="1"/>
        </c:dLbls>
        <c:gapWidth val="75"/>
        <c:overlap val="-5"/>
        <c:axId val="47472640"/>
        <c:axId val="47474176"/>
      </c:barChart>
      <c:catAx>
        <c:axId val="4747264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47474176"/>
        <c:crosses val="autoZero"/>
        <c:auto val="1"/>
        <c:lblAlgn val="ctr"/>
        <c:lblOffset val="100"/>
        <c:tickLblSkip val="1"/>
        <c:tickMarkSkip val="1"/>
      </c:catAx>
      <c:valAx>
        <c:axId val="47474176"/>
        <c:scaling>
          <c:orientation val="minMax"/>
        </c:scaling>
        <c:delete val="1"/>
        <c:axPos val="l"/>
        <c:numFmt formatCode="0" sourceLinked="1"/>
        <c:tickLblPos val="none"/>
        <c:crossAx val="47472640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3.7355390751208806E-2"/>
          <c:y val="6.8747720094310322E-2"/>
          <c:w val="0.95801229860239179"/>
          <c:h val="0.741834378753505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East</c:v>
                </c:pt>
              </c:strCache>
            </c:strRef>
          </c:tx>
          <c:dLbls>
            <c:dLbl>
              <c:idx val="0"/>
              <c:layout>
                <c:manualLayout>
                  <c:x val="-7.939367065876254E-4"/>
                  <c:y val="-7.7734560288397897E-3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2.468134018947766E-4"/>
                  <c:y val="-5.2480789298928309E-3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4.2933373634029574E-3"/>
                  <c:y val="-8.0884166587611023E-3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Mode val="edge"/>
                  <c:yMode val="edge"/>
                  <c:x val="0.87902330743618629"/>
                  <c:y val="0.21242484969939973"/>
                </c:manualLayout>
              </c:layout>
              <c:dLblPos val="outEnd"/>
              <c:showVal val="1"/>
            </c:dLbl>
            <c:dLbl>
              <c:idx val="4"/>
              <c:layout>
                <c:manualLayout>
                  <c:xMode val="edge"/>
                  <c:yMode val="edge"/>
                  <c:x val="0.61376248612652662"/>
                  <c:y val="0.2384769539078157"/>
                </c:manualLayout>
              </c:layout>
              <c:dLblPos val="outEnd"/>
              <c:showVal val="1"/>
            </c:dLbl>
            <c:dLbl>
              <c:idx val="5"/>
              <c:layout>
                <c:manualLayout>
                  <c:xMode val="edge"/>
                  <c:yMode val="edge"/>
                  <c:x val="0.7192008879023305"/>
                  <c:y val="0.24649298597194513"/>
                </c:manualLayout>
              </c:layout>
              <c:dLblPos val="outEnd"/>
              <c:showVal val="1"/>
            </c:dLbl>
            <c:dLbl>
              <c:idx val="6"/>
              <c:layout>
                <c:manualLayout>
                  <c:xMode val="edge"/>
                  <c:yMode val="edge"/>
                  <c:x val="0.82352941176470584"/>
                  <c:y val="0.19038076152304587"/>
                </c:manualLayout>
              </c:layout>
              <c:dLblPos val="outEnd"/>
              <c:showVal val="1"/>
            </c:dLbl>
            <c:dLbl>
              <c:idx val="7"/>
              <c:layout>
                <c:manualLayout>
                  <c:xMode val="edge"/>
                  <c:yMode val="edge"/>
                  <c:x val="0.93340732519422542"/>
                  <c:y val="0.22444889779559232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Mainly wife</c:v>
                </c:pt>
                <c:pt idx="1">
                  <c:v>Wife and husband jointly</c:v>
                </c:pt>
                <c:pt idx="2">
                  <c:v>Mainly husband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34.200000000000003</c:v>
                </c:pt>
                <c:pt idx="1">
                  <c:v>37.1</c:v>
                </c:pt>
                <c:pt idx="2">
                  <c:v>26.5</c:v>
                </c:pt>
              </c:numCache>
            </c:numRef>
          </c:val>
        </c:ser>
        <c:dLbls>
          <c:showVal val="1"/>
        </c:dLbls>
        <c:gapWidth val="75"/>
        <c:axId val="49371008"/>
        <c:axId val="49372544"/>
      </c:barChart>
      <c:catAx>
        <c:axId val="4937100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49372544"/>
        <c:crosses val="autoZero"/>
        <c:auto val="1"/>
        <c:lblAlgn val="ctr"/>
        <c:lblOffset val="100"/>
        <c:tickLblSkip val="1"/>
        <c:tickMarkSkip val="1"/>
      </c:catAx>
      <c:valAx>
        <c:axId val="49372544"/>
        <c:scaling>
          <c:orientation val="minMax"/>
        </c:scaling>
        <c:delete val="1"/>
        <c:axPos val="l"/>
        <c:numFmt formatCode="0" sourceLinked="1"/>
        <c:tickLblPos val="none"/>
        <c:crossAx val="493710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7.1262197669124588E-2"/>
          <c:y val="3.313253012048193E-2"/>
          <c:w val="0.91175270941972186"/>
          <c:h val="0.76238947917654964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East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More</c:v>
                </c:pt>
                <c:pt idx="1">
                  <c:v>Less</c:v>
                </c:pt>
                <c:pt idx="2">
                  <c:v>Same</c:v>
                </c:pt>
                <c:pt idx="3">
                  <c:v>Husband/partner has no earnings</c:v>
                </c:pt>
              </c:strCache>
            </c:strRef>
          </c:cat>
          <c:val>
            <c:numRef>
              <c:f>Sheet1!$B$2:$E$2</c:f>
              <c:numCache>
                <c:formatCode>0</c:formatCode>
                <c:ptCount val="4"/>
                <c:pt idx="0">
                  <c:v>12.1</c:v>
                </c:pt>
                <c:pt idx="1">
                  <c:v>68.2</c:v>
                </c:pt>
                <c:pt idx="2">
                  <c:v>11.3</c:v>
                </c:pt>
                <c:pt idx="3">
                  <c:v>2.4</c:v>
                </c:pt>
              </c:numCache>
            </c:numRef>
          </c:val>
        </c:ser>
        <c:dLbls>
          <c:showVal val="1"/>
        </c:dLbls>
        <c:gapWidth val="75"/>
        <c:overlap val="-5"/>
        <c:axId val="49470464"/>
        <c:axId val="88027904"/>
      </c:barChart>
      <c:catAx>
        <c:axId val="4947046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88027904"/>
        <c:crosses val="autoZero"/>
        <c:auto val="1"/>
        <c:lblAlgn val="ctr"/>
        <c:lblOffset val="100"/>
        <c:tickLblSkip val="1"/>
        <c:tickMarkSkip val="1"/>
      </c:catAx>
      <c:valAx>
        <c:axId val="88027904"/>
        <c:scaling>
          <c:orientation val="minMax"/>
        </c:scaling>
        <c:delete val="1"/>
        <c:axPos val="l"/>
        <c:numFmt formatCode="0" sourceLinked="1"/>
        <c:tickLblPos val="none"/>
        <c:crossAx val="4947046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1.7295578437310766E-2"/>
          <c:y val="7.8933747931190124E-2"/>
          <c:w val="0.96540880503144655"/>
          <c:h val="0.580634347481712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bg2"/>
            </a:solidFill>
          </c:spPr>
          <c:dPt>
            <c:idx val="4"/>
            <c:spPr>
              <a:solidFill>
                <a:schemeClr val="accent3"/>
              </a:solidFill>
            </c:spPr>
          </c:dPt>
          <c:dPt>
            <c:idx val="5"/>
            <c:spPr>
              <a:solidFill>
                <a:schemeClr val="accent2"/>
              </a:solidFill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Own health care</c:v>
                </c:pt>
                <c:pt idx="1">
                  <c:v>Major household purchases</c:v>
                </c:pt>
                <c:pt idx="2">
                  <c:v>Daily household purchases</c:v>
                </c:pt>
                <c:pt idx="3">
                  <c:v>Visits to family or relatives</c:v>
                </c:pt>
                <c:pt idx="4">
                  <c:v>Participate in all four</c:v>
                </c:pt>
                <c:pt idx="5">
                  <c:v>Participate in none of the four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51.5</c:v>
                </c:pt>
                <c:pt idx="1">
                  <c:v>49</c:v>
                </c:pt>
                <c:pt idx="2">
                  <c:v>63.3</c:v>
                </c:pt>
                <c:pt idx="3">
                  <c:v>61.3</c:v>
                </c:pt>
                <c:pt idx="4">
                  <c:v>39.700000000000003</c:v>
                </c:pt>
                <c:pt idx="5">
                  <c:v>26.8</c:v>
                </c:pt>
              </c:numCache>
            </c:numRef>
          </c:val>
        </c:ser>
        <c:dLbls>
          <c:showVal val="1"/>
        </c:dLbls>
        <c:gapWidth val="75"/>
        <c:overlap val="-5"/>
        <c:axId val="49929216"/>
        <c:axId val="49935104"/>
      </c:barChart>
      <c:catAx>
        <c:axId val="49929216"/>
        <c:scaling>
          <c:orientation val="minMax"/>
        </c:scaling>
        <c:axPos val="b"/>
        <c:majorTickMark val="none"/>
        <c:tickLblPos val="nextTo"/>
        <c:crossAx val="49935104"/>
        <c:crosses val="autoZero"/>
        <c:auto val="1"/>
        <c:lblAlgn val="ctr"/>
        <c:lblOffset val="100"/>
      </c:catAx>
      <c:valAx>
        <c:axId val="49935104"/>
        <c:scaling>
          <c:orientation val="minMax"/>
        </c:scaling>
        <c:delete val="1"/>
        <c:axPos val="l"/>
        <c:numFmt formatCode="0" sourceLinked="1"/>
        <c:tickLblPos val="none"/>
        <c:crossAx val="4992921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5"/>
            <c:spPr>
              <a:solidFill>
                <a:schemeClr val="accent3"/>
              </a:solidFill>
            </c:spPr>
          </c:dPt>
          <c:dPt>
            <c:idx val="6"/>
            <c:spPr>
              <a:solidFill>
                <a:schemeClr val="accent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Major household purchases</c:v>
                </c:pt>
                <c:pt idx="1">
                  <c:v>Daily household purchases</c:v>
                </c:pt>
                <c:pt idx="2">
                  <c:v>Visits to family or relatives</c:v>
                </c:pt>
                <c:pt idx="3">
                  <c:v>What to do with the money wife earns</c:v>
                </c:pt>
                <c:pt idx="4">
                  <c:v>How many children to have</c:v>
                </c:pt>
                <c:pt idx="5">
                  <c:v>Should participate in all five</c:v>
                </c:pt>
                <c:pt idx="6">
                  <c:v>Should participate in none of the five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39.700000000000003</c:v>
                </c:pt>
                <c:pt idx="1">
                  <c:v>62.2</c:v>
                </c:pt>
                <c:pt idx="2">
                  <c:v>53.1</c:v>
                </c:pt>
                <c:pt idx="3">
                  <c:v>57</c:v>
                </c:pt>
                <c:pt idx="4">
                  <c:v>56.5</c:v>
                </c:pt>
                <c:pt idx="5">
                  <c:v>26.2</c:v>
                </c:pt>
                <c:pt idx="6">
                  <c:v>20.7</c:v>
                </c:pt>
              </c:numCache>
            </c:numRef>
          </c:val>
        </c:ser>
        <c:dLbls>
          <c:showVal val="1"/>
        </c:dLbls>
        <c:gapWidth val="75"/>
        <c:overlap val="-5"/>
        <c:axId val="49808896"/>
        <c:axId val="49810432"/>
      </c:barChart>
      <c:catAx>
        <c:axId val="49808896"/>
        <c:scaling>
          <c:orientation val="minMax"/>
        </c:scaling>
        <c:axPos val="b"/>
        <c:majorTickMark val="none"/>
        <c:tickLblPos val="nextTo"/>
        <c:crossAx val="49810432"/>
        <c:crosses val="autoZero"/>
        <c:auto val="1"/>
        <c:lblAlgn val="ctr"/>
        <c:lblOffset val="100"/>
      </c:catAx>
      <c:valAx>
        <c:axId val="49810432"/>
        <c:scaling>
          <c:orientation val="minMax"/>
        </c:scaling>
        <c:delete val="1"/>
        <c:axPos val="l"/>
        <c:numFmt formatCode="0" sourceLinked="1"/>
        <c:tickLblPos val="none"/>
        <c:crossAx val="4980889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38836895191101101"/>
          <c:y val="6.1126276634133399E-2"/>
          <c:w val="0.59400637465640049"/>
          <c:h val="0.91056879930187939"/>
        </c:manualLayout>
      </c:layout>
      <c:barChart>
        <c:barDir val="bar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Sheet1!$B$1:$G$1</c:f>
              <c:strCache>
                <c:ptCount val="6"/>
                <c:pt idx="0">
                  <c:v>At least one reason</c:v>
                </c:pt>
                <c:pt idx="1">
                  <c:v>Refuses to have sex with him</c:v>
                </c:pt>
                <c:pt idx="2">
                  <c:v>Neglects children</c:v>
                </c:pt>
                <c:pt idx="3">
                  <c:v>Going out without telling him</c:v>
                </c:pt>
                <c:pt idx="4">
                  <c:v>Argues with him</c:v>
                </c:pt>
                <c:pt idx="5">
                  <c:v>Burns food</c:v>
                </c:pt>
              </c:strCache>
            </c:strRef>
          </c:cat>
          <c:val>
            <c:numRef>
              <c:f>Sheet1!$B$2:$G$2</c:f>
              <c:numCache>
                <c:formatCode>0</c:formatCode>
                <c:ptCount val="6"/>
                <c:pt idx="0">
                  <c:v>57.9</c:v>
                </c:pt>
                <c:pt idx="1">
                  <c:v>22.5</c:v>
                </c:pt>
                <c:pt idx="2">
                  <c:v>40.200000000000003</c:v>
                </c:pt>
                <c:pt idx="3">
                  <c:v>40.9</c:v>
                </c:pt>
                <c:pt idx="4">
                  <c:v>36.4</c:v>
                </c:pt>
                <c:pt idx="5">
                  <c:v>15.6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Sheet1!$B$1:$G$1</c:f>
              <c:strCache>
                <c:ptCount val="6"/>
                <c:pt idx="0">
                  <c:v>At least one reason</c:v>
                </c:pt>
                <c:pt idx="1">
                  <c:v>Refuses to have sex with him</c:v>
                </c:pt>
                <c:pt idx="2">
                  <c:v>Neglects children</c:v>
                </c:pt>
                <c:pt idx="3">
                  <c:v>Going out without telling him</c:v>
                </c:pt>
                <c:pt idx="4">
                  <c:v>Argues with him</c:v>
                </c:pt>
                <c:pt idx="5">
                  <c:v>Burns food</c:v>
                </c:pt>
              </c:strCache>
            </c:strRef>
          </c:cat>
          <c:val>
            <c:numRef>
              <c:f>Sheet1!$B$3:$G$3</c:f>
              <c:numCache>
                <c:formatCode>0</c:formatCode>
                <c:ptCount val="6"/>
                <c:pt idx="0">
                  <c:v>64.599999999999994</c:v>
                </c:pt>
                <c:pt idx="1">
                  <c:v>39.200000000000003</c:v>
                </c:pt>
                <c:pt idx="2">
                  <c:v>49.4</c:v>
                </c:pt>
                <c:pt idx="3">
                  <c:v>49.7</c:v>
                </c:pt>
                <c:pt idx="4">
                  <c:v>53.5</c:v>
                </c:pt>
                <c:pt idx="5">
                  <c:v>24.5</c:v>
                </c:pt>
              </c:numCache>
            </c:numRef>
          </c:val>
        </c:ser>
        <c:dLbls>
          <c:showVal val="1"/>
        </c:dLbls>
        <c:gapWidth val="75"/>
        <c:overlap val="-5"/>
        <c:axId val="49869952"/>
        <c:axId val="49871488"/>
      </c:barChart>
      <c:catAx>
        <c:axId val="49869952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49871488"/>
        <c:crosses val="autoZero"/>
        <c:auto val="1"/>
        <c:lblAlgn val="ctr"/>
        <c:lblOffset val="100"/>
        <c:tickLblSkip val="1"/>
        <c:tickMarkSkip val="1"/>
      </c:catAx>
      <c:valAx>
        <c:axId val="49871488"/>
        <c:scaling>
          <c:orientation val="minMax"/>
        </c:scaling>
        <c:delete val="1"/>
        <c:axPos val="b"/>
        <c:numFmt formatCode="0" sourceLinked="1"/>
        <c:tickLblPos val="none"/>
        <c:crossAx val="4986995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82566889231261464"/>
          <c:y val="0.16940507182906395"/>
          <c:w val="0.14337476288064627"/>
          <c:h val="0.21591227053915399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52160353492662737"/>
          <c:y val="6.1126276634133316E-2"/>
          <c:w val="0.4607717916407828"/>
          <c:h val="0.91056879930187939"/>
        </c:manualLayout>
      </c:layout>
      <c:barChart>
        <c:barDir val="bar"/>
        <c:grouping val="clustered"/>
        <c:ser>
          <c:idx val="0"/>
          <c:order val="0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Does not agree with any of these reasons</c:v>
                </c:pt>
                <c:pt idx="1">
                  <c:v>Agrees with all specified reasons</c:v>
                </c:pt>
                <c:pt idx="2">
                  <c:v>Tired, not in the mood</c:v>
                </c:pt>
                <c:pt idx="3">
                  <c:v>Knows husband has sexual relations with other women</c:v>
                </c:pt>
                <c:pt idx="4">
                  <c:v>Knows husband has STI</c:v>
                </c:pt>
              </c:strCache>
            </c:strRef>
          </c:cat>
          <c:val>
            <c:numRef>
              <c:f>Sheet1!$B$3:$F$3</c:f>
              <c:numCache>
                <c:formatCode>0</c:formatCode>
                <c:ptCount val="5"/>
                <c:pt idx="0">
                  <c:v>17.7</c:v>
                </c:pt>
                <c:pt idx="1">
                  <c:v>52</c:v>
                </c:pt>
                <c:pt idx="2">
                  <c:v>71.400000000000006</c:v>
                </c:pt>
                <c:pt idx="3">
                  <c:v>59.7</c:v>
                </c:pt>
                <c:pt idx="4">
                  <c:v>75.599999999999994</c:v>
                </c:pt>
              </c:numCache>
            </c:numRef>
          </c:val>
        </c:ser>
        <c:ser>
          <c:idx val="1"/>
          <c:order val="1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Does not agree with any of these reasons</c:v>
                </c:pt>
                <c:pt idx="1">
                  <c:v>Agrees with all specified reasons</c:v>
                </c:pt>
                <c:pt idx="2">
                  <c:v>Tired, not in the mood</c:v>
                </c:pt>
                <c:pt idx="3">
                  <c:v>Knows husband has sexual relations with other women</c:v>
                </c:pt>
                <c:pt idx="4">
                  <c:v>Knows husband has STI</c:v>
                </c:pt>
              </c:strCache>
            </c:strRef>
          </c:cat>
          <c:val>
            <c:numRef>
              <c:f>Sheet1!$B$2:$F$2</c:f>
              <c:numCache>
                <c:formatCode>0</c:formatCode>
                <c:ptCount val="5"/>
                <c:pt idx="0">
                  <c:v>24.9</c:v>
                </c:pt>
                <c:pt idx="1">
                  <c:v>34.4</c:v>
                </c:pt>
                <c:pt idx="2">
                  <c:v>56.8</c:v>
                </c:pt>
                <c:pt idx="3">
                  <c:v>49.7</c:v>
                </c:pt>
                <c:pt idx="4">
                  <c:v>62</c:v>
                </c:pt>
              </c:numCache>
            </c:numRef>
          </c:val>
        </c:ser>
        <c:dLbls>
          <c:showVal val="1"/>
        </c:dLbls>
        <c:gapWidth val="125"/>
        <c:overlap val="-10"/>
        <c:axId val="50049024"/>
        <c:axId val="50050560"/>
      </c:barChart>
      <c:catAx>
        <c:axId val="50049024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50050560"/>
        <c:crosses val="autoZero"/>
        <c:auto val="1"/>
        <c:lblAlgn val="ctr"/>
        <c:lblOffset val="100"/>
        <c:tickLblSkip val="1"/>
        <c:tickMarkSkip val="1"/>
      </c:catAx>
      <c:valAx>
        <c:axId val="50050560"/>
        <c:scaling>
          <c:orientation val="minMax"/>
        </c:scaling>
        <c:delete val="1"/>
        <c:axPos val="b"/>
        <c:numFmt formatCode="0" sourceLinked="1"/>
        <c:tickLblPos val="none"/>
        <c:crossAx val="5004902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81445319103732605"/>
          <c:y val="0.83885502225999387"/>
          <c:w val="0.18503308190313239"/>
          <c:h val="0.15930242241117917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accent2"/>
              </a:solidFill>
            </c:spPr>
          </c:dPt>
          <c:dPt>
            <c:idx val="1"/>
            <c:spPr>
              <a:solidFill>
                <a:schemeClr val="accent3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None of these reasons</c:v>
                </c:pt>
                <c:pt idx="1">
                  <c:v>All reasons</c:v>
                </c:pt>
                <c:pt idx="2">
                  <c:v>Have sex with another woman</c:v>
                </c:pt>
                <c:pt idx="3">
                  <c:v>Use force to have sex</c:v>
                </c:pt>
                <c:pt idx="4">
                  <c:v>Refuse her financial support</c:v>
                </c:pt>
                <c:pt idx="5">
                  <c:v>Get angry and reprimand her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50.4</c:v>
                </c:pt>
                <c:pt idx="1">
                  <c:v>4.7</c:v>
                </c:pt>
                <c:pt idx="2">
                  <c:v>26.2</c:v>
                </c:pt>
                <c:pt idx="3">
                  <c:v>11.7</c:v>
                </c:pt>
                <c:pt idx="4">
                  <c:v>18.8</c:v>
                </c:pt>
                <c:pt idx="5">
                  <c:v>35.300000000000004</c:v>
                </c:pt>
              </c:numCache>
            </c:numRef>
          </c:val>
        </c:ser>
        <c:dLbls>
          <c:showVal val="1"/>
        </c:dLbls>
        <c:gapWidth val="75"/>
        <c:overlap val="-5"/>
        <c:axId val="50199168"/>
        <c:axId val="51851648"/>
      </c:barChart>
      <c:catAx>
        <c:axId val="50199168"/>
        <c:scaling>
          <c:orientation val="minMax"/>
        </c:scaling>
        <c:axPos val="l"/>
        <c:majorTickMark val="none"/>
        <c:tickLblPos val="nextTo"/>
        <c:crossAx val="51851648"/>
        <c:crosses val="autoZero"/>
        <c:auto val="1"/>
        <c:lblAlgn val="ctr"/>
        <c:lblOffset val="100"/>
      </c:catAx>
      <c:valAx>
        <c:axId val="51851648"/>
        <c:scaling>
          <c:orientation val="minMax"/>
        </c:scaling>
        <c:delete val="1"/>
        <c:axPos val="b"/>
        <c:numFmt formatCode="0" sourceLinked="1"/>
        <c:tickLblPos val="none"/>
        <c:crossAx val="5019916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59B738-C083-49FC-9FBC-4C999CE9F110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FB3498-E7E3-4FC1-A13A-18BB336B232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5790"/>
            <a:ext cx="548640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810B62C-2406-4BDF-970F-B679F92A4B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35A646-F4CB-401D-83D4-270E5DA6BEC7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CD31E4-CFFA-4174-8D4F-5542EF942C7C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53754F-5443-4B92-8AE1-2C7D1371C4EC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6ECB1D-9FC5-4295-83F7-8EAB747F66D9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994A66-243B-40FA-B7F6-7F467CDF781D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noProof="0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10B62C-2406-4BDF-970F-B679F92A4B17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10B62C-2406-4BDF-970F-B679F92A4B17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10B62C-2406-4BDF-970F-B679F92A4B17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“more sexual pleasure</a:t>
            </a:r>
            <a:r>
              <a:rPr lang="en-US" baseline="0" dirty="0" smtClean="0"/>
              <a:t> for the man” is not perceived by the girl herself but by the women/men asked the question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10B62C-2406-4BDF-970F-B679F92A4B17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0070C0"/>
                </a:solidFill>
                <a:latin typeface="Calibri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050571-4780-4F28-B57F-4FC28010CC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6B7CB-B38B-41C3-A7B9-1ECFCB3C97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FCFCE0-D0F7-45A5-965D-237F5E5749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9558CF-385F-4EE5-A7CC-FEF20BB5A5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6C299A-9442-4821-A645-36A17E6994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DA4AA9-B179-40F5-801F-F7C7157DE9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62823E-73C1-4397-A38A-C4A80FEAB9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06ADC1-8A27-4632-9DF6-6654AD3089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85296D-AECE-4D5C-B0DE-4A2A3BCFDF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A0AB48-77CF-4817-AF56-C144D81568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5240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2006-07 NDHS- </a:t>
            </a:r>
            <a:r>
              <a:rPr lang="en-US" dirty="0" err="1" smtClean="0"/>
              <a:t>MoHSS</a:t>
            </a:r>
            <a:r>
              <a:rPr lang="en-US" dirty="0" smtClean="0"/>
              <a:t> and Macro International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F25684-638B-4A90-883F-E81C382404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60BA99-124F-4B36-A566-7D95F034AA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4109F73-81D1-4C76-9DEB-5D480A51F9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rgbClr val="00B0F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00B0F0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8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52400"/>
            <a:ext cx="7772400" cy="1470025"/>
          </a:xfrm>
        </p:spPr>
        <p:txBody>
          <a:bodyPr/>
          <a:lstStyle/>
          <a:p>
            <a:r>
              <a:rPr lang="en-US" sz="4000" b="1" dirty="0" smtClean="0">
                <a:solidFill>
                  <a:schemeClr val="tx1"/>
                </a:solidFill>
              </a:rPr>
              <a:t>Women’s Empowerment and </a:t>
            </a:r>
            <a:r>
              <a:rPr lang="en-US" sz="4000" b="1" smtClean="0">
                <a:solidFill>
                  <a:schemeClr val="tx1"/>
                </a:solidFill>
              </a:rPr>
              <a:t>Female Circumcision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876800"/>
            <a:ext cx="64008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2008 Sierra Leone Demographic and Health Survey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0" name="Picture 19" descr="Sierra-Leone-moti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05000"/>
            <a:ext cx="9144000" cy="2331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57200" y="2057400"/>
            <a:ext cx="4038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Women’s Employment and Earnings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en-US" sz="2400" kern="0" dirty="0" smtClean="0">
                <a:latin typeface="Calibri" pitchFamily="34" charset="0"/>
                <a:cs typeface="+mn-cs"/>
              </a:rPr>
              <a:t>Decision Making</a:t>
            </a:r>
          </a:p>
          <a:p>
            <a:pPr marL="342900" marR="0" lvl="0" indent="-342900" defTabSz="914400" eaLnBrk="1" latinLnBrk="0" hangingPunct="1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Char char="•"/>
              <a:tabLst/>
              <a:defRPr/>
            </a:pPr>
            <a:r>
              <a:rPr lang="en-US" sz="2400" b="1" dirty="0" smtClean="0">
                <a:latin typeface="Calibri" pitchFamily="34" charset="0"/>
              </a:rPr>
              <a:t>Attitudes toward Wife Beating </a:t>
            </a:r>
          </a:p>
          <a:p>
            <a:pPr marL="342900" marR="0" lvl="0" indent="-342900" defTabSz="914400" eaLnBrk="1" latinLnBrk="0" hangingPunct="1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Char char="•"/>
              <a:tabLst/>
              <a:defRPr/>
            </a:pPr>
            <a:r>
              <a:rPr lang="en-US" sz="2400" kern="0" dirty="0" smtClean="0">
                <a:latin typeface="Calibri" pitchFamily="34" charset="0"/>
                <a:cs typeface="+mn-cs"/>
              </a:rPr>
              <a:t>Female Circumcision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Attitudes Towards Wife Beating</a:t>
            </a:r>
          </a:p>
        </p:txBody>
      </p:sp>
      <p:graphicFrame>
        <p:nvGraphicFramePr>
          <p:cNvPr id="7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762000" y="1828800"/>
          <a:ext cx="7926388" cy="44021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196" name="Rectangle 6"/>
          <p:cNvSpPr>
            <a:spLocks noChangeArrowheads="1"/>
          </p:cNvSpPr>
          <p:nvPr/>
        </p:nvSpPr>
        <p:spPr bwMode="auto">
          <a:xfrm>
            <a:off x="0" y="1066800"/>
            <a:ext cx="4114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i="1" dirty="0" smtClean="0">
                <a:latin typeface="Calibri" pitchFamily="34" charset="0"/>
              </a:rPr>
              <a:t>Percentage of women and men age 15-49 </a:t>
            </a:r>
            <a:r>
              <a:rPr lang="en-US" sz="1600" i="1" dirty="0">
                <a:latin typeface="Calibri" pitchFamily="34" charset="0"/>
              </a:rPr>
              <a:t>who agree that a husband has the right </a:t>
            </a:r>
            <a:r>
              <a:rPr lang="en-US" sz="1600" i="1" dirty="0" smtClean="0">
                <a:latin typeface="Calibri" pitchFamily="34" charset="0"/>
              </a:rPr>
              <a:t>to beat </a:t>
            </a:r>
            <a:r>
              <a:rPr lang="en-US" sz="1600" i="1" dirty="0">
                <a:latin typeface="Calibri" pitchFamily="34" charset="0"/>
              </a:rPr>
              <a:t>his </a:t>
            </a:r>
            <a:r>
              <a:rPr lang="en-US" sz="1600" i="1" dirty="0" smtClean="0">
                <a:latin typeface="Calibri" pitchFamily="34" charset="0"/>
              </a:rPr>
              <a:t>wife for </a:t>
            </a:r>
            <a:r>
              <a:rPr lang="en-US" sz="1600" i="1" dirty="0">
                <a:latin typeface="Calibri" pitchFamily="34" charset="0"/>
              </a:rPr>
              <a:t>any one of the following reasons: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Attitudes Towards Refusing Sex with Husband</a:t>
            </a: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685800" y="1600200"/>
          <a:ext cx="7926388" cy="49355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381000" y="1143001"/>
            <a:ext cx="4267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i="1" dirty="0" smtClean="0">
                <a:latin typeface="Calibri" pitchFamily="34" charset="0"/>
              </a:rPr>
              <a:t>Percentage of women and men age 15-49 who </a:t>
            </a:r>
            <a:r>
              <a:rPr lang="en-US" sz="1600" i="1" dirty="0">
                <a:latin typeface="Calibri" pitchFamily="34" charset="0"/>
              </a:rPr>
              <a:t>agree that women should be allowed to refuse sex with </a:t>
            </a:r>
            <a:r>
              <a:rPr lang="en-US" sz="1600" i="1" dirty="0" smtClean="0">
                <a:latin typeface="Calibri" pitchFamily="34" charset="0"/>
              </a:rPr>
              <a:t>their </a:t>
            </a:r>
            <a:r>
              <a:rPr lang="en-US" sz="1600" i="1" dirty="0">
                <a:latin typeface="Calibri" pitchFamily="34" charset="0"/>
              </a:rPr>
              <a:t>husband for the following reasons: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>
                <a:latin typeface="Calibri" pitchFamily="34" charset="0"/>
              </a:rPr>
              <a:t>A Husband’s Rights When Wife Refuses Sex</a:t>
            </a:r>
            <a:endParaRPr lang="en-US" sz="3600" dirty="0">
              <a:latin typeface="Calibri" pitchFamily="34" charset="0"/>
            </a:endParaRPr>
          </a:p>
        </p:txBody>
      </p:sp>
      <p:graphicFrame>
        <p:nvGraphicFramePr>
          <p:cNvPr id="7" name="Chart Placeholder 6"/>
          <p:cNvGraphicFramePr>
            <a:graphicFrameLocks noGrp="1"/>
          </p:cNvGraphicFramePr>
          <p:nvPr>
            <p:ph type="chart" idx="1"/>
          </p:nvPr>
        </p:nvGraphicFramePr>
        <p:xfrm>
          <a:off x="533400" y="2133600"/>
          <a:ext cx="8229600" cy="4297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28600" y="1371600"/>
            <a:ext cx="3657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latin typeface="Calibri" pitchFamily="34" charset="0"/>
              </a:rPr>
              <a:t>Percentage of men age 15-49 who believe that a husband has the right to certain behaviors when a wife refuses sex: </a:t>
            </a:r>
            <a:endParaRPr lang="en-US" sz="1600" i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57200" y="2057400"/>
            <a:ext cx="40386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Women’s Employment and Earnings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en-US" sz="2400" kern="0" dirty="0" smtClean="0">
                <a:latin typeface="Calibri" pitchFamily="34" charset="0"/>
                <a:cs typeface="+mn-cs"/>
              </a:rPr>
              <a:t>Decision Making</a:t>
            </a:r>
          </a:p>
          <a:p>
            <a:pPr marL="342900" lvl="0" indent="-342900">
              <a:spcBef>
                <a:spcPct val="20000"/>
              </a:spcBef>
              <a:buFontTx/>
              <a:buChar char="•"/>
              <a:defRPr/>
            </a:pPr>
            <a:r>
              <a:rPr lang="en-US" sz="2400" dirty="0" smtClean="0">
                <a:latin typeface="Calibri" pitchFamily="34" charset="0"/>
              </a:rPr>
              <a:t>Attitudes toward Wife Beating </a:t>
            </a:r>
          </a:p>
          <a:p>
            <a:pPr marL="342900" lvl="0" indent="-342900">
              <a:spcBef>
                <a:spcPct val="20000"/>
              </a:spcBef>
              <a:buFontTx/>
              <a:buChar char="•"/>
              <a:defRPr/>
            </a:pPr>
            <a:r>
              <a:rPr lang="en-US" sz="2400" b="1" kern="0" dirty="0" smtClean="0">
                <a:latin typeface="Calibri" pitchFamily="34" charset="0"/>
                <a:cs typeface="+mn-cs"/>
              </a:rPr>
              <a:t>Female Circumcision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981200"/>
            <a:ext cx="8229600" cy="2286000"/>
          </a:xfrm>
        </p:spPr>
        <p:txBody>
          <a:bodyPr/>
          <a:lstStyle/>
          <a:p>
            <a:r>
              <a:rPr lang="en-US" b="1" dirty="0" smtClean="0"/>
              <a:t>99%</a:t>
            </a:r>
            <a:r>
              <a:rPr lang="en-US" dirty="0" smtClean="0"/>
              <a:t> of women and </a:t>
            </a:r>
            <a:r>
              <a:rPr lang="en-US" b="1" dirty="0" smtClean="0"/>
              <a:t>96%</a:t>
            </a:r>
            <a:r>
              <a:rPr lang="en-US" dirty="0" smtClean="0"/>
              <a:t> of men have heard of </a:t>
            </a:r>
            <a:r>
              <a:rPr lang="en-US" b="1" dirty="0" smtClean="0"/>
              <a:t>female circumcision</a:t>
            </a:r>
            <a:endParaRPr lang="en-US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/>
              <a:t>Female Circumcision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828800"/>
          <a:ext cx="86868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8600" y="1143000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Percentage of women 15-49</a:t>
            </a:r>
            <a:endParaRPr lang="en-US" i="1" dirty="0">
              <a:latin typeface="+mn-l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Female Circumcision by Age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2400" y="1524000"/>
            <a:ext cx="304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distribution of women who have been circumcised</a:t>
            </a:r>
            <a:endParaRPr lang="en-US" i="1" dirty="0"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67200" y="6019800"/>
            <a:ext cx="198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+mn-lt"/>
              </a:rPr>
              <a:t>Age (in years)</a:t>
            </a:r>
            <a:endParaRPr lang="en-US" sz="2000" b="1" dirty="0">
              <a:latin typeface="+mn-l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Person Performing Circumcision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1905000"/>
          </a:xfrm>
        </p:spPr>
        <p:txBody>
          <a:bodyPr/>
          <a:lstStyle/>
          <a:p>
            <a:pPr algn="ctr">
              <a:buNone/>
            </a:pPr>
            <a:r>
              <a:rPr lang="en-US" sz="3200" b="1" dirty="0" smtClean="0">
                <a:solidFill>
                  <a:schemeClr val="bg1"/>
                </a:solidFill>
              </a:rPr>
              <a:t>95% </a:t>
            </a:r>
            <a:r>
              <a:rPr lang="en-US" sz="3200" dirty="0" smtClean="0">
                <a:solidFill>
                  <a:schemeClr val="bg1"/>
                </a:solidFill>
              </a:rPr>
              <a:t>of female circumcisions are performed by a traditional “circumciser”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Perceived Benefits of Circumcision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09600" y="15240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800600" y="6211669"/>
            <a:ext cx="365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>
                <a:latin typeface="+mn-lt"/>
              </a:rPr>
              <a:t>Percentage of women and men who have heard of female circumcision</a:t>
            </a:r>
            <a:endParaRPr lang="en-US" i="1" dirty="0">
              <a:latin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905000"/>
            <a:ext cx="4038600" cy="2438400"/>
          </a:xfrm>
        </p:spPr>
        <p:txBody>
          <a:bodyPr/>
          <a:lstStyle/>
          <a:p>
            <a:pPr eaLnBrk="1" hangingPunct="1"/>
            <a:r>
              <a:rPr lang="en-US" sz="2400" b="1" dirty="0" smtClean="0">
                <a:solidFill>
                  <a:schemeClr val="tx1"/>
                </a:solidFill>
                <a:latin typeface="Calibri" pitchFamily="34" charset="0"/>
              </a:rPr>
              <a:t>Women’s Employment and Earnings</a:t>
            </a:r>
          </a:p>
          <a:p>
            <a:pPr eaLnBrk="1" hangingPunct="1"/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</a:rPr>
              <a:t>Decisionmaking</a:t>
            </a:r>
          </a:p>
          <a:p>
            <a:pPr eaLnBrk="1" hangingPunct="1"/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</a:rPr>
              <a:t>Attitudes toward Wife Beating</a:t>
            </a:r>
          </a:p>
          <a:p>
            <a:pPr eaLnBrk="1" hangingPunct="1"/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</a:rPr>
              <a:t>Female Circumcision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Key Findings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181600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b="1" dirty="0" smtClean="0">
                <a:solidFill>
                  <a:schemeClr val="tx1"/>
                </a:solidFill>
                <a:latin typeface="Calibri" pitchFamily="34" charset="0"/>
              </a:rPr>
              <a:t>85%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of currently married women are </a:t>
            </a:r>
            <a:r>
              <a:rPr lang="en-US" b="1" dirty="0" smtClean="0">
                <a:solidFill>
                  <a:schemeClr val="tx1"/>
                </a:solidFill>
                <a:latin typeface="Calibri" pitchFamily="34" charset="0"/>
              </a:rPr>
              <a:t>employed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, compared to </a:t>
            </a:r>
            <a:r>
              <a:rPr lang="en-US" b="1" dirty="0" smtClean="0">
                <a:solidFill>
                  <a:schemeClr val="tx1"/>
                </a:solidFill>
                <a:latin typeface="Calibri" pitchFamily="34" charset="0"/>
              </a:rPr>
              <a:t>98%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of currently married men.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Only </a:t>
            </a:r>
            <a:r>
              <a:rPr lang="en-US" b="1" dirty="0" smtClean="0">
                <a:solidFill>
                  <a:schemeClr val="tx1"/>
                </a:solidFill>
                <a:latin typeface="Calibri" pitchFamily="34" charset="0"/>
              </a:rPr>
              <a:t>1 in 10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women make decisions about their own health care on their own; </a:t>
            </a:r>
            <a:r>
              <a:rPr lang="en-US" b="1" dirty="0" smtClean="0">
                <a:solidFill>
                  <a:schemeClr val="tx1"/>
                </a:solidFill>
                <a:latin typeface="Calibri" pitchFamily="34" charset="0"/>
              </a:rPr>
              <a:t>52%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make decisions jointly with their husband.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b="1" dirty="0" smtClean="0">
                <a:solidFill>
                  <a:schemeClr val="tx1"/>
                </a:solidFill>
                <a:latin typeface="Calibri" pitchFamily="34" charset="0"/>
              </a:rPr>
              <a:t>65%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of women and</a:t>
            </a:r>
            <a:r>
              <a:rPr lang="en-US" b="1" dirty="0" smtClean="0">
                <a:solidFill>
                  <a:schemeClr val="tx1"/>
                </a:solidFill>
                <a:latin typeface="Calibri" pitchFamily="34" charset="0"/>
              </a:rPr>
              <a:t> 58%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of men agree that a husband is </a:t>
            </a:r>
            <a:r>
              <a:rPr lang="en-US" b="1" dirty="0" smtClean="0">
                <a:solidFill>
                  <a:schemeClr val="tx1"/>
                </a:solidFill>
                <a:latin typeface="Calibri" pitchFamily="34" charset="0"/>
              </a:rPr>
              <a:t>justified in beating his wife 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for at least one reason.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b="1" dirty="0" smtClean="0">
                <a:solidFill>
                  <a:schemeClr val="tx1"/>
                </a:solidFill>
                <a:latin typeface="Calibri" pitchFamily="34" charset="0"/>
              </a:rPr>
              <a:t>91%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of women are </a:t>
            </a:r>
            <a:r>
              <a:rPr lang="en-US" b="1" dirty="0" smtClean="0">
                <a:solidFill>
                  <a:schemeClr val="tx1"/>
                </a:solidFill>
                <a:latin typeface="Calibri" pitchFamily="34" charset="0"/>
              </a:rPr>
              <a:t>circumcised.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</a:pPr>
            <a:endParaRPr lang="en-US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Women’s and Men’s Employment</a:t>
            </a:r>
          </a:p>
        </p:txBody>
      </p:sp>
      <p:graphicFrame>
        <p:nvGraphicFramePr>
          <p:cNvPr id="8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228600" y="2133600"/>
          <a:ext cx="6858000" cy="4189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0" y="1219200"/>
            <a:ext cx="2819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600" i="1" dirty="0" smtClean="0">
                <a:latin typeface="Calibri" pitchFamily="34" charset="0"/>
              </a:rPr>
              <a:t>Percentage </a:t>
            </a:r>
            <a:r>
              <a:rPr lang="en-US" sz="1600" i="1" dirty="0">
                <a:latin typeface="Calibri" pitchFamily="34" charset="0"/>
              </a:rPr>
              <a:t>of currently married women and men employed at the time of the survey</a:t>
            </a: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3124200" y="6324600"/>
            <a:ext cx="1371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 dirty="0">
                <a:latin typeface="+mn-lt"/>
              </a:rPr>
              <a:t>Age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2000" y="2743200"/>
            <a:ext cx="60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alibri" pitchFamily="34" charset="0"/>
              </a:rPr>
              <a:t>Too few cases</a:t>
            </a:r>
            <a:endParaRPr lang="en-US" sz="1200" dirty="0">
              <a:latin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10400" y="1143000"/>
            <a:ext cx="1828800" cy="175432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j-lt"/>
              </a:rPr>
              <a:t>Overall, </a:t>
            </a:r>
            <a:r>
              <a:rPr lang="en-US" b="1" dirty="0" smtClean="0">
                <a:latin typeface="+mj-lt"/>
              </a:rPr>
              <a:t>85%</a:t>
            </a:r>
            <a:r>
              <a:rPr lang="en-US" dirty="0" smtClean="0">
                <a:latin typeface="+mj-lt"/>
              </a:rPr>
              <a:t> of women and </a:t>
            </a:r>
            <a:r>
              <a:rPr lang="en-US" b="1" dirty="0" smtClean="0">
                <a:latin typeface="+mj-lt"/>
              </a:rPr>
              <a:t>98%</a:t>
            </a:r>
            <a:r>
              <a:rPr lang="en-US" dirty="0" smtClean="0">
                <a:latin typeface="+mj-lt"/>
              </a:rPr>
              <a:t> of men were employed at the time of the survey</a:t>
            </a:r>
            <a:endParaRPr lang="en-US" dirty="0">
              <a:latin typeface="+mj-lt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Type of Payment</a:t>
            </a:r>
          </a:p>
        </p:txBody>
      </p:sp>
      <p:graphicFrame>
        <p:nvGraphicFramePr>
          <p:cNvPr id="7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381000" y="1600200"/>
          <a:ext cx="8456612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0" y="1143000"/>
            <a:ext cx="2971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distribution of payment type among employed women and </a:t>
            </a:r>
            <a:r>
              <a:rPr lang="en-US" i="1" dirty="0" smtClean="0">
                <a:latin typeface="Calibri" pitchFamily="34" charset="0"/>
              </a:rPr>
              <a:t>men age 15-49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Control Over Woman’s Earnings</a:t>
            </a: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381000" y="2286000"/>
          <a:ext cx="8224837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0" y="1219200"/>
            <a:ext cx="3200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Among women who received cash earnings, percent </a:t>
            </a:r>
            <a:r>
              <a:rPr lang="en-US" i="1" dirty="0">
                <a:latin typeface="Calibri" pitchFamily="34" charset="0"/>
              </a:rPr>
              <a:t>by who has control of woman’s </a:t>
            </a:r>
            <a:r>
              <a:rPr lang="en-US" i="1" dirty="0" smtClean="0">
                <a:latin typeface="Calibri" pitchFamily="34" charset="0"/>
              </a:rPr>
              <a:t>earning, reported by woman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Comparing Women’s and Partner’s Earnings</a:t>
            </a: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228600" y="1981200"/>
          <a:ext cx="8522120" cy="436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304800" y="2895600"/>
            <a:ext cx="2209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women who </a:t>
            </a:r>
            <a:r>
              <a:rPr lang="en-US" i="1" dirty="0" smtClean="0">
                <a:latin typeface="Calibri" pitchFamily="34" charset="0"/>
              </a:rPr>
              <a:t>make: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57200" y="2057400"/>
            <a:ext cx="4038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Women’s Employment and Earnings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b="1" kern="0" dirty="0" smtClean="0">
                <a:latin typeface="Calibri" pitchFamily="34" charset="0"/>
                <a:cs typeface="+mn-cs"/>
              </a:rPr>
              <a:t>Decisionmaking</a:t>
            </a:r>
          </a:p>
          <a:p>
            <a:pPr marL="342900" lvl="0" indent="-342900">
              <a:spcBef>
                <a:spcPct val="20000"/>
              </a:spcBef>
              <a:buFontTx/>
              <a:buChar char="•"/>
              <a:defRPr/>
            </a:pPr>
            <a:r>
              <a:rPr lang="en-US" sz="2400" dirty="0" smtClean="0">
                <a:latin typeface="Calibri" pitchFamily="34" charset="0"/>
              </a:rPr>
              <a:t>Attitudes toward Wife Beating </a:t>
            </a:r>
          </a:p>
          <a:p>
            <a:pPr marL="342900" lvl="0" indent="-342900">
              <a:spcBef>
                <a:spcPct val="20000"/>
              </a:spcBef>
              <a:buFontTx/>
              <a:buChar char="•"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Female</a:t>
            </a:r>
            <a:r>
              <a:rPr kumimoji="0" lang="en-US" sz="2400" b="0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Circumcision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Women’s Participation in Decisionmaking</a:t>
            </a:r>
          </a:p>
        </p:txBody>
      </p:sp>
      <p:graphicFrame>
        <p:nvGraphicFramePr>
          <p:cNvPr id="8" name="Chart 7"/>
          <p:cNvGraphicFramePr/>
          <p:nvPr/>
        </p:nvGraphicFramePr>
        <p:xfrm>
          <a:off x="228600" y="2286000"/>
          <a:ext cx="8915400" cy="398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524000"/>
            <a:ext cx="266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Percentage of currently married women age 15-49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Men’s Attitudes toward Wives’ Participation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2286000"/>
          <a:ext cx="8229600" cy="4297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19200"/>
            <a:ext cx="3581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latin typeface="Calibri" pitchFamily="34" charset="0"/>
              </a:rPr>
              <a:t>Percentage of currently married men  age 15-49 who think a wife should have the greater say alone or equal say with her husband on the following decisions</a:t>
            </a:r>
            <a:endParaRPr lang="en-US" sz="1600" i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SLDHS">
      <a:dk1>
        <a:srgbClr val="000000"/>
      </a:dk1>
      <a:lt1>
        <a:srgbClr val="000000"/>
      </a:lt1>
      <a:dk2>
        <a:srgbClr val="4F81BD"/>
      </a:dk2>
      <a:lt2>
        <a:srgbClr val="F8F8F8"/>
      </a:lt2>
      <a:accent1>
        <a:srgbClr val="4F81BD"/>
      </a:accent1>
      <a:accent2>
        <a:srgbClr val="F79646"/>
      </a:accent2>
      <a:accent3>
        <a:srgbClr val="938953"/>
      </a:accent3>
      <a:accent4>
        <a:srgbClr val="4BACC6"/>
      </a:accent4>
      <a:accent5>
        <a:srgbClr val="8064A2"/>
      </a:accent5>
      <a:accent6>
        <a:srgbClr val="000099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</TotalTime>
  <Words>463</Words>
  <Application>Microsoft Office PowerPoint</Application>
  <PresentationFormat>On-screen Show (4:3)</PresentationFormat>
  <Paragraphs>67</Paragraphs>
  <Slides>20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Default Design</vt:lpstr>
      <vt:lpstr>Women’s Empowerment and Female Circumcision</vt:lpstr>
      <vt:lpstr>Slide 2</vt:lpstr>
      <vt:lpstr>Women’s and Men’s Employment</vt:lpstr>
      <vt:lpstr>Type of Payment</vt:lpstr>
      <vt:lpstr>Control Over Woman’s Earnings</vt:lpstr>
      <vt:lpstr>Comparing Women’s and Partner’s Earnings</vt:lpstr>
      <vt:lpstr>Slide 7</vt:lpstr>
      <vt:lpstr>Women’s Participation in Decisionmaking</vt:lpstr>
      <vt:lpstr>Men’s Attitudes toward Wives’ Participation</vt:lpstr>
      <vt:lpstr>Slide 10</vt:lpstr>
      <vt:lpstr>Attitudes Towards Wife Beating</vt:lpstr>
      <vt:lpstr>Attitudes Towards Refusing Sex with Husband</vt:lpstr>
      <vt:lpstr>A Husband’s Rights When Wife Refuses Sex</vt:lpstr>
      <vt:lpstr>Slide 14</vt:lpstr>
      <vt:lpstr>99% of women and 96% of men have heard of female circumcision</vt:lpstr>
      <vt:lpstr>Female Circumcision</vt:lpstr>
      <vt:lpstr>Female Circumcision by Age</vt:lpstr>
      <vt:lpstr>Person Performing Circumcision</vt:lpstr>
      <vt:lpstr>Perceived Benefits of Circumcision</vt:lpstr>
      <vt:lpstr>Key Findings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Administrator</cp:lastModifiedBy>
  <cp:revision>87</cp:revision>
  <dcterms:created xsi:type="dcterms:W3CDTF">2005-10-10T16:44:00Z</dcterms:created>
  <dcterms:modified xsi:type="dcterms:W3CDTF">2012-05-10T20:00:28Z</dcterms:modified>
</cp:coreProperties>
</file>