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7"/>
  </p:notesMasterIdLst>
  <p:handoutMasterIdLst>
    <p:handoutMasterId r:id="rId28"/>
  </p:handoutMasterIdLst>
  <p:sldIdLst>
    <p:sldId id="392" r:id="rId3"/>
    <p:sldId id="375" r:id="rId4"/>
    <p:sldId id="266" r:id="rId5"/>
    <p:sldId id="269" r:id="rId6"/>
    <p:sldId id="377" r:id="rId7"/>
    <p:sldId id="313" r:id="rId8"/>
    <p:sldId id="314" r:id="rId9"/>
    <p:sldId id="315" r:id="rId10"/>
    <p:sldId id="276" r:id="rId11"/>
    <p:sldId id="393" r:id="rId12"/>
    <p:sldId id="379" r:id="rId13"/>
    <p:sldId id="388" r:id="rId14"/>
    <p:sldId id="389" r:id="rId15"/>
    <p:sldId id="394" r:id="rId16"/>
    <p:sldId id="381" r:id="rId17"/>
    <p:sldId id="390" r:id="rId18"/>
    <p:sldId id="396" r:id="rId19"/>
    <p:sldId id="395" r:id="rId20"/>
    <p:sldId id="367" r:id="rId21"/>
    <p:sldId id="383" r:id="rId22"/>
    <p:sldId id="391" r:id="rId23"/>
    <p:sldId id="356" r:id="rId24"/>
    <p:sldId id="366" r:id="rId25"/>
    <p:sldId id="340" r:id="rId26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76</c:v>
                </c:pt>
                <c:pt idx="1">
                  <c:v>86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67</c:v>
                </c:pt>
                <c:pt idx="1">
                  <c:v>87</c:v>
                </c:pt>
                <c:pt idx="2">
                  <c:v>70</c:v>
                </c:pt>
              </c:numCache>
            </c:numRef>
          </c:val>
        </c:ser>
        <c:dLbls>
          <c:showVal val="1"/>
        </c:dLbls>
        <c:overlap val="-25"/>
        <c:axId val="87196800"/>
        <c:axId val="87198336"/>
      </c:barChart>
      <c:catAx>
        <c:axId val="8719680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198336"/>
        <c:crosses val="autoZero"/>
        <c:auto val="1"/>
        <c:lblAlgn val="ctr"/>
        <c:lblOffset val="100"/>
        <c:tickLblSkip val="1"/>
        <c:tickMarkSkip val="1"/>
      </c:catAx>
      <c:valAx>
        <c:axId val="87198336"/>
        <c:scaling>
          <c:orientation val="minMax"/>
          <c:max val="100"/>
        </c:scaling>
        <c:delete val="1"/>
        <c:axPos val="b"/>
        <c:numFmt formatCode="0" sourceLinked="1"/>
        <c:tickLblPos val="none"/>
        <c:crossAx val="87196800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29</c:v>
                </c:pt>
                <c:pt idx="1">
                  <c:v>41</c:v>
                </c:pt>
                <c:pt idx="2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31</c:v>
                </c:pt>
                <c:pt idx="1">
                  <c:v>40</c:v>
                </c:pt>
                <c:pt idx="2">
                  <c:v>19</c:v>
                </c:pt>
              </c:numCache>
            </c:numRef>
          </c:val>
        </c:ser>
        <c:dLbls>
          <c:showVal val="1"/>
        </c:dLbls>
        <c:overlap val="-25"/>
        <c:axId val="91499136"/>
        <c:axId val="91517312"/>
      </c:barChart>
      <c:catAx>
        <c:axId val="914991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1517312"/>
        <c:crosses val="autoZero"/>
        <c:auto val="1"/>
        <c:lblAlgn val="ctr"/>
        <c:lblOffset val="100"/>
        <c:tickLblSkip val="1"/>
        <c:tickMarkSkip val="1"/>
      </c:catAx>
      <c:valAx>
        <c:axId val="9151731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1499136"/>
        <c:crosses val="autoZero"/>
        <c:crossBetween val="between"/>
      </c:valAx>
      <c:spPr>
        <a:noFill/>
        <a:ln w="25403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3.0135062262461414E-2"/>
          <c:y val="0.12776733553467112"/>
          <c:w val="0.96986493773753868"/>
          <c:h val="0.759414952163237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44</c:v>
                </c:pt>
                <c:pt idx="1">
                  <c:v>60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75</c:v>
                </c:pt>
                <c:pt idx="1">
                  <c:v>88</c:v>
                </c:pt>
                <c:pt idx="2">
                  <c:v>59</c:v>
                </c:pt>
              </c:numCache>
            </c:numRef>
          </c:val>
        </c:ser>
        <c:dLbls/>
        <c:gapWidth val="80"/>
        <c:axId val="91575808"/>
        <c:axId val="91577344"/>
      </c:barChart>
      <c:catAx>
        <c:axId val="915758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1577344"/>
        <c:crosses val="autoZero"/>
        <c:auto val="1"/>
        <c:lblAlgn val="ctr"/>
        <c:lblOffset val="100"/>
        <c:tickLblSkip val="1"/>
        <c:tickMarkSkip val="1"/>
      </c:catAx>
      <c:valAx>
        <c:axId val="91577344"/>
        <c:scaling>
          <c:orientation val="minMax"/>
        </c:scaling>
        <c:delete val="1"/>
        <c:axPos val="l"/>
        <c:numFmt formatCode="0" sourceLinked="1"/>
        <c:tickLblPos val="none"/>
        <c:crossAx val="91575808"/>
        <c:crosses val="autoZero"/>
        <c:crossBetween val="between"/>
      </c:valAx>
      <c:spPr>
        <a:noFill/>
        <a:ln w="25394">
          <a:noFill/>
        </a:ln>
      </c:spPr>
    </c:plotArea>
    <c:legend>
      <c:legendPos val="t"/>
      <c:layout>
        <c:manualLayout>
          <c:xMode val="edge"/>
          <c:yMode val="edge"/>
          <c:x val="0.15656432734202128"/>
          <c:y val="1.4714376919101328E-3"/>
          <c:w val="0.65355324357805222"/>
          <c:h val="7.2834747007975362E-2"/>
        </c:manualLayout>
      </c:layout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11</c:v>
                </c:pt>
                <c:pt idx="1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5</c:v>
                </c:pt>
                <c:pt idx="1">
                  <c:v>21</c:v>
                </c:pt>
              </c:numCache>
            </c:numRef>
          </c:val>
        </c:ser>
        <c:dLbls>
          <c:showVal val="1"/>
        </c:dLbls>
        <c:overlap val="-25"/>
        <c:axId val="91390336"/>
        <c:axId val="91391872"/>
      </c:barChart>
      <c:catAx>
        <c:axId val="913903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1391872"/>
        <c:crosses val="autoZero"/>
        <c:auto val="1"/>
        <c:lblAlgn val="ctr"/>
        <c:lblOffset val="100"/>
        <c:tickLblSkip val="1"/>
        <c:tickMarkSkip val="1"/>
      </c:catAx>
      <c:valAx>
        <c:axId val="91391872"/>
        <c:scaling>
          <c:orientation val="minMax"/>
          <c:max val="80"/>
          <c:min val="0"/>
        </c:scaling>
        <c:delete val="1"/>
        <c:axPos val="l"/>
        <c:numFmt formatCode="0" sourceLinked="1"/>
        <c:tickLblPos val="none"/>
        <c:crossAx val="91390336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40</c:v>
                </c:pt>
                <c:pt idx="1">
                  <c:v>64</c:v>
                </c:pt>
              </c:numCache>
            </c:numRef>
          </c:val>
        </c:ser>
        <c:dLbls>
          <c:showVal val="1"/>
        </c:dLbls>
        <c:overlap val="-25"/>
        <c:axId val="91634688"/>
        <c:axId val="91714304"/>
      </c:barChart>
      <c:catAx>
        <c:axId val="916346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1714304"/>
        <c:crosses val="autoZero"/>
        <c:auto val="1"/>
        <c:lblAlgn val="ctr"/>
        <c:lblOffset val="100"/>
        <c:tickLblSkip val="1"/>
        <c:tickMarkSkip val="1"/>
      </c:catAx>
      <c:valAx>
        <c:axId val="91714304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1634688"/>
        <c:crosses val="autoZero"/>
        <c:crossBetween val="between"/>
      </c:valAx>
      <c:spPr>
        <a:noFill/>
        <a:ln w="25708">
          <a:noFill/>
        </a:ln>
      </c:spPr>
    </c:plotArea>
    <c:legend>
      <c:legendPos val="t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16</c:v>
                </c:pt>
                <c:pt idx="1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</c:v>
                </c:pt>
                <c:pt idx="1">
                  <c:v>12</c:v>
                </c:pt>
              </c:numCache>
            </c:numRef>
          </c:val>
        </c:ser>
        <c:dLbls>
          <c:showVal val="1"/>
        </c:dLbls>
        <c:overlap val="-25"/>
        <c:axId val="91892736"/>
        <c:axId val="91931392"/>
      </c:barChart>
      <c:catAx>
        <c:axId val="918927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1931392"/>
        <c:crosses val="autoZero"/>
        <c:auto val="1"/>
        <c:lblAlgn val="ctr"/>
        <c:lblOffset val="100"/>
        <c:tickLblSkip val="1"/>
        <c:tickMarkSkip val="1"/>
      </c:catAx>
      <c:valAx>
        <c:axId val="91931392"/>
        <c:scaling>
          <c:orientation val="minMax"/>
          <c:max val="50"/>
        </c:scaling>
        <c:delete val="1"/>
        <c:axPos val="l"/>
        <c:numFmt formatCode="0" sourceLinked="1"/>
        <c:tickLblPos val="none"/>
        <c:crossAx val="9189273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60</c:v>
                </c:pt>
                <c:pt idx="1">
                  <c:v>71</c:v>
                </c:pt>
                <c:pt idx="2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65</c:v>
                </c:pt>
                <c:pt idx="1">
                  <c:v>78</c:v>
                </c:pt>
                <c:pt idx="2">
                  <c:v>85</c:v>
                </c:pt>
              </c:numCache>
            </c:numRef>
          </c:val>
        </c:ser>
        <c:dLbls>
          <c:showVal val="1"/>
        </c:dLbls>
        <c:overlap val="-25"/>
        <c:axId val="84006016"/>
        <c:axId val="84007552"/>
      </c:barChart>
      <c:catAx>
        <c:axId val="84006016"/>
        <c:scaling>
          <c:orientation val="minMax"/>
        </c:scaling>
        <c:axPos val="b"/>
        <c:numFmt formatCode="General" sourceLinked="1"/>
        <c:majorTickMark val="none"/>
        <c:tickLblPos val="nextTo"/>
        <c:crossAx val="84007552"/>
        <c:crosses val="autoZero"/>
        <c:auto val="1"/>
        <c:lblAlgn val="ctr"/>
        <c:lblOffset val="100"/>
      </c:catAx>
      <c:valAx>
        <c:axId val="8400755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84006016"/>
        <c:crosses val="autoZero"/>
        <c:crossBetween val="between"/>
      </c:valAx>
      <c:spPr>
        <a:noFill/>
        <a:ln w="24714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51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numFmt formatCode="0" sourceLinked="0"/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71</c:v>
                </c:pt>
                <c:pt idx="1">
                  <c:v>53</c:v>
                </c:pt>
                <c:pt idx="2">
                  <c:v>88</c:v>
                </c:pt>
                <c:pt idx="3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69</c:v>
                </c:pt>
                <c:pt idx="1">
                  <c:v>50</c:v>
                </c:pt>
                <c:pt idx="2">
                  <c:v>88</c:v>
                </c:pt>
                <c:pt idx="3">
                  <c:v>77</c:v>
                </c:pt>
              </c:numCache>
            </c:numRef>
          </c:val>
        </c:ser>
        <c:dLbls>
          <c:showVal val="1"/>
        </c:dLbls>
        <c:overlap val="-25"/>
        <c:axId val="101391744"/>
        <c:axId val="101405824"/>
      </c:barChart>
      <c:catAx>
        <c:axId val="10139174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1405824"/>
        <c:crosses val="autoZero"/>
        <c:auto val="1"/>
        <c:lblAlgn val="ctr"/>
        <c:lblOffset val="100"/>
        <c:tickLblSkip val="1"/>
        <c:tickMarkSkip val="1"/>
      </c:catAx>
      <c:valAx>
        <c:axId val="101405824"/>
        <c:scaling>
          <c:orientation val="minMax"/>
          <c:max val="95"/>
        </c:scaling>
        <c:delete val="1"/>
        <c:axPos val="b"/>
        <c:numFmt formatCode="0" sourceLinked="1"/>
        <c:tickLblPos val="none"/>
        <c:crossAx val="101391744"/>
        <c:crosses val="autoZero"/>
        <c:crossBetween val="between"/>
      </c:valAx>
      <c:spPr>
        <a:noFill/>
        <a:ln w="24579">
          <a:noFill/>
        </a:ln>
      </c:spPr>
    </c:plotArea>
    <c:legend>
      <c:legendPos val="r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742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4141176993214362"/>
          <c:y val="2.7603513174404022E-2"/>
          <c:w val="0.37193440911564479"/>
          <c:h val="0.9447929736511921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31</c:v>
                </c:pt>
                <c:pt idx="1">
                  <c:v>42</c:v>
                </c:pt>
                <c:pt idx="2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Sénégal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36</c:v>
                </c:pt>
                <c:pt idx="1">
                  <c:v>47</c:v>
                </c:pt>
                <c:pt idx="2">
                  <c:v>22</c:v>
                </c:pt>
              </c:numCache>
            </c:numRef>
          </c:val>
        </c:ser>
        <c:dLbls>
          <c:showVal val="1"/>
        </c:dLbls>
        <c:overlap val="-25"/>
        <c:axId val="115216384"/>
        <c:axId val="115217920"/>
      </c:barChart>
      <c:catAx>
        <c:axId val="11521638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5217920"/>
        <c:crosses val="autoZero"/>
        <c:auto val="1"/>
        <c:lblAlgn val="ctr"/>
        <c:lblOffset val="100"/>
        <c:tickLblSkip val="1"/>
        <c:tickMarkSkip val="1"/>
      </c:catAx>
      <c:valAx>
        <c:axId val="115217920"/>
        <c:scaling>
          <c:orientation val="minMax"/>
          <c:max val="100"/>
        </c:scaling>
        <c:delete val="1"/>
        <c:axPos val="t"/>
        <c:numFmt formatCode="0" sourceLinked="1"/>
        <c:tickLblPos val="none"/>
        <c:crossAx val="115216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600013326967"/>
          <c:y val="0.37765320740177233"/>
          <c:w val="0.12868485057139373"/>
          <c:h val="0.13929835307600358"/>
        </c:manualLayout>
      </c:layout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54</c:v>
                </c:pt>
                <c:pt idx="1">
                  <c:v>50</c:v>
                </c:pt>
                <c:pt idx="2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54</c:v>
                </c:pt>
                <c:pt idx="1">
                  <c:v>39</c:v>
                </c:pt>
                <c:pt idx="2">
                  <c:v>28</c:v>
                </c:pt>
              </c:numCache>
            </c:numRef>
          </c:val>
        </c:ser>
        <c:dLbls>
          <c:showVal val="1"/>
        </c:dLbls>
        <c:overlap val="-25"/>
        <c:axId val="90838144"/>
        <c:axId val="90839680"/>
      </c:barChart>
      <c:catAx>
        <c:axId val="908381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0839680"/>
        <c:crosses val="autoZero"/>
        <c:auto val="1"/>
        <c:lblAlgn val="ctr"/>
        <c:lblOffset val="100"/>
        <c:tickLblSkip val="1"/>
        <c:tickMarkSkip val="1"/>
      </c:catAx>
      <c:valAx>
        <c:axId val="90839680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0838144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2497321919062445"/>
          <c:y val="3.2039433148490455E-2"/>
          <c:w val="0.40055358450833173"/>
          <c:h val="0.945779420825631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</c:v>
                </c:pt>
                <c:pt idx="1">
                  <c:v>19</c:v>
                </c:pt>
                <c:pt idx="2">
                  <c:v>55</c:v>
                </c:pt>
                <c:pt idx="3">
                  <c:v>44</c:v>
                </c:pt>
                <c:pt idx="4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</c:v>
                </c:pt>
                <c:pt idx="1">
                  <c:v>17</c:v>
                </c:pt>
                <c:pt idx="2">
                  <c:v>59</c:v>
                </c:pt>
                <c:pt idx="3">
                  <c:v>49</c:v>
                </c:pt>
                <c:pt idx="4">
                  <c:v>83</c:v>
                </c:pt>
              </c:numCache>
            </c:numRef>
          </c:val>
        </c:ser>
        <c:dLbls>
          <c:showVal val="1"/>
        </c:dLbls>
        <c:overlap val="-25"/>
        <c:axId val="91034368"/>
        <c:axId val="91035904"/>
      </c:barChart>
      <c:catAx>
        <c:axId val="91034368"/>
        <c:scaling>
          <c:orientation val="minMax"/>
        </c:scaling>
        <c:axPos val="l"/>
        <c:numFmt formatCode="General" sourceLinked="1"/>
        <c:majorTickMark val="none"/>
        <c:tickLblPos val="nextTo"/>
        <c:crossAx val="91035904"/>
        <c:crosses val="autoZero"/>
        <c:auto val="1"/>
        <c:lblAlgn val="ctr"/>
        <c:lblOffset val="100"/>
      </c:catAx>
      <c:valAx>
        <c:axId val="91035904"/>
        <c:scaling>
          <c:orientation val="minMax"/>
        </c:scaling>
        <c:delete val="1"/>
        <c:axPos val="b"/>
        <c:numFmt formatCode="0" sourceLinked="1"/>
        <c:tickLblPos val="none"/>
        <c:crossAx val="91034368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 w="23852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2 partenaires ou plus au cours de 12 derniers mois</c:v>
                </c:pt>
                <c:pt idx="1">
                  <c:v>Utilise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spPr>
              <a:noFill/>
              <a:ln w="23852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2 partenaires ou plus au cours de 12 derniers mois</c:v>
                </c:pt>
                <c:pt idx="1">
                  <c:v>Utilise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</c:v>
                </c:pt>
                <c:pt idx="1">
                  <c:v>21</c:v>
                </c:pt>
              </c:numCache>
            </c:numRef>
          </c:val>
        </c:ser>
        <c:dLbls>
          <c:showVal val="1"/>
        </c:dLbls>
        <c:overlap val="-25"/>
        <c:axId val="91172864"/>
        <c:axId val="91174400"/>
      </c:barChart>
      <c:catAx>
        <c:axId val="91172864"/>
        <c:scaling>
          <c:orientation val="minMax"/>
        </c:scaling>
        <c:axPos val="b"/>
        <c:numFmt formatCode="General" sourceLinked="1"/>
        <c:majorTickMark val="none"/>
        <c:tickLblPos val="nextTo"/>
        <c:crossAx val="91174400"/>
        <c:crosses val="autoZero"/>
        <c:auto val="1"/>
        <c:lblAlgn val="ctr"/>
        <c:lblOffset val="100"/>
      </c:catAx>
      <c:valAx>
        <c:axId val="91174400"/>
        <c:scaling>
          <c:orientation val="minMax"/>
          <c:max val="40"/>
        </c:scaling>
        <c:delete val="1"/>
        <c:axPos val="l"/>
        <c:numFmt formatCode="0" sourceLinked="1"/>
        <c:tickLblPos val="none"/>
        <c:crossAx val="91172864"/>
        <c:crosses val="autoZero"/>
        <c:crossBetween val="between"/>
      </c:valAx>
      <c:spPr>
        <a:noFill/>
        <a:ln w="23852">
          <a:noFill/>
        </a:ln>
      </c:spPr>
    </c:plotArea>
    <c:legend>
      <c:legendPos val="t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70</c:v>
                </c:pt>
                <c:pt idx="1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accent2"/>
            </a:solidFill>
          </c:spPr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28</c:v>
                </c:pt>
                <c:pt idx="1">
                  <c:v>17</c:v>
                </c:pt>
              </c:numCache>
            </c:numRef>
          </c:val>
        </c:ser>
        <c:dLbls>
          <c:showVal val="1"/>
        </c:dLbls>
        <c:gapWidth val="95"/>
        <c:overlap val="100"/>
        <c:axId val="91022464"/>
        <c:axId val="91024000"/>
      </c:barChart>
      <c:catAx>
        <c:axId val="9102246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91024000"/>
        <c:crosses val="autoZero"/>
        <c:auto val="1"/>
        <c:lblAlgn val="ctr"/>
        <c:lblOffset val="100"/>
      </c:catAx>
      <c:valAx>
        <c:axId val="91024000"/>
        <c:scaling>
          <c:orientation val="minMax"/>
        </c:scaling>
        <c:delete val="1"/>
        <c:axPos val="l"/>
        <c:numFmt formatCode="0%" sourceLinked="1"/>
        <c:tickLblPos val="none"/>
        <c:crossAx val="91022464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EDS-IV 2005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2010-11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9</c:v>
                </c:pt>
              </c:numCache>
            </c:numRef>
          </c:val>
        </c:ser>
        <c:dLbls>
          <c:showVal val="1"/>
        </c:dLbls>
        <c:overlap val="-25"/>
        <c:axId val="91430912"/>
        <c:axId val="91432448"/>
      </c:barChart>
      <c:catAx>
        <c:axId val="91430912"/>
        <c:scaling>
          <c:orientation val="minMax"/>
        </c:scaling>
        <c:axPos val="b"/>
        <c:majorTickMark val="none"/>
        <c:tickLblPos val="nextTo"/>
        <c:crossAx val="91432448"/>
        <c:crosses val="autoZero"/>
        <c:auto val="1"/>
        <c:lblAlgn val="ctr"/>
        <c:lblOffset val="100"/>
      </c:catAx>
      <c:valAx>
        <c:axId val="91432448"/>
        <c:scaling>
          <c:orientation val="minMax"/>
          <c:max val="30"/>
        </c:scaling>
        <c:delete val="1"/>
        <c:axPos val="l"/>
        <c:numFmt formatCode="General" sourceLinked="1"/>
        <c:tickLblPos val="none"/>
        <c:crossAx val="914309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0.49449</cdr:x>
      <cdr:y>0.51801</cdr:y>
    </cdr:from>
    <cdr:to>
      <cdr:x>0.50301</cdr:x>
      <cdr:y>0.55299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58931" y="281240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0.49194</cdr:x>
      <cdr:y>0.51613</cdr:y>
    </cdr:from>
    <cdr:to>
      <cdr:x>0.50131</cdr:x>
      <cdr:y>0.55462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62630" y="254655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7681DDBE-76F0-47BF-AC51-50B8A40099BD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14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21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C4B0CB3-E05C-4E6D-A890-4F09803E958A}" type="slidenum">
              <a:rPr lang="en-US" smtClean="0"/>
              <a:pPr defTabSz="933450">
                <a:defRPr/>
              </a:pPr>
              <a:t>22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1524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latin typeface="+mj-lt"/>
                <a:cs typeface="+mn-cs"/>
              </a:rPr>
              <a:t>et Comportements vis-à-vis des IST/sida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68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xmlns="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Attitudes de tolérance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1005176"/>
              </p:ext>
            </p:extLst>
          </p:nvPr>
        </p:nvGraphicFramePr>
        <p:xfrm>
          <a:off x="203200" y="1500188"/>
          <a:ext cx="8737600" cy="51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61303"/>
            <a:ext cx="899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lvl="1"/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Sur la durée de vie: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1,4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partenaires sexuels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hommes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3,8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partenaires sexuelles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-7918" y="0"/>
            <a:ext cx="9151917" cy="12954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 et utilisation de condom</a:t>
            </a:r>
          </a:p>
        </p:txBody>
      </p:sp>
      <p:graphicFrame>
        <p:nvGraphicFramePr>
          <p:cNvPr id="2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601016"/>
              </p:ext>
            </p:extLst>
          </p:nvPr>
        </p:nvGraphicFramePr>
        <p:xfrm>
          <a:off x="508000" y="1752600"/>
          <a:ext cx="8128000" cy="4859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 de 15-49 ans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0" y="22860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Parmi ceux ayant eu 2 partenaires sexuelles ou plus au cours des 12 derniers mois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876800" y="3209330"/>
            <a:ext cx="3429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xmlns="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63 %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68 %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effectuer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473684361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Tendances des tests du VIH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83598195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3751" y="1066800"/>
            <a:ext cx="8253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des femmes et des hommes de 15-49 qui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ont effectué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un test au cours des 12 derniers mois ayant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précédé l’enquête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et qui ont reçu le résultat du dernier test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9254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xmlns="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709616947"/>
              </p:ext>
            </p:extLst>
          </p:nvPr>
        </p:nvGraphicFramePr>
        <p:xfrm>
          <a:off x="369888" y="1295400"/>
          <a:ext cx="8404225" cy="442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approfondie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approfondie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virus du sida en 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virus du sida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936770"/>
            <a:ext cx="8448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approfondie*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631695875"/>
              </p:ext>
            </p:extLst>
          </p:nvPr>
        </p:nvGraphicFramePr>
        <p:xfrm>
          <a:off x="743361" y="2133600"/>
          <a:ext cx="764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1876" y="-1"/>
            <a:ext cx="9155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Connaissance d’un endroit où se procurer des condoms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306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de 15-24 ans qui savent où se procurer des condoms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422456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0122745"/>
              </p:ext>
            </p:extLst>
          </p:nvPr>
        </p:nvGraphicFramePr>
        <p:xfrm>
          <a:off x="476250" y="1679575"/>
          <a:ext cx="8504238" cy="479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44038" y="-18257"/>
            <a:ext cx="9188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Rapports sexuels et utilisation du condom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-55914" y="914400"/>
            <a:ext cx="9123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15-24 ans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213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Parmi ceux ayant eu des rapports sexuels au cours des 12 derniers mois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81600" y="2779931"/>
            <a:ext cx="35052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000164659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</a:t>
            </a:r>
            <a:r>
              <a:rPr lang="fr-HT" sz="1600" i="1" dirty="0">
                <a:latin typeface="Calibri" pitchFamily="34" charset="0"/>
                <a:cs typeface="Calibri" pitchFamily="34" charset="0"/>
              </a:rPr>
              <a:t>24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875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67 %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76 %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savent que l’on peut réduire les risques de contracter le VIH en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utilisant des condoms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et en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limitant les rapports sexuels à un seul partenaire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1 %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</a:t>
            </a:r>
            <a:r>
              <a:rPr lang="fr-SN" sz="2800" noProof="0" dirty="0" err="1" smtClean="0">
                <a:latin typeface="Calibri" pitchFamily="34" charset="0"/>
                <a:cs typeface="Calibri" pitchFamily="34" charset="0"/>
              </a:rPr>
              <a:t>eu,au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moins, deux partenaires sexuels au cours des 12 derniers mois.  Parmi eux,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21 %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utilisé un condom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 ces derniers rapports sexuels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70 %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81 %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n’ont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jamais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29 %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âgés de 15-24 ans ont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une connaissance « approfondie » du sida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7924800" cy="4114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La quasi-totalité des femmes et des hommes de 15-49 ans ont entendu parler du sida:</a:t>
            </a:r>
          </a:p>
          <a:p>
            <a:pPr marL="0" indent="0"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marL="0" indent="0"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Femmes: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95 %</a:t>
            </a:r>
          </a:p>
          <a:p>
            <a:pPr marL="0" indent="0"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marL="0" indent="0"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Hommes: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97 %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sida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4211410300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-27710" y="0"/>
            <a:ext cx="9171709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de prévention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99402584"/>
              </p:ext>
            </p:extLst>
          </p:nvPr>
        </p:nvGraphicFramePr>
        <p:xfrm>
          <a:off x="533400" y="2133601"/>
          <a:ext cx="8126413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8804" y="0"/>
            <a:ext cx="9162803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Rejet des idées erronées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54868875"/>
              </p:ext>
            </p:extLst>
          </p:nvPr>
        </p:nvGraphicFramePr>
        <p:xfrm>
          <a:off x="511175" y="1524000"/>
          <a:ext cx="8120063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939531"/>
            <a:ext cx="657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et d’hommes 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approfondie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sida…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virus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du sida</a:t>
            </a: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4099256"/>
              </p:ext>
            </p:extLst>
          </p:nvPr>
        </p:nvGraphicFramePr>
        <p:xfrm>
          <a:off x="147617" y="1371600"/>
          <a:ext cx="9004300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approfondie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49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15-49 ans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622674599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29688" y="1219200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savent que…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3098</TotalTime>
  <Words>691</Words>
  <Application>Microsoft Office PowerPoint</Application>
  <PresentationFormat>On-screen Show (4:3)</PresentationFormat>
  <Paragraphs>83</Paragraphs>
  <Slides>24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regular slide</vt:lpstr>
      <vt:lpstr>Custom Design</vt:lpstr>
      <vt:lpstr>Slide 1</vt:lpstr>
      <vt:lpstr>Slide 2</vt:lpstr>
      <vt:lpstr>Connaissance du VIH/sida</vt:lpstr>
      <vt:lpstr>Connaissance des moyens d’éviter le sida</vt:lpstr>
      <vt:lpstr>Connaissance des moyens de prévention  par niveau d’instruction</vt:lpstr>
      <vt:lpstr>Rejet des idées erronées</vt:lpstr>
      <vt:lpstr>  Connaissance « approfondie »  du sida…</vt:lpstr>
      <vt:lpstr>Connaissance approfondie</vt:lpstr>
      <vt:lpstr>Connaissance de la prévention de la transmission du VIH de la mère à l’enfant</vt:lpstr>
      <vt:lpstr>Slide 10</vt:lpstr>
      <vt:lpstr>Attitudes de tolérance</vt:lpstr>
      <vt:lpstr>Partenaires sexuels multiples</vt:lpstr>
      <vt:lpstr>Partenaires sexuels multiples et utilisation de condom</vt:lpstr>
      <vt:lpstr>Slide 14</vt:lpstr>
      <vt:lpstr>Test du VIH/sida</vt:lpstr>
      <vt:lpstr>Test du VIH/sida</vt:lpstr>
      <vt:lpstr>Tendances des tests du VIH</vt:lpstr>
      <vt:lpstr>Slide 18</vt:lpstr>
      <vt:lpstr>Slide 19</vt:lpstr>
      <vt:lpstr>Slide 20</vt:lpstr>
      <vt:lpstr>Slide 21</vt:lpstr>
      <vt:lpstr>Slide 22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239</cp:revision>
  <dcterms:created xsi:type="dcterms:W3CDTF">2001-09-27T19:12:32Z</dcterms:created>
  <dcterms:modified xsi:type="dcterms:W3CDTF">2012-05-09T21:00:58Z</dcterms:modified>
</cp:coreProperties>
</file>