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51" r:id="rId2"/>
  </p:sldMasterIdLst>
  <p:notesMasterIdLst>
    <p:notesMasterId r:id="rId13"/>
  </p:notesMasterIdLst>
  <p:handoutMasterIdLst>
    <p:handoutMasterId r:id="rId14"/>
  </p:handoutMasterIdLst>
  <p:sldIdLst>
    <p:sldId id="358" r:id="rId3"/>
    <p:sldId id="355" r:id="rId4"/>
    <p:sldId id="356" r:id="rId5"/>
    <p:sldId id="347" r:id="rId6"/>
    <p:sldId id="348" r:id="rId7"/>
    <p:sldId id="352" r:id="rId8"/>
    <p:sldId id="349" r:id="rId9"/>
    <p:sldId id="350" r:id="rId10"/>
    <p:sldId id="354" r:id="rId11"/>
    <p:sldId id="351" r:id="rId12"/>
  </p:sldIdLst>
  <p:sldSz cx="9144000" cy="6858000" type="screen4x3"/>
  <p:notesSz cx="6918325" cy="9204325"/>
  <p:defaultTextStyle>
    <a:defPPr>
      <a:defRPr lang="en-US"/>
    </a:defPPr>
    <a:lvl1pPr algn="l" rtl="0" fontAlgn="base">
      <a:spcBef>
        <a:spcPct val="0"/>
      </a:spcBef>
      <a:spcAft>
        <a:spcPct val="0"/>
      </a:spcAft>
      <a:defRPr sz="3200" b="1" i="1" kern="1200">
        <a:solidFill>
          <a:schemeClr val="tx1"/>
        </a:solidFill>
        <a:latin typeface="Arial" charset="0"/>
        <a:ea typeface="+mn-ea"/>
        <a:cs typeface="Arial" charset="0"/>
      </a:defRPr>
    </a:lvl1pPr>
    <a:lvl2pPr marL="457200" algn="l" rtl="0" fontAlgn="base">
      <a:spcBef>
        <a:spcPct val="0"/>
      </a:spcBef>
      <a:spcAft>
        <a:spcPct val="0"/>
      </a:spcAft>
      <a:defRPr sz="3200" b="1" i="1" kern="1200">
        <a:solidFill>
          <a:schemeClr val="tx1"/>
        </a:solidFill>
        <a:latin typeface="Arial" charset="0"/>
        <a:ea typeface="+mn-ea"/>
        <a:cs typeface="Arial" charset="0"/>
      </a:defRPr>
    </a:lvl2pPr>
    <a:lvl3pPr marL="914400" algn="l" rtl="0" fontAlgn="base">
      <a:spcBef>
        <a:spcPct val="0"/>
      </a:spcBef>
      <a:spcAft>
        <a:spcPct val="0"/>
      </a:spcAft>
      <a:defRPr sz="3200" b="1" i="1" kern="1200">
        <a:solidFill>
          <a:schemeClr val="tx1"/>
        </a:solidFill>
        <a:latin typeface="Arial" charset="0"/>
        <a:ea typeface="+mn-ea"/>
        <a:cs typeface="Arial" charset="0"/>
      </a:defRPr>
    </a:lvl3pPr>
    <a:lvl4pPr marL="1371600" algn="l" rtl="0" fontAlgn="base">
      <a:spcBef>
        <a:spcPct val="0"/>
      </a:spcBef>
      <a:spcAft>
        <a:spcPct val="0"/>
      </a:spcAft>
      <a:defRPr sz="3200" b="1" i="1" kern="1200">
        <a:solidFill>
          <a:schemeClr val="tx1"/>
        </a:solidFill>
        <a:latin typeface="Arial" charset="0"/>
        <a:ea typeface="+mn-ea"/>
        <a:cs typeface="Arial" charset="0"/>
      </a:defRPr>
    </a:lvl4pPr>
    <a:lvl5pPr marL="1828800" algn="l" rtl="0" fontAlgn="base">
      <a:spcBef>
        <a:spcPct val="0"/>
      </a:spcBef>
      <a:spcAft>
        <a:spcPct val="0"/>
      </a:spcAft>
      <a:defRPr sz="3200" b="1" i="1" kern="1200">
        <a:solidFill>
          <a:schemeClr val="tx1"/>
        </a:solidFill>
        <a:latin typeface="Arial" charset="0"/>
        <a:ea typeface="+mn-ea"/>
        <a:cs typeface="Arial" charset="0"/>
      </a:defRPr>
    </a:lvl5pPr>
    <a:lvl6pPr marL="2286000" algn="l" defTabSz="914400" rtl="0" eaLnBrk="1" latinLnBrk="0" hangingPunct="1">
      <a:defRPr sz="3200" b="1" i="1" kern="1200">
        <a:solidFill>
          <a:schemeClr val="tx1"/>
        </a:solidFill>
        <a:latin typeface="Arial" charset="0"/>
        <a:ea typeface="+mn-ea"/>
        <a:cs typeface="Arial" charset="0"/>
      </a:defRPr>
    </a:lvl6pPr>
    <a:lvl7pPr marL="2743200" algn="l" defTabSz="914400" rtl="0" eaLnBrk="1" latinLnBrk="0" hangingPunct="1">
      <a:defRPr sz="3200" b="1" i="1" kern="1200">
        <a:solidFill>
          <a:schemeClr val="tx1"/>
        </a:solidFill>
        <a:latin typeface="Arial" charset="0"/>
        <a:ea typeface="+mn-ea"/>
        <a:cs typeface="Arial" charset="0"/>
      </a:defRPr>
    </a:lvl7pPr>
    <a:lvl8pPr marL="3200400" algn="l" defTabSz="914400" rtl="0" eaLnBrk="1" latinLnBrk="0" hangingPunct="1">
      <a:defRPr sz="3200" b="1" i="1" kern="1200">
        <a:solidFill>
          <a:schemeClr val="tx1"/>
        </a:solidFill>
        <a:latin typeface="Arial" charset="0"/>
        <a:ea typeface="+mn-ea"/>
        <a:cs typeface="Arial" charset="0"/>
      </a:defRPr>
    </a:lvl8pPr>
    <a:lvl9pPr marL="3657600" algn="l" defTabSz="914400" rtl="0" eaLnBrk="1" latinLnBrk="0" hangingPunct="1">
      <a:defRPr sz="3200" b="1" i="1"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D88100"/>
    <a:srgbClr val="D5A1E7"/>
    <a:srgbClr val="008000"/>
    <a:srgbClr val="993300"/>
    <a:srgbClr val="336699"/>
    <a:srgbClr val="3366CC"/>
    <a:srgbClr val="FF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400" autoAdjust="0"/>
  </p:normalViewPr>
  <p:slideViewPr>
    <p:cSldViewPr>
      <p:cViewPr>
        <p:scale>
          <a:sx n="80" d="100"/>
          <a:sy n="80" d="100"/>
        </p:scale>
        <p:origin x="-1037"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2" d="100"/>
          <a:sy n="82" d="100"/>
        </p:scale>
        <p:origin x="-1998" y="-90"/>
      </p:cViewPr>
      <p:guideLst>
        <p:guide orient="horz" pos="2899"/>
        <p:guide pos="2179"/>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97200" cy="460375"/>
          </a:xfrm>
          <a:prstGeom prst="rect">
            <a:avLst/>
          </a:prstGeom>
        </p:spPr>
        <p:txBody>
          <a:bodyPr vert="horz" lIns="91440" tIns="45720" rIns="91440" bIns="45720" rtlCol="0"/>
          <a:lstStyle>
            <a:lvl1pPr algn="l" eaLnBrk="0" hangingPunct="0">
              <a:spcBef>
                <a:spcPct val="50000"/>
              </a:spcBef>
              <a:defRPr sz="1200">
                <a:cs typeface="+mn-cs"/>
              </a:defRPr>
            </a:lvl1pPr>
          </a:lstStyle>
          <a:p>
            <a:pPr>
              <a:defRPr/>
            </a:pPr>
            <a:endParaRPr lang="en-US"/>
          </a:p>
        </p:txBody>
      </p:sp>
      <p:sp>
        <p:nvSpPr>
          <p:cNvPr id="3" name="Date Placeholder 2"/>
          <p:cNvSpPr>
            <a:spLocks noGrp="1"/>
          </p:cNvSpPr>
          <p:nvPr>
            <p:ph type="dt" sz="quarter" idx="1"/>
          </p:nvPr>
        </p:nvSpPr>
        <p:spPr>
          <a:xfrm>
            <a:off x="3919538" y="0"/>
            <a:ext cx="2997200" cy="460375"/>
          </a:xfrm>
          <a:prstGeom prst="rect">
            <a:avLst/>
          </a:prstGeom>
        </p:spPr>
        <p:txBody>
          <a:bodyPr vert="horz" lIns="91440" tIns="45720" rIns="91440" bIns="45720" rtlCol="0"/>
          <a:lstStyle>
            <a:lvl1pPr algn="r" eaLnBrk="0" hangingPunct="0">
              <a:spcBef>
                <a:spcPct val="50000"/>
              </a:spcBef>
              <a:defRPr sz="1200">
                <a:cs typeface="+mn-cs"/>
              </a:defRPr>
            </a:lvl1pPr>
          </a:lstStyle>
          <a:p>
            <a:pPr>
              <a:defRPr/>
            </a:pPr>
            <a:fld id="{6B106A7C-E0FD-4F15-9817-6C3669255ECC}" type="datetimeFigureOut">
              <a:rPr lang="en-US"/>
              <a:pPr>
                <a:defRPr/>
              </a:pPr>
              <a:t>6/15/2012</a:t>
            </a:fld>
            <a:endParaRPr lang="en-US"/>
          </a:p>
        </p:txBody>
      </p:sp>
      <p:sp>
        <p:nvSpPr>
          <p:cNvPr id="4" name="Footer Placeholder 3"/>
          <p:cNvSpPr>
            <a:spLocks noGrp="1"/>
          </p:cNvSpPr>
          <p:nvPr>
            <p:ph type="ftr" sz="quarter" idx="2"/>
          </p:nvPr>
        </p:nvSpPr>
        <p:spPr>
          <a:xfrm>
            <a:off x="0" y="8742363"/>
            <a:ext cx="2997200" cy="460375"/>
          </a:xfrm>
          <a:prstGeom prst="rect">
            <a:avLst/>
          </a:prstGeom>
        </p:spPr>
        <p:txBody>
          <a:bodyPr vert="horz" lIns="91440" tIns="45720" rIns="91440" bIns="45720" rtlCol="0" anchor="b"/>
          <a:lstStyle>
            <a:lvl1pPr algn="l" eaLnBrk="0" hangingPunct="0">
              <a:spcBef>
                <a:spcPct val="50000"/>
              </a:spcBef>
              <a:defRPr sz="1200">
                <a:cs typeface="+mn-cs"/>
              </a:defRPr>
            </a:lvl1pPr>
          </a:lstStyle>
          <a:p>
            <a:pPr>
              <a:defRPr/>
            </a:pPr>
            <a:endParaRPr lang="en-US"/>
          </a:p>
        </p:txBody>
      </p:sp>
      <p:sp>
        <p:nvSpPr>
          <p:cNvPr id="5" name="Slide Number Placeholder 4"/>
          <p:cNvSpPr>
            <a:spLocks noGrp="1"/>
          </p:cNvSpPr>
          <p:nvPr>
            <p:ph type="sldNum" sz="quarter" idx="3"/>
          </p:nvPr>
        </p:nvSpPr>
        <p:spPr>
          <a:xfrm>
            <a:off x="3919538" y="8742363"/>
            <a:ext cx="2997200" cy="460375"/>
          </a:xfrm>
          <a:prstGeom prst="rect">
            <a:avLst/>
          </a:prstGeom>
        </p:spPr>
        <p:txBody>
          <a:bodyPr vert="horz" lIns="91440" tIns="45720" rIns="91440" bIns="45720" rtlCol="0" anchor="b"/>
          <a:lstStyle>
            <a:lvl1pPr algn="r" eaLnBrk="0" hangingPunct="0">
              <a:spcBef>
                <a:spcPct val="50000"/>
              </a:spcBef>
              <a:defRPr sz="1200">
                <a:cs typeface="+mn-cs"/>
              </a:defRPr>
            </a:lvl1pPr>
          </a:lstStyle>
          <a:p>
            <a:pPr>
              <a:defRPr/>
            </a:pPr>
            <a:fld id="{6C9FAAF5-9DA1-43C0-9F84-5594093FB81B}" type="slidenum">
              <a:rPr lang="en-US"/>
              <a:pPr>
                <a:defRPr/>
              </a:pPr>
              <a:t>‹#›</a:t>
            </a:fld>
            <a:endParaRPr lang="en-US"/>
          </a:p>
        </p:txBody>
      </p:sp>
    </p:spTree>
    <p:extLst>
      <p:ext uri="{BB962C8B-B14F-4D97-AF65-F5344CB8AC3E}">
        <p14:creationId xmlns:p14="http://schemas.microsoft.com/office/powerpoint/2010/main" xmlns="" val="14482406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97200" cy="460375"/>
          </a:xfrm>
          <a:prstGeom prst="rect">
            <a:avLst/>
          </a:prstGeom>
          <a:noFill/>
          <a:ln w="9525">
            <a:noFill/>
            <a:miter lim="800000"/>
            <a:headEnd/>
            <a:tailEnd/>
          </a:ln>
          <a:effectLst/>
        </p:spPr>
        <p:txBody>
          <a:bodyPr vert="horz" wrap="square" lIns="92126" tIns="46063" rIns="92126" bIns="46063" numCol="1" anchor="t" anchorCtr="0" compatLnSpc="1">
            <a:prstTxWarp prst="textNoShape">
              <a:avLst/>
            </a:prstTxWarp>
          </a:bodyPr>
          <a:lstStyle>
            <a:lvl1pPr eaLnBrk="0" hangingPunct="0">
              <a:spcBef>
                <a:spcPct val="0"/>
              </a:spcBef>
              <a:defRPr sz="1200" b="0" i="0">
                <a:latin typeface="Times New Roman" pitchFamily="18" charset="0"/>
                <a:cs typeface="+mn-cs"/>
              </a:defRPr>
            </a:lvl1pPr>
          </a:lstStyle>
          <a:p>
            <a:pPr>
              <a:defRPr/>
            </a:pPr>
            <a:endParaRPr lang="en-US"/>
          </a:p>
        </p:txBody>
      </p:sp>
      <p:sp>
        <p:nvSpPr>
          <p:cNvPr id="11267" name="Rectangle 3"/>
          <p:cNvSpPr>
            <a:spLocks noGrp="1" noChangeArrowheads="1"/>
          </p:cNvSpPr>
          <p:nvPr>
            <p:ph type="dt" idx="1"/>
          </p:nvPr>
        </p:nvSpPr>
        <p:spPr bwMode="auto">
          <a:xfrm>
            <a:off x="3921125" y="0"/>
            <a:ext cx="2997200" cy="460375"/>
          </a:xfrm>
          <a:prstGeom prst="rect">
            <a:avLst/>
          </a:prstGeom>
          <a:noFill/>
          <a:ln w="9525">
            <a:noFill/>
            <a:miter lim="800000"/>
            <a:headEnd/>
            <a:tailEnd/>
          </a:ln>
          <a:effectLst/>
        </p:spPr>
        <p:txBody>
          <a:bodyPr vert="horz" wrap="square" lIns="92126" tIns="46063" rIns="92126" bIns="46063" numCol="1" anchor="t" anchorCtr="0" compatLnSpc="1">
            <a:prstTxWarp prst="textNoShape">
              <a:avLst/>
            </a:prstTxWarp>
          </a:bodyPr>
          <a:lstStyle>
            <a:lvl1pPr algn="r" eaLnBrk="0" hangingPunct="0">
              <a:spcBef>
                <a:spcPct val="0"/>
              </a:spcBef>
              <a:defRPr sz="1200" b="0" i="0">
                <a:latin typeface="Times New Roman" pitchFamily="18" charset="0"/>
                <a:cs typeface="+mn-cs"/>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1158875" y="690563"/>
            <a:ext cx="4600575" cy="3451225"/>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269" name="Rectangle 5"/>
          <p:cNvSpPr>
            <a:spLocks noGrp="1" noChangeArrowheads="1"/>
          </p:cNvSpPr>
          <p:nvPr>
            <p:ph type="body" sz="quarter" idx="3"/>
          </p:nvPr>
        </p:nvSpPr>
        <p:spPr bwMode="auto">
          <a:xfrm>
            <a:off x="922338" y="4371975"/>
            <a:ext cx="5073650" cy="4141788"/>
          </a:xfrm>
          <a:prstGeom prst="rect">
            <a:avLst/>
          </a:prstGeom>
          <a:noFill/>
          <a:ln w="9525">
            <a:noFill/>
            <a:miter lim="800000"/>
            <a:headEnd/>
            <a:tailEnd/>
          </a:ln>
          <a:effectLst/>
        </p:spPr>
        <p:txBody>
          <a:bodyPr vert="horz" wrap="square" lIns="92126" tIns="46063" rIns="92126" bIns="4606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70" name="Rectangle 6"/>
          <p:cNvSpPr>
            <a:spLocks noGrp="1" noChangeArrowheads="1"/>
          </p:cNvSpPr>
          <p:nvPr>
            <p:ph type="ftr" sz="quarter" idx="4"/>
          </p:nvPr>
        </p:nvSpPr>
        <p:spPr bwMode="auto">
          <a:xfrm>
            <a:off x="0" y="8743950"/>
            <a:ext cx="2997200" cy="460375"/>
          </a:xfrm>
          <a:prstGeom prst="rect">
            <a:avLst/>
          </a:prstGeom>
          <a:noFill/>
          <a:ln w="9525">
            <a:noFill/>
            <a:miter lim="800000"/>
            <a:headEnd/>
            <a:tailEnd/>
          </a:ln>
          <a:effectLst/>
        </p:spPr>
        <p:txBody>
          <a:bodyPr vert="horz" wrap="square" lIns="92126" tIns="46063" rIns="92126" bIns="46063" numCol="1" anchor="b" anchorCtr="0" compatLnSpc="1">
            <a:prstTxWarp prst="textNoShape">
              <a:avLst/>
            </a:prstTxWarp>
          </a:bodyPr>
          <a:lstStyle>
            <a:lvl1pPr eaLnBrk="0" hangingPunct="0">
              <a:spcBef>
                <a:spcPct val="0"/>
              </a:spcBef>
              <a:defRPr sz="1200" b="0" i="0">
                <a:latin typeface="Times New Roman" pitchFamily="18" charset="0"/>
                <a:cs typeface="+mn-cs"/>
              </a:defRPr>
            </a:lvl1pPr>
          </a:lstStyle>
          <a:p>
            <a:pPr>
              <a:defRPr/>
            </a:pPr>
            <a:endParaRPr lang="en-US"/>
          </a:p>
        </p:txBody>
      </p:sp>
      <p:sp>
        <p:nvSpPr>
          <p:cNvPr id="11271" name="Rectangle 7"/>
          <p:cNvSpPr>
            <a:spLocks noGrp="1" noChangeArrowheads="1"/>
          </p:cNvSpPr>
          <p:nvPr>
            <p:ph type="sldNum" sz="quarter" idx="5"/>
          </p:nvPr>
        </p:nvSpPr>
        <p:spPr bwMode="auto">
          <a:xfrm>
            <a:off x="3921125" y="8743950"/>
            <a:ext cx="2997200" cy="460375"/>
          </a:xfrm>
          <a:prstGeom prst="rect">
            <a:avLst/>
          </a:prstGeom>
          <a:noFill/>
          <a:ln w="9525">
            <a:noFill/>
            <a:miter lim="800000"/>
            <a:headEnd/>
            <a:tailEnd/>
          </a:ln>
          <a:effectLst/>
        </p:spPr>
        <p:txBody>
          <a:bodyPr vert="horz" wrap="square" lIns="92126" tIns="46063" rIns="92126" bIns="46063" numCol="1" anchor="b" anchorCtr="0" compatLnSpc="1">
            <a:prstTxWarp prst="textNoShape">
              <a:avLst/>
            </a:prstTxWarp>
          </a:bodyPr>
          <a:lstStyle>
            <a:lvl1pPr algn="r" eaLnBrk="0" hangingPunct="0">
              <a:spcBef>
                <a:spcPct val="0"/>
              </a:spcBef>
              <a:defRPr sz="1200" b="0" i="0">
                <a:latin typeface="Times New Roman" pitchFamily="18" charset="0"/>
                <a:cs typeface="+mn-cs"/>
              </a:defRPr>
            </a:lvl1pPr>
          </a:lstStyle>
          <a:p>
            <a:pPr>
              <a:defRPr/>
            </a:pPr>
            <a:fld id="{0BB41E16-B494-4A66-846D-01718A7A5952}" type="slidenum">
              <a:rPr lang="en-US"/>
              <a:pPr>
                <a:defRPr/>
              </a:pPr>
              <a:t>‹#›</a:t>
            </a:fld>
            <a:endParaRPr lang="en-US"/>
          </a:p>
        </p:txBody>
      </p:sp>
    </p:spTree>
    <p:extLst>
      <p:ext uri="{BB962C8B-B14F-4D97-AF65-F5344CB8AC3E}">
        <p14:creationId xmlns:p14="http://schemas.microsoft.com/office/powerpoint/2010/main" xmlns="" val="30743629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Rectangle 2"/>
          <p:cNvSpPr/>
          <p:nvPr userDrawn="1"/>
        </p:nvSpPr>
        <p:spPr bwMode="auto">
          <a:xfrm>
            <a:off x="-83127" y="1752600"/>
            <a:ext cx="9334005" cy="381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3200" b="1" i="1" u="none" strike="noStrike" cap="none" normalizeH="0" baseline="0" smtClean="0">
              <a:ln>
                <a:noFill/>
              </a:ln>
              <a:solidFill>
                <a:schemeClr val="tx1"/>
              </a:solidFill>
              <a:effectLst/>
              <a:latin typeface="Arial" charset="0"/>
            </a:endParaRPr>
          </a:p>
        </p:txBody>
      </p:sp>
      <p:sp>
        <p:nvSpPr>
          <p:cNvPr id="4" name="Rectangle 3"/>
          <p:cNvSpPr/>
          <p:nvPr userDrawn="1"/>
        </p:nvSpPr>
        <p:spPr bwMode="auto">
          <a:xfrm>
            <a:off x="-83127" y="1752600"/>
            <a:ext cx="9334005" cy="381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3200" b="1" i="1" u="none" strike="noStrike" cap="none" normalizeH="0" baseline="0" smtClean="0">
              <a:ln>
                <a:noFill/>
              </a:ln>
              <a:solidFill>
                <a:schemeClr val="tx1"/>
              </a:solidFill>
              <a:effectLst/>
              <a:latin typeface="Arial" charset="0"/>
            </a:endParaRPr>
          </a:p>
        </p:txBody>
      </p:sp>
      <p:sp>
        <p:nvSpPr>
          <p:cNvPr id="5" name="Rectangle 4"/>
          <p:cNvSpPr/>
          <p:nvPr userDrawn="1"/>
        </p:nvSpPr>
        <p:spPr bwMode="auto">
          <a:xfrm>
            <a:off x="-97971" y="1804060"/>
            <a:ext cx="9334005" cy="381000"/>
          </a:xfrm>
          <a:prstGeom prst="rect">
            <a:avLst/>
          </a:prstGeom>
          <a:solidFill>
            <a:schemeClr val="bg1"/>
          </a:solidFill>
          <a:ln w="9525" cap="flat" cmpd="sng" algn="ctr">
            <a:noFill/>
            <a:prstDash val="solid"/>
            <a:round/>
            <a:headEnd type="none" w="med" len="med"/>
            <a:tailEnd type="none" w="med" len="med"/>
          </a:ln>
          <a:effectLst/>
          <a:scene3d>
            <a:camera prst="orthographicFront"/>
            <a:lightRig rig="threePt" dir="t"/>
          </a:scene3d>
          <a:sp3d>
            <a:bevelT w="165100" prst="coolSlant"/>
          </a:sp3d>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3200" b="1" i="1" u="none" strike="noStrike" cap="none" normalizeH="0" baseline="0" smtClean="0">
              <a:ln>
                <a:noFill/>
              </a:ln>
              <a:solidFill>
                <a:schemeClr val="tx1"/>
              </a:solidFill>
              <a:effectLst/>
              <a:latin typeface="Arial" charset="0"/>
            </a:endParaRPr>
          </a:p>
        </p:txBody>
      </p:sp>
      <p:sp>
        <p:nvSpPr>
          <p:cNvPr id="8" name="Rectangle 7"/>
          <p:cNvSpPr/>
          <p:nvPr userDrawn="1"/>
        </p:nvSpPr>
        <p:spPr bwMode="auto">
          <a:xfrm>
            <a:off x="-97972" y="3889664"/>
            <a:ext cx="9334005" cy="381000"/>
          </a:xfrm>
          <a:prstGeom prst="rect">
            <a:avLst/>
          </a:prstGeom>
          <a:solidFill>
            <a:schemeClr val="bg1"/>
          </a:solidFill>
          <a:ln w="9525" cap="flat" cmpd="sng" algn="ctr">
            <a:noFill/>
            <a:prstDash val="solid"/>
            <a:round/>
            <a:headEnd type="none" w="med" len="med"/>
            <a:tailEnd type="none" w="med" len="med"/>
          </a:ln>
          <a:effectLst/>
          <a:scene3d>
            <a:camera prst="orthographicFront"/>
            <a:lightRig rig="threePt" dir="t"/>
          </a:scene3d>
          <a:sp3d>
            <a:bevelT w="165100" prst="coolSlant"/>
            <a:bevelB w="165100" prst="coolSlant"/>
          </a:sp3d>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3200" b="1" i="1" u="none" strike="noStrike" cap="none" normalizeH="0" baseline="0" smtClean="0">
              <a:ln>
                <a:noFill/>
              </a:ln>
              <a:solidFill>
                <a:schemeClr val="tx1"/>
              </a:solidFill>
              <a:effectLst/>
              <a:latin typeface="Arial" charset="0"/>
            </a:endParaRPr>
          </a:p>
        </p:txBody>
      </p:sp>
      <p:pic>
        <p:nvPicPr>
          <p:cNvPr id="2" name="Picture 1"/>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l="5105" t="16883" r="4876" b="18728"/>
          <a:stretch/>
        </p:blipFill>
        <p:spPr>
          <a:xfrm>
            <a:off x="-83127" y="2133600"/>
            <a:ext cx="9334005" cy="1864426"/>
          </a:xfrm>
          <a:prstGeom prst="rect">
            <a:avLst/>
          </a:prstGeom>
        </p:spPr>
      </p:pic>
      <p:sp>
        <p:nvSpPr>
          <p:cNvPr id="6" name="TextBox 5"/>
          <p:cNvSpPr txBox="1"/>
          <p:nvPr userDrawn="1"/>
        </p:nvSpPr>
        <p:spPr>
          <a:xfrm>
            <a:off x="342900" y="4648200"/>
            <a:ext cx="8458200" cy="1569660"/>
          </a:xfrm>
          <a:prstGeom prst="rect">
            <a:avLst/>
          </a:prstGeom>
          <a:noFill/>
        </p:spPr>
        <p:txBody>
          <a:bodyPr wrap="square" rtlCol="0">
            <a:spAutoFit/>
          </a:bodyPr>
          <a:lstStyle/>
          <a:p>
            <a:pPr algn="ctr"/>
            <a:r>
              <a:rPr lang="fr-SN" b="0" i="0" noProof="0" smtClean="0">
                <a:solidFill>
                  <a:schemeClr val="tx1"/>
                </a:solidFill>
                <a:latin typeface="+mn-lt"/>
              </a:rPr>
              <a:t>L’Enquête</a:t>
            </a:r>
            <a:r>
              <a:rPr lang="fr-SN" b="0" i="0" baseline="0" noProof="0" smtClean="0">
                <a:solidFill>
                  <a:schemeClr val="tx1"/>
                </a:solidFill>
                <a:latin typeface="+mn-lt"/>
              </a:rPr>
              <a:t> Démographique et de Santé à Indicateurs Multiples au Sénégal 2010-11</a:t>
            </a:r>
          </a:p>
          <a:p>
            <a:pPr algn="ctr"/>
            <a:r>
              <a:rPr lang="fr-SN" b="0" i="0" baseline="0" noProof="0" smtClean="0">
                <a:solidFill>
                  <a:schemeClr val="tx1"/>
                </a:solidFill>
                <a:latin typeface="+mn-lt"/>
              </a:rPr>
              <a:t>(EDS-MICS)</a:t>
            </a:r>
            <a:endParaRPr lang="fr-SN" b="0" i="0" noProof="0">
              <a:solidFill>
                <a:schemeClr val="tx1"/>
              </a:solidFill>
              <a:latin typeface="+mn-lt"/>
            </a:endParaRPr>
          </a:p>
        </p:txBody>
      </p:sp>
    </p:spTree>
    <p:extLst>
      <p:ext uri="{BB962C8B-B14F-4D97-AF65-F5344CB8AC3E}">
        <p14:creationId xmlns:p14="http://schemas.microsoft.com/office/powerpoint/2010/main" xmlns="" val="812411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4185559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609600"/>
            <a:ext cx="2000250" cy="5562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848350" cy="5562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14299856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2209800" y="2057400"/>
            <a:ext cx="31623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524500" y="2057400"/>
            <a:ext cx="31623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2209800" y="4191000"/>
            <a:ext cx="31623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5524500" y="4191000"/>
            <a:ext cx="31623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23882845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2209800" y="2057400"/>
            <a:ext cx="6477000" cy="4114800"/>
          </a:xfrm>
        </p:spPr>
        <p:txBody>
          <a:bodyPr/>
          <a:lstStyle/>
          <a:p>
            <a:pPr lvl="0"/>
            <a:endParaRPr lang="en-US" noProof="0"/>
          </a:p>
        </p:txBody>
      </p:sp>
    </p:spTree>
    <p:extLst>
      <p:ext uri="{BB962C8B-B14F-4D97-AF65-F5344CB8AC3E}">
        <p14:creationId xmlns:p14="http://schemas.microsoft.com/office/powerpoint/2010/main" xmlns="" val="24080324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bg1"/>
                </a:solidFill>
              </a:defRPr>
            </a:lvl1p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solidFill>
                  <a:schemeClr val="bg1"/>
                </a:solidFill>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solidFill>
                  <a:schemeClr val="bg1"/>
                </a:solidFill>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solidFill>
                  <a:schemeClr val="bg1"/>
                </a:solidFill>
              </a:defRPr>
            </a:lvl1pPr>
          </a:lstStyle>
          <a:p>
            <a:pPr>
              <a:defRPr/>
            </a:pPr>
            <a:fld id="{A435FEB2-FD26-4EC1-8D49-8484D6A95B25}" type="slidenum">
              <a:rPr lang="en-US" smtClean="0"/>
              <a:pPr>
                <a:defRPr/>
              </a:pPr>
              <a:t>‹#›</a:t>
            </a:fld>
            <a:endParaRPr lang="en-US"/>
          </a:p>
        </p:txBody>
      </p:sp>
    </p:spTree>
    <p:extLst>
      <p:ext uri="{BB962C8B-B14F-4D97-AF65-F5344CB8AC3E}">
        <p14:creationId xmlns:p14="http://schemas.microsoft.com/office/powerpoint/2010/main" xmlns="" val="3602574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C536EDD-348E-4636-8E12-6C3645B63BC6}" type="slidenum">
              <a:rPr lang="en-US"/>
              <a:pPr>
                <a:defRPr/>
              </a:pPr>
              <a:t>‹#›</a:t>
            </a:fld>
            <a:endParaRPr lang="en-US"/>
          </a:p>
        </p:txBody>
      </p:sp>
    </p:spTree>
    <p:extLst>
      <p:ext uri="{BB962C8B-B14F-4D97-AF65-F5344CB8AC3E}">
        <p14:creationId xmlns:p14="http://schemas.microsoft.com/office/powerpoint/2010/main" xmlns="" val="42348961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FBD38E3-20DF-4640-B1B2-8EED55B87D5D}" type="slidenum">
              <a:rPr lang="en-US"/>
              <a:pPr>
                <a:defRPr/>
              </a:pPr>
              <a:t>‹#›</a:t>
            </a:fld>
            <a:endParaRPr lang="en-US"/>
          </a:p>
        </p:txBody>
      </p:sp>
    </p:spTree>
    <p:extLst>
      <p:ext uri="{BB962C8B-B14F-4D97-AF65-F5344CB8AC3E}">
        <p14:creationId xmlns:p14="http://schemas.microsoft.com/office/powerpoint/2010/main" xmlns="" val="33108671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C6286CB-72CA-402D-B780-42A68E3E765C}" type="slidenum">
              <a:rPr lang="en-US"/>
              <a:pPr>
                <a:defRPr/>
              </a:pPr>
              <a:t>‹#›</a:t>
            </a:fld>
            <a:endParaRPr lang="en-US"/>
          </a:p>
        </p:txBody>
      </p:sp>
    </p:spTree>
    <p:extLst>
      <p:ext uri="{BB962C8B-B14F-4D97-AF65-F5344CB8AC3E}">
        <p14:creationId xmlns:p14="http://schemas.microsoft.com/office/powerpoint/2010/main" xmlns="" val="28669795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66D6DCC0-6664-4951-AC71-9A281FA6CEAB}" type="slidenum">
              <a:rPr lang="en-US"/>
              <a:pPr>
                <a:defRPr/>
              </a:pPr>
              <a:t>‹#›</a:t>
            </a:fld>
            <a:endParaRPr lang="en-US"/>
          </a:p>
        </p:txBody>
      </p:sp>
    </p:spTree>
    <p:extLst>
      <p:ext uri="{BB962C8B-B14F-4D97-AF65-F5344CB8AC3E}">
        <p14:creationId xmlns:p14="http://schemas.microsoft.com/office/powerpoint/2010/main" xmlns="" val="8678176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solidFill>
                  <a:schemeClr val="bg1"/>
                </a:solidFill>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solidFill>
                  <a:schemeClr val="bg1"/>
                </a:solidFill>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solidFill>
                  <a:schemeClr val="bg1"/>
                </a:solidFill>
              </a:defRPr>
            </a:lvl1pPr>
          </a:lstStyle>
          <a:p>
            <a:pPr>
              <a:defRPr/>
            </a:pPr>
            <a:fld id="{225A7D7F-EB62-48D1-ACCA-E8E0DFF3224F}" type="slidenum">
              <a:rPr lang="en-US" smtClean="0"/>
              <a:pPr>
                <a:defRPr/>
              </a:pPr>
              <a:t>‹#›</a:t>
            </a:fld>
            <a:endParaRPr lang="en-US"/>
          </a:p>
        </p:txBody>
      </p:sp>
    </p:spTree>
    <p:extLst>
      <p:ext uri="{BB962C8B-B14F-4D97-AF65-F5344CB8AC3E}">
        <p14:creationId xmlns:p14="http://schemas.microsoft.com/office/powerpoint/2010/main" xmlns="" val="3134574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31843912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solidFill>
                  <a:schemeClr val="bg1"/>
                </a:solidFill>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solidFill>
                  <a:schemeClr val="bg1"/>
                </a:solidFill>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solidFill>
                  <a:schemeClr val="bg1"/>
                </a:solidFill>
              </a:defRPr>
            </a:lvl1pPr>
          </a:lstStyle>
          <a:p>
            <a:pPr>
              <a:defRPr/>
            </a:pPr>
            <a:fld id="{497CD748-82F0-42D5-88E9-42BB86CBAAA4}" type="slidenum">
              <a:rPr lang="en-US" smtClean="0"/>
              <a:pPr>
                <a:defRPr/>
              </a:pPr>
              <a:t>‹#›</a:t>
            </a:fld>
            <a:endParaRPr lang="en-US"/>
          </a:p>
        </p:txBody>
      </p:sp>
    </p:spTree>
    <p:extLst>
      <p:ext uri="{BB962C8B-B14F-4D97-AF65-F5344CB8AC3E}">
        <p14:creationId xmlns:p14="http://schemas.microsoft.com/office/powerpoint/2010/main" xmlns="" val="4627217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A47FB67-F411-452E-BA8B-B8FB5C2100EA}" type="slidenum">
              <a:rPr lang="en-US"/>
              <a:pPr>
                <a:defRPr/>
              </a:pPr>
              <a:t>‹#›</a:t>
            </a:fld>
            <a:endParaRPr lang="en-US"/>
          </a:p>
        </p:txBody>
      </p:sp>
    </p:spTree>
    <p:extLst>
      <p:ext uri="{BB962C8B-B14F-4D97-AF65-F5344CB8AC3E}">
        <p14:creationId xmlns:p14="http://schemas.microsoft.com/office/powerpoint/2010/main" xmlns="" val="32442478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6A7B2B3-7403-4894-8815-2465C80176FB}" type="slidenum">
              <a:rPr lang="en-US"/>
              <a:pPr>
                <a:defRPr/>
              </a:pPr>
              <a:t>‹#›</a:t>
            </a:fld>
            <a:endParaRPr lang="en-US"/>
          </a:p>
        </p:txBody>
      </p:sp>
    </p:spTree>
    <p:extLst>
      <p:ext uri="{BB962C8B-B14F-4D97-AF65-F5344CB8AC3E}">
        <p14:creationId xmlns:p14="http://schemas.microsoft.com/office/powerpoint/2010/main" xmlns="" val="20602853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CA18B42-1797-4BB5-A20A-E6658186C289}" type="slidenum">
              <a:rPr lang="en-US"/>
              <a:pPr>
                <a:defRPr/>
              </a:pPr>
              <a:t>‹#›</a:t>
            </a:fld>
            <a:endParaRPr lang="en-US"/>
          </a:p>
        </p:txBody>
      </p:sp>
    </p:spTree>
    <p:extLst>
      <p:ext uri="{BB962C8B-B14F-4D97-AF65-F5344CB8AC3E}">
        <p14:creationId xmlns:p14="http://schemas.microsoft.com/office/powerpoint/2010/main" xmlns="" val="5698809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502F6DF-B523-4288-96A4-ACB4A2CCEC78}" type="slidenum">
              <a:rPr lang="en-US"/>
              <a:pPr>
                <a:defRPr/>
              </a:pPr>
              <a:t>‹#›</a:t>
            </a:fld>
            <a:endParaRPr lang="en-US"/>
          </a:p>
        </p:txBody>
      </p:sp>
    </p:spTree>
    <p:extLst>
      <p:ext uri="{BB962C8B-B14F-4D97-AF65-F5344CB8AC3E}">
        <p14:creationId xmlns:p14="http://schemas.microsoft.com/office/powerpoint/2010/main" xmlns="" val="17059923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D7072647-8DD2-4F5F-9037-F5FDC9DAB9E4}" type="slidenum">
              <a:rPr lang="en-US"/>
              <a:pPr>
                <a:defRPr/>
              </a:pPr>
              <a:t>‹#›</a:t>
            </a:fld>
            <a:endParaRPr lang="en-US"/>
          </a:p>
        </p:txBody>
      </p:sp>
    </p:spTree>
    <p:extLst>
      <p:ext uri="{BB962C8B-B14F-4D97-AF65-F5344CB8AC3E}">
        <p14:creationId xmlns:p14="http://schemas.microsoft.com/office/powerpoint/2010/main" xmlns="" val="6773949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2209800" y="2057400"/>
            <a:ext cx="6477000" cy="4114800"/>
          </a:xfrm>
        </p:spPr>
        <p:txBody>
          <a:bodyPr/>
          <a:lstStyle/>
          <a:p>
            <a:pPr lvl="0"/>
            <a:endParaRPr lang="en-US" noProof="0"/>
          </a:p>
        </p:txBody>
      </p:sp>
    </p:spTree>
    <p:extLst>
      <p:ext uri="{BB962C8B-B14F-4D97-AF65-F5344CB8AC3E}">
        <p14:creationId xmlns:p14="http://schemas.microsoft.com/office/powerpoint/2010/main" xmlns="" val="15988670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xmlns="" val="4052611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09800" y="2057400"/>
            <a:ext cx="31623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524500" y="2057400"/>
            <a:ext cx="31623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253254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2786898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33246830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796982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2057477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10551447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762000" y="1981200"/>
            <a:ext cx="7924800"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1" tx1="lt1" bg2="dk2" tx2="lt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eaLnBrk="0" fontAlgn="base" hangingPunct="0">
        <a:spcBef>
          <a:spcPct val="0"/>
        </a:spcBef>
        <a:spcAft>
          <a:spcPct val="0"/>
        </a:spcAft>
        <a:defRPr sz="4400">
          <a:solidFill>
            <a:srgbClr val="3366CC"/>
          </a:solidFill>
          <a:latin typeface="Arial" charset="0"/>
        </a:defRPr>
      </a:lvl6pPr>
      <a:lvl7pPr marL="914400" algn="ctr" rtl="0" eaLnBrk="0" fontAlgn="base" hangingPunct="0">
        <a:spcBef>
          <a:spcPct val="0"/>
        </a:spcBef>
        <a:spcAft>
          <a:spcPct val="0"/>
        </a:spcAft>
        <a:defRPr sz="4400">
          <a:solidFill>
            <a:srgbClr val="3366CC"/>
          </a:solidFill>
          <a:latin typeface="Arial" charset="0"/>
        </a:defRPr>
      </a:lvl7pPr>
      <a:lvl8pPr marL="1371600" algn="ctr" rtl="0" eaLnBrk="0" fontAlgn="base" hangingPunct="0">
        <a:spcBef>
          <a:spcPct val="0"/>
        </a:spcBef>
        <a:spcAft>
          <a:spcPct val="0"/>
        </a:spcAft>
        <a:defRPr sz="4400">
          <a:solidFill>
            <a:srgbClr val="3366CC"/>
          </a:solidFill>
          <a:latin typeface="Arial" charset="0"/>
        </a:defRPr>
      </a:lvl8pPr>
      <a:lvl9pPr marL="1828800" algn="ctr" rtl="0" eaLnBrk="0" fontAlgn="base" hangingPunct="0">
        <a:spcBef>
          <a:spcPct val="0"/>
        </a:spcBef>
        <a:spcAft>
          <a:spcPct val="0"/>
        </a:spcAft>
        <a:defRPr sz="4400">
          <a:solidFill>
            <a:srgbClr val="3366CC"/>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rgbClr val="3366CC"/>
          </a:solidFill>
          <a:latin typeface="+mn-lt"/>
        </a:defRPr>
      </a:lvl6pPr>
      <a:lvl7pPr marL="2971800" indent="-228600" algn="l" rtl="0" eaLnBrk="0" fontAlgn="base" hangingPunct="0">
        <a:spcBef>
          <a:spcPct val="20000"/>
        </a:spcBef>
        <a:spcAft>
          <a:spcPct val="0"/>
        </a:spcAft>
        <a:buChar char="»"/>
        <a:defRPr sz="2000">
          <a:solidFill>
            <a:srgbClr val="3366CC"/>
          </a:solidFill>
          <a:latin typeface="+mn-lt"/>
        </a:defRPr>
      </a:lvl7pPr>
      <a:lvl8pPr marL="3429000" indent="-228600" algn="l" rtl="0" eaLnBrk="0" fontAlgn="base" hangingPunct="0">
        <a:spcBef>
          <a:spcPct val="20000"/>
        </a:spcBef>
        <a:spcAft>
          <a:spcPct val="0"/>
        </a:spcAft>
        <a:buChar char="»"/>
        <a:defRPr sz="2000">
          <a:solidFill>
            <a:srgbClr val="3366CC"/>
          </a:solidFill>
          <a:latin typeface="+mn-lt"/>
        </a:defRPr>
      </a:lvl8pPr>
      <a:lvl9pPr marL="3886200" indent="-228600" algn="l" rtl="0" eaLnBrk="0" fontAlgn="base" hangingPunct="0">
        <a:spcBef>
          <a:spcPct val="20000"/>
        </a:spcBef>
        <a:spcAft>
          <a:spcPct val="0"/>
        </a:spcAft>
        <a:buChar char="»"/>
        <a:defRPr sz="2000">
          <a:solidFill>
            <a:srgbClr val="3366C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lumMod val="95000"/>
            <a:alpha val="45000"/>
          </a:schemeClr>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6486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spcBef>
                <a:spcPct val="0"/>
              </a:spcBef>
              <a:defRPr sz="1400" b="0" i="0">
                <a:solidFill>
                  <a:schemeClr val="bg1"/>
                </a:solidFill>
                <a:latin typeface="Times New Roman" pitchFamily="18" charset="0"/>
                <a:cs typeface="+mn-cs"/>
              </a:defRPr>
            </a:lvl1pPr>
          </a:lstStyle>
          <a:p>
            <a:pPr>
              <a:defRPr/>
            </a:pPr>
            <a:endParaRPr lang="en-US"/>
          </a:p>
        </p:txBody>
      </p:sp>
      <p:sp>
        <p:nvSpPr>
          <p:cNvPr id="16486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spcBef>
                <a:spcPct val="0"/>
              </a:spcBef>
              <a:defRPr sz="1400" b="0" i="0">
                <a:solidFill>
                  <a:schemeClr val="bg1"/>
                </a:solidFill>
                <a:latin typeface="Times New Roman" pitchFamily="18" charset="0"/>
                <a:cs typeface="+mn-cs"/>
              </a:defRPr>
            </a:lvl1pPr>
          </a:lstStyle>
          <a:p>
            <a:pPr>
              <a:defRPr/>
            </a:pPr>
            <a:endParaRPr lang="en-US"/>
          </a:p>
        </p:txBody>
      </p:sp>
      <p:sp>
        <p:nvSpPr>
          <p:cNvPr id="16487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spcBef>
                <a:spcPct val="0"/>
              </a:spcBef>
              <a:defRPr sz="1400" b="0" i="0">
                <a:solidFill>
                  <a:schemeClr val="bg1"/>
                </a:solidFill>
                <a:latin typeface="Times New Roman" pitchFamily="18" charset="0"/>
                <a:cs typeface="+mn-cs"/>
              </a:defRPr>
            </a:lvl1pPr>
          </a:lstStyle>
          <a:p>
            <a:pPr>
              <a:defRPr/>
            </a:pPr>
            <a:fld id="{4AEC11BA-FF36-4CC7-B1E3-788A881EFACE}" type="slidenum">
              <a:rPr lang="en-US" smtClean="0"/>
              <a:pPr>
                <a:defRPr/>
              </a:pPr>
              <a:t>‹#›</a:t>
            </a:fld>
            <a:endParaRPr lang="en-US"/>
          </a:p>
        </p:txBody>
      </p:sp>
    </p:spTree>
  </p:cSld>
  <p:clrMap bg1="dk1" tx1="lt1" bg2="dk2" tx2="lt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Lst>
  <p:txStyles>
    <p:titleStyle>
      <a:lvl1pPr algn="ctr" rtl="0" eaLnBrk="0" fontAlgn="base" hangingPunct="0">
        <a:spcBef>
          <a:spcPct val="0"/>
        </a:spcBef>
        <a:spcAft>
          <a:spcPct val="0"/>
        </a:spcAft>
        <a:defRPr sz="4400">
          <a:solidFill>
            <a:schemeClr val="bg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0"/>
          <p:cNvSpPr txBox="1">
            <a:spLocks noChangeArrowheads="1"/>
          </p:cNvSpPr>
          <p:nvPr/>
        </p:nvSpPr>
        <p:spPr bwMode="auto">
          <a:xfrm>
            <a:off x="0" y="541338"/>
            <a:ext cx="9144000" cy="830262"/>
          </a:xfrm>
          <a:prstGeom prst="rect">
            <a:avLst/>
          </a:prstGeom>
          <a:noFill/>
          <a:ln w="9525">
            <a:noFill/>
            <a:miter lim="800000"/>
            <a:headEnd/>
            <a:tailEnd/>
          </a:ln>
          <a:effectLst/>
        </p:spPr>
        <p:txBody>
          <a:bodyPr>
            <a:spAutoFit/>
          </a:bodyPr>
          <a:lstStyle/>
          <a:p>
            <a:pPr algn="ctr" eaLnBrk="0" hangingPunct="0">
              <a:spcBef>
                <a:spcPct val="50000"/>
              </a:spcBef>
              <a:defRPr/>
            </a:pPr>
            <a:r>
              <a:rPr lang="fr-FR" sz="4800" i="0" dirty="0">
                <a:latin typeface="+mj-lt"/>
                <a:cs typeface="+mn-cs"/>
              </a:rPr>
              <a:t>Introduction</a:t>
            </a:r>
            <a:endParaRPr lang="fr-CI" sz="4800" i="0" dirty="0">
              <a:latin typeface="+mj-lt"/>
              <a:cs typeface="+mn-cs"/>
            </a:endParaRPr>
          </a:p>
        </p:txBody>
      </p:sp>
    </p:spTree>
    <p:extLst>
      <p:ext uri="{BB962C8B-B14F-4D97-AF65-F5344CB8AC3E}">
        <p14:creationId xmlns:p14="http://schemas.microsoft.com/office/powerpoint/2010/main" xmlns="" val="39098385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lumMod val="85000"/>
            <a:alpha val="45000"/>
          </a:schemeClr>
        </a:solidFill>
        <a:effectLst/>
      </p:bgPr>
    </p:bg>
    <p:spTree>
      <p:nvGrpSpPr>
        <p:cNvPr id="1" name=""/>
        <p:cNvGrpSpPr/>
        <p:nvPr/>
      </p:nvGrpSpPr>
      <p:grpSpPr>
        <a:xfrm>
          <a:off x="0" y="0"/>
          <a:ext cx="0" cy="0"/>
          <a:chOff x="0" y="0"/>
          <a:chExt cx="0" cy="0"/>
        </a:xfrm>
      </p:grpSpPr>
      <p:sp>
        <p:nvSpPr>
          <p:cNvPr id="14338" name="Title 1"/>
          <p:cNvSpPr>
            <a:spLocks noGrp="1"/>
          </p:cNvSpPr>
          <p:nvPr>
            <p:ph type="title"/>
          </p:nvPr>
        </p:nvSpPr>
        <p:spPr>
          <a:xfrm>
            <a:off x="0" y="274638"/>
            <a:ext cx="9144000" cy="1143000"/>
          </a:xfrm>
        </p:spPr>
        <p:txBody>
          <a:bodyPr/>
          <a:lstStyle/>
          <a:p>
            <a:pPr eaLnBrk="1" hangingPunct="1"/>
            <a:r>
              <a:rPr lang="fr-SN" sz="4000" smtClean="0">
                <a:solidFill>
                  <a:schemeClr val="bg1"/>
                </a:solidFill>
              </a:rPr>
              <a:t>Couverture de l’échantillon</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447411949"/>
              </p:ext>
            </p:extLst>
          </p:nvPr>
        </p:nvGraphicFramePr>
        <p:xfrm>
          <a:off x="1889125" y="1706563"/>
          <a:ext cx="5257800" cy="1482724"/>
        </p:xfrm>
        <a:graphic>
          <a:graphicData uri="http://schemas.openxmlformats.org/drawingml/2006/table">
            <a:tbl>
              <a:tblPr firstRow="1" bandRow="1">
                <a:tableStyleId>{1FECB4D8-DB02-4DC6-A0A2-4F2EBAE1DC90}</a:tableStyleId>
              </a:tblPr>
              <a:tblGrid>
                <a:gridCol w="3818823"/>
                <a:gridCol w="1438977"/>
              </a:tblGrid>
              <a:tr h="370681">
                <a:tc>
                  <a:txBody>
                    <a:bodyPr/>
                    <a:lstStyle/>
                    <a:p>
                      <a:r>
                        <a:rPr lang="fr-FR" sz="1800" noProof="0" dirty="0" smtClean="0"/>
                        <a:t>Nombre de ménages</a:t>
                      </a:r>
                      <a:r>
                        <a:rPr lang="fr-FR" sz="1800" baseline="0" noProof="0" dirty="0" smtClean="0"/>
                        <a:t> sélectionnés</a:t>
                      </a:r>
                      <a:endParaRPr lang="fr-FR" sz="1800" b="0" baseline="0" noProof="0" dirty="0" smtClean="0"/>
                    </a:p>
                  </a:txBody>
                  <a:tcPr marT="45700" marB="45700"/>
                </a:tc>
                <a:tc>
                  <a:txBody>
                    <a:bodyPr/>
                    <a:lstStyle/>
                    <a:p>
                      <a:pPr algn="ctr"/>
                      <a:r>
                        <a:rPr lang="fr-FR" sz="1800" noProof="0" dirty="0" smtClean="0"/>
                        <a:t>8 212</a:t>
                      </a:r>
                      <a:endParaRPr lang="fr-FR" sz="1800" b="0" noProof="0" dirty="0"/>
                    </a:p>
                  </a:txBody>
                  <a:tcPr marT="45700" marB="45700"/>
                </a:tc>
              </a:tr>
              <a:tr h="370681">
                <a:tc>
                  <a:txBody>
                    <a:bodyPr/>
                    <a:lstStyle/>
                    <a:p>
                      <a:r>
                        <a:rPr lang="fr-FR" sz="1800" noProof="0" dirty="0" smtClean="0"/>
                        <a:t>Nombre de ménages identifiés</a:t>
                      </a:r>
                    </a:p>
                  </a:txBody>
                  <a:tcPr marT="45700" marB="45700"/>
                </a:tc>
                <a:tc>
                  <a:txBody>
                    <a:bodyPr/>
                    <a:lstStyle/>
                    <a:p>
                      <a:pPr algn="ctr"/>
                      <a:r>
                        <a:rPr lang="fr-FR" sz="1800" noProof="0" dirty="0" smtClean="0"/>
                        <a:t>8 029</a:t>
                      </a:r>
                      <a:endParaRPr lang="fr-FR" sz="1800" noProof="0" dirty="0"/>
                    </a:p>
                  </a:txBody>
                  <a:tcPr marT="45700" marB="45700"/>
                </a:tc>
              </a:tr>
              <a:tr h="370681">
                <a:tc>
                  <a:txBody>
                    <a:bodyPr/>
                    <a:lstStyle/>
                    <a:p>
                      <a:r>
                        <a:rPr lang="fr-FR" sz="1800" noProof="0" dirty="0" smtClean="0"/>
                        <a:t>Nombre de ménages enquêtés</a:t>
                      </a:r>
                      <a:endParaRPr lang="fr-FR" sz="1800" noProof="0" dirty="0"/>
                    </a:p>
                  </a:txBody>
                  <a:tcPr marT="45700" marB="45700"/>
                </a:tc>
                <a:tc>
                  <a:txBody>
                    <a:bodyPr/>
                    <a:lstStyle/>
                    <a:p>
                      <a:pPr algn="ctr"/>
                      <a:r>
                        <a:rPr lang="fr-FR" sz="1800" noProof="0" dirty="0" smtClean="0"/>
                        <a:t>7 902</a:t>
                      </a:r>
                      <a:endParaRPr lang="fr-FR" sz="1800" noProof="0" dirty="0"/>
                    </a:p>
                  </a:txBody>
                  <a:tcPr marT="45700" marB="45700"/>
                </a:tc>
              </a:tr>
              <a:tr h="370681">
                <a:tc>
                  <a:txBody>
                    <a:bodyPr/>
                    <a:lstStyle/>
                    <a:p>
                      <a:r>
                        <a:rPr lang="fr-FR" sz="1800" noProof="0" dirty="0" smtClean="0"/>
                        <a:t>Taux de réponse</a:t>
                      </a:r>
                      <a:r>
                        <a:rPr lang="fr-FR" sz="1800" baseline="0" noProof="0" dirty="0" smtClean="0"/>
                        <a:t> des ménages</a:t>
                      </a:r>
                      <a:endParaRPr lang="fr-FR" sz="1800" b="1" noProof="0" dirty="0"/>
                    </a:p>
                  </a:txBody>
                  <a:tcPr marT="45700" marB="45700"/>
                </a:tc>
                <a:tc>
                  <a:txBody>
                    <a:bodyPr/>
                    <a:lstStyle/>
                    <a:p>
                      <a:pPr algn="ctr"/>
                      <a:r>
                        <a:rPr lang="fr-FR" sz="1800" noProof="0" dirty="0" smtClean="0"/>
                        <a:t>98</a:t>
                      </a:r>
                      <a:r>
                        <a:rPr lang="fr-FR" sz="1800" baseline="0" noProof="0" dirty="0" smtClean="0"/>
                        <a:t> %</a:t>
                      </a:r>
                      <a:endParaRPr lang="fr-FR" sz="1800" b="1" noProof="0" dirty="0"/>
                    </a:p>
                  </a:txBody>
                  <a:tcPr marT="45700" marB="45700"/>
                </a:tc>
              </a:tr>
            </a:tbl>
          </a:graphicData>
        </a:graphic>
      </p:graphicFrame>
      <p:graphicFrame>
        <p:nvGraphicFramePr>
          <p:cNvPr id="5" name="Content Placeholder 3"/>
          <p:cNvGraphicFramePr>
            <a:graphicFrameLocks/>
          </p:cNvGraphicFramePr>
          <p:nvPr>
            <p:extLst>
              <p:ext uri="{D42A27DB-BD31-4B8C-83A1-F6EECF244321}">
                <p14:modId xmlns:p14="http://schemas.microsoft.com/office/powerpoint/2010/main" xmlns="" val="1978826272"/>
              </p:ext>
            </p:extLst>
          </p:nvPr>
        </p:nvGraphicFramePr>
        <p:xfrm>
          <a:off x="1870075" y="3382963"/>
          <a:ext cx="5283200" cy="1112838"/>
        </p:xfrm>
        <a:graphic>
          <a:graphicData uri="http://schemas.openxmlformats.org/drawingml/2006/table">
            <a:tbl>
              <a:tblPr firstRow="1" bandRow="1">
                <a:tableStyleId>{1FECB4D8-DB02-4DC6-A0A2-4F2EBAE1DC90}</a:tableStyleId>
              </a:tblPr>
              <a:tblGrid>
                <a:gridCol w="3837272"/>
                <a:gridCol w="1445928"/>
              </a:tblGrid>
              <a:tr h="370946">
                <a:tc>
                  <a:txBody>
                    <a:bodyPr/>
                    <a:lstStyle/>
                    <a:p>
                      <a:r>
                        <a:rPr lang="fr-FR" sz="1800" noProof="0" dirty="0" smtClean="0"/>
                        <a:t>Effectif de femmes </a:t>
                      </a:r>
                      <a:r>
                        <a:rPr lang="fr-FR" sz="1800" baseline="0" noProof="0" dirty="0" smtClean="0"/>
                        <a:t>éligibles</a:t>
                      </a:r>
                      <a:endParaRPr lang="fr-FR" sz="1800" b="0" baseline="0" noProof="0" dirty="0" smtClean="0"/>
                    </a:p>
                  </a:txBody>
                  <a:tcPr marT="45733" marB="45733"/>
                </a:tc>
                <a:tc>
                  <a:txBody>
                    <a:bodyPr/>
                    <a:lstStyle/>
                    <a:p>
                      <a:pPr algn="ctr"/>
                      <a:r>
                        <a:rPr lang="fr-FR" sz="1800" noProof="0" dirty="0" smtClean="0"/>
                        <a:t>16 931</a:t>
                      </a:r>
                      <a:endParaRPr lang="fr-FR" sz="1800" b="0" noProof="0" dirty="0"/>
                    </a:p>
                  </a:txBody>
                  <a:tcPr marT="45733" marB="45733"/>
                </a:tc>
              </a:tr>
              <a:tr h="370946">
                <a:tc>
                  <a:txBody>
                    <a:bodyPr/>
                    <a:lstStyle/>
                    <a:p>
                      <a:r>
                        <a:rPr lang="fr-FR" sz="1800" noProof="0" dirty="0" smtClean="0"/>
                        <a:t>Effectif de femmes </a:t>
                      </a:r>
                      <a:r>
                        <a:rPr lang="fr-FR" sz="1800" baseline="0" noProof="0" dirty="0" smtClean="0"/>
                        <a:t>éligibles enquêtées</a:t>
                      </a:r>
                      <a:endParaRPr lang="fr-FR" sz="1800" noProof="0" dirty="0" smtClean="0"/>
                    </a:p>
                  </a:txBody>
                  <a:tcPr marT="45733" marB="45733"/>
                </a:tc>
                <a:tc>
                  <a:txBody>
                    <a:bodyPr/>
                    <a:lstStyle/>
                    <a:p>
                      <a:pPr algn="ctr"/>
                      <a:r>
                        <a:rPr lang="fr-FR" sz="1800" noProof="0" dirty="0" smtClean="0"/>
                        <a:t>15 688</a:t>
                      </a:r>
                      <a:endParaRPr lang="fr-FR" sz="1800" noProof="0" dirty="0"/>
                    </a:p>
                  </a:txBody>
                  <a:tcPr marT="45733" marB="45733"/>
                </a:tc>
              </a:tr>
              <a:tr h="370946">
                <a:tc>
                  <a:txBody>
                    <a:bodyPr/>
                    <a:lstStyle/>
                    <a:p>
                      <a:r>
                        <a:rPr lang="fr-FR" sz="1800" noProof="0" dirty="0" smtClean="0"/>
                        <a:t>Taux de réponse</a:t>
                      </a:r>
                      <a:r>
                        <a:rPr lang="fr-FR" sz="1800" baseline="0" noProof="0" dirty="0" smtClean="0"/>
                        <a:t> des femmes éligibles</a:t>
                      </a:r>
                      <a:endParaRPr lang="fr-FR" sz="1800" b="1" noProof="0" dirty="0"/>
                    </a:p>
                  </a:txBody>
                  <a:tcPr marT="45733" marB="45733"/>
                </a:tc>
                <a:tc>
                  <a:txBody>
                    <a:bodyPr/>
                    <a:lstStyle/>
                    <a:p>
                      <a:pPr algn="ctr"/>
                      <a:r>
                        <a:rPr lang="fr-FR" sz="1800" noProof="0" dirty="0" smtClean="0"/>
                        <a:t>93</a:t>
                      </a:r>
                      <a:r>
                        <a:rPr lang="fr-FR" sz="1800" baseline="0" noProof="0" dirty="0" smtClean="0"/>
                        <a:t> %</a:t>
                      </a:r>
                      <a:endParaRPr lang="fr-FR" sz="1800" b="1" noProof="0" dirty="0"/>
                    </a:p>
                  </a:txBody>
                  <a:tcPr marT="45733" marB="45733"/>
                </a:tc>
              </a:tr>
            </a:tbl>
          </a:graphicData>
        </a:graphic>
      </p:graphicFrame>
      <p:graphicFrame>
        <p:nvGraphicFramePr>
          <p:cNvPr id="6" name="Content Placeholder 3"/>
          <p:cNvGraphicFramePr>
            <a:graphicFrameLocks/>
          </p:cNvGraphicFramePr>
          <p:nvPr>
            <p:extLst>
              <p:ext uri="{D42A27DB-BD31-4B8C-83A1-F6EECF244321}">
                <p14:modId xmlns:p14="http://schemas.microsoft.com/office/powerpoint/2010/main" xmlns="" val="1443156547"/>
              </p:ext>
            </p:extLst>
          </p:nvPr>
        </p:nvGraphicFramePr>
        <p:xfrm>
          <a:off x="1879600" y="4754563"/>
          <a:ext cx="5283200" cy="1112838"/>
        </p:xfrm>
        <a:graphic>
          <a:graphicData uri="http://schemas.openxmlformats.org/drawingml/2006/table">
            <a:tbl>
              <a:tblPr firstRow="1" bandRow="1">
                <a:tableStyleId>{1FECB4D8-DB02-4DC6-A0A2-4F2EBAE1DC90}</a:tableStyleId>
              </a:tblPr>
              <a:tblGrid>
                <a:gridCol w="3837272"/>
                <a:gridCol w="1445928"/>
              </a:tblGrid>
              <a:tr h="370946">
                <a:tc>
                  <a:txBody>
                    <a:bodyPr/>
                    <a:lstStyle/>
                    <a:p>
                      <a:r>
                        <a:rPr lang="fr-FR" sz="1800" noProof="0" dirty="0" smtClean="0"/>
                        <a:t>Effectif d’hommes</a:t>
                      </a:r>
                      <a:r>
                        <a:rPr lang="fr-FR" sz="1800" baseline="0" noProof="0" dirty="0" smtClean="0"/>
                        <a:t> éligibles</a:t>
                      </a:r>
                      <a:endParaRPr lang="fr-FR" sz="1800" b="0" baseline="0" noProof="0" dirty="0" smtClean="0"/>
                    </a:p>
                  </a:txBody>
                  <a:tcPr marT="45733" marB="45733"/>
                </a:tc>
                <a:tc>
                  <a:txBody>
                    <a:bodyPr/>
                    <a:lstStyle/>
                    <a:p>
                      <a:pPr algn="ctr"/>
                      <a:r>
                        <a:rPr lang="fr-FR" sz="1800" noProof="0" dirty="0" smtClean="0"/>
                        <a:t>5 668</a:t>
                      </a:r>
                      <a:endParaRPr lang="fr-FR" sz="1800" b="0" noProof="0" dirty="0"/>
                    </a:p>
                  </a:txBody>
                  <a:tcPr marT="45733" marB="45733"/>
                </a:tc>
              </a:tr>
              <a:tr h="370946">
                <a:tc>
                  <a:txBody>
                    <a:bodyPr/>
                    <a:lstStyle/>
                    <a:p>
                      <a:r>
                        <a:rPr lang="fr-FR" sz="1800" noProof="0" dirty="0" smtClean="0"/>
                        <a:t>Effectif d’hommes </a:t>
                      </a:r>
                      <a:r>
                        <a:rPr lang="fr-FR" sz="1800" baseline="0" noProof="0" dirty="0" smtClean="0"/>
                        <a:t>éligibles enquêtés</a:t>
                      </a:r>
                      <a:endParaRPr lang="fr-FR" sz="1800" noProof="0" dirty="0" smtClean="0"/>
                    </a:p>
                  </a:txBody>
                  <a:tcPr marT="45733" marB="45733"/>
                </a:tc>
                <a:tc>
                  <a:txBody>
                    <a:bodyPr/>
                    <a:lstStyle/>
                    <a:p>
                      <a:pPr algn="ctr"/>
                      <a:r>
                        <a:rPr lang="fr-FR" sz="1800" noProof="0" dirty="0" smtClean="0"/>
                        <a:t>4 929</a:t>
                      </a:r>
                      <a:endParaRPr lang="fr-FR" sz="1800" noProof="0" dirty="0"/>
                    </a:p>
                  </a:txBody>
                  <a:tcPr marT="45733" marB="45733"/>
                </a:tc>
              </a:tr>
              <a:tr h="370946">
                <a:tc>
                  <a:txBody>
                    <a:bodyPr/>
                    <a:lstStyle/>
                    <a:p>
                      <a:r>
                        <a:rPr lang="fr-FR" sz="1800" noProof="0" dirty="0" smtClean="0"/>
                        <a:t>Taux de réponse</a:t>
                      </a:r>
                      <a:r>
                        <a:rPr lang="fr-FR" sz="1800" baseline="0" noProof="0" dirty="0" smtClean="0"/>
                        <a:t> des hommes éligibles</a:t>
                      </a:r>
                      <a:endParaRPr lang="fr-FR" sz="1800" b="1" noProof="0" dirty="0"/>
                    </a:p>
                  </a:txBody>
                  <a:tcPr marT="45733" marB="45733"/>
                </a:tc>
                <a:tc>
                  <a:txBody>
                    <a:bodyPr/>
                    <a:lstStyle/>
                    <a:p>
                      <a:pPr algn="ctr"/>
                      <a:r>
                        <a:rPr lang="fr-FR" sz="1800" noProof="0" dirty="0" smtClean="0"/>
                        <a:t>87</a:t>
                      </a:r>
                      <a:r>
                        <a:rPr lang="fr-FR" sz="1800" baseline="0" noProof="0" dirty="0" smtClean="0"/>
                        <a:t> %</a:t>
                      </a:r>
                      <a:endParaRPr lang="fr-FR" sz="1800" b="1" noProof="0" dirty="0"/>
                    </a:p>
                  </a:txBody>
                  <a:tcPr marT="45733" marB="45733"/>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lumMod val="85000"/>
            <a:alpha val="45000"/>
          </a:schemeClr>
        </a:solidFill>
        <a:effectLst/>
      </p:bgPr>
    </p:bg>
    <p:spTree>
      <p:nvGrpSpPr>
        <p:cNvPr id="1" name=""/>
        <p:cNvGrpSpPr/>
        <p:nvPr/>
      </p:nvGrpSpPr>
      <p:grpSpPr>
        <a:xfrm>
          <a:off x="0" y="0"/>
          <a:ext cx="0" cy="0"/>
          <a:chOff x="0" y="0"/>
          <a:chExt cx="0" cy="0"/>
        </a:xfrm>
      </p:grpSpPr>
      <p:sp>
        <p:nvSpPr>
          <p:cNvPr id="2" name="Rectangle 1"/>
          <p:cNvSpPr/>
          <p:nvPr/>
        </p:nvSpPr>
        <p:spPr>
          <a:xfrm>
            <a:off x="0" y="457200"/>
            <a:ext cx="9144000" cy="6124754"/>
          </a:xfrm>
          <a:prstGeom prst="rect">
            <a:avLst/>
          </a:prstGeom>
        </p:spPr>
        <p:txBody>
          <a:bodyPr wrap="square">
            <a:spAutoFit/>
          </a:bodyPr>
          <a:lstStyle/>
          <a:p>
            <a:pPr algn="ctr"/>
            <a:r>
              <a:rPr lang="fr-FR" sz="2800" b="0" i="0" dirty="0">
                <a:solidFill>
                  <a:schemeClr val="bg1"/>
                </a:solidFill>
                <a:latin typeface="+mn-lt"/>
              </a:rPr>
              <a:t>L’Enquête Démographique et de Santé </a:t>
            </a:r>
            <a:r>
              <a:rPr lang="fr-FR" sz="2800" b="0" i="0" dirty="0" smtClean="0">
                <a:solidFill>
                  <a:schemeClr val="bg1"/>
                </a:solidFill>
                <a:latin typeface="+mn-lt"/>
              </a:rPr>
              <a:t>à Indicateurs Multiples au Sénégal 2010-11 (EDS-MICS) </a:t>
            </a:r>
            <a:r>
              <a:rPr lang="fr-SN" sz="2800" b="0" i="0" dirty="0">
                <a:solidFill>
                  <a:schemeClr val="bg1"/>
                </a:solidFill>
                <a:latin typeface="+mn-lt"/>
              </a:rPr>
              <a:t>été réalisée par </a:t>
            </a:r>
            <a:r>
              <a:rPr lang="fr-SN" sz="2800" b="0" i="0" dirty="0" smtClean="0">
                <a:solidFill>
                  <a:schemeClr val="bg1"/>
                </a:solidFill>
                <a:latin typeface="+mn-lt"/>
              </a:rPr>
              <a:t>l’</a:t>
            </a:r>
            <a:r>
              <a:rPr lang="fr-FR" sz="2800" b="0" i="0" dirty="0">
                <a:solidFill>
                  <a:schemeClr val="bg1"/>
                </a:solidFill>
                <a:latin typeface="+mn-lt"/>
              </a:rPr>
              <a:t>Agence Nationale de la Statistique et de la Démographie</a:t>
            </a:r>
            <a:r>
              <a:rPr lang="fr-SN" sz="2800" b="0" i="0" dirty="0">
                <a:solidFill>
                  <a:schemeClr val="bg1"/>
                </a:solidFill>
                <a:latin typeface="+mn-lt"/>
              </a:rPr>
              <a:t> (ANSD</a:t>
            </a:r>
            <a:r>
              <a:rPr lang="fr-SN" sz="2800" b="0" i="0" dirty="0" smtClean="0">
                <a:solidFill>
                  <a:schemeClr val="bg1"/>
                </a:solidFill>
                <a:latin typeface="+mn-lt"/>
              </a:rPr>
              <a:t>) </a:t>
            </a:r>
            <a:r>
              <a:rPr lang="fr-SN" sz="2800" b="0" i="0" dirty="0">
                <a:solidFill>
                  <a:schemeClr val="bg1"/>
                </a:solidFill>
                <a:latin typeface="+mn-lt"/>
              </a:rPr>
              <a:t>avec l’assistance technique </a:t>
            </a:r>
            <a:r>
              <a:rPr lang="fr-SN" sz="2800" b="0" i="0" dirty="0" smtClean="0">
                <a:solidFill>
                  <a:schemeClr val="bg1"/>
                </a:solidFill>
                <a:latin typeface="+mn-lt"/>
              </a:rPr>
              <a:t>d’ICF International </a:t>
            </a:r>
            <a:r>
              <a:rPr lang="fr-SN" sz="2800" b="0" i="0" dirty="0">
                <a:solidFill>
                  <a:schemeClr val="bg1"/>
                </a:solidFill>
                <a:latin typeface="+mn-lt"/>
              </a:rPr>
              <a:t>l’organisme américain en charge du programme international des EDS (</a:t>
            </a:r>
            <a:r>
              <a:rPr lang="fr-SN" sz="2800" b="0" i="0" dirty="0" err="1" smtClean="0">
                <a:solidFill>
                  <a:schemeClr val="bg1"/>
                </a:solidFill>
                <a:latin typeface="+mn-lt"/>
              </a:rPr>
              <a:t>Demographic</a:t>
            </a:r>
            <a:r>
              <a:rPr lang="fr-SN" sz="2800" b="0" i="0" dirty="0" smtClean="0">
                <a:solidFill>
                  <a:schemeClr val="bg1"/>
                </a:solidFill>
                <a:latin typeface="+mn-lt"/>
              </a:rPr>
              <a:t> </a:t>
            </a:r>
            <a:r>
              <a:rPr lang="fr-SN" sz="2800" b="0" i="0" dirty="0">
                <a:solidFill>
                  <a:schemeClr val="bg1"/>
                </a:solidFill>
                <a:latin typeface="+mn-lt"/>
              </a:rPr>
              <a:t>and </a:t>
            </a:r>
            <a:r>
              <a:rPr lang="fr-SN" sz="2800" b="0" i="0" dirty="0" err="1">
                <a:solidFill>
                  <a:schemeClr val="bg1"/>
                </a:solidFill>
                <a:latin typeface="+mn-lt"/>
              </a:rPr>
              <a:t>Health</a:t>
            </a:r>
            <a:r>
              <a:rPr lang="fr-SN" sz="2800" b="0" i="0" dirty="0">
                <a:solidFill>
                  <a:schemeClr val="bg1"/>
                </a:solidFill>
                <a:latin typeface="+mn-lt"/>
              </a:rPr>
              <a:t> </a:t>
            </a:r>
            <a:r>
              <a:rPr lang="fr-SN" sz="2800" b="0" i="0" dirty="0" err="1">
                <a:solidFill>
                  <a:schemeClr val="bg1"/>
                </a:solidFill>
                <a:latin typeface="+mn-lt"/>
              </a:rPr>
              <a:t>Surveys</a:t>
            </a:r>
            <a:r>
              <a:rPr lang="fr-SN" sz="2800" b="0" i="0" dirty="0">
                <a:solidFill>
                  <a:schemeClr val="bg1"/>
                </a:solidFill>
                <a:latin typeface="+mn-lt"/>
              </a:rPr>
              <a:t>-DHS) et du Centre de Recherche pour le Développement Humain (CRDH</a:t>
            </a:r>
            <a:r>
              <a:rPr lang="fr-SN" sz="2800" b="0" i="0" dirty="0" smtClean="0">
                <a:solidFill>
                  <a:schemeClr val="bg1"/>
                </a:solidFill>
                <a:latin typeface="+mn-lt"/>
              </a:rPr>
              <a:t>) du Sénégal . </a:t>
            </a:r>
          </a:p>
          <a:p>
            <a:pPr algn="ctr"/>
            <a:endParaRPr lang="fr-SN" sz="2800" b="0" i="0" dirty="0">
              <a:solidFill>
                <a:schemeClr val="bg1"/>
              </a:solidFill>
              <a:latin typeface="+mn-lt"/>
            </a:endParaRPr>
          </a:p>
          <a:p>
            <a:pPr algn="ctr"/>
            <a:r>
              <a:rPr lang="fr-SN" sz="2800" b="0" i="0" dirty="0" smtClean="0">
                <a:solidFill>
                  <a:schemeClr val="bg1"/>
                </a:solidFill>
                <a:latin typeface="+mn-lt"/>
              </a:rPr>
              <a:t>Les </a:t>
            </a:r>
            <a:r>
              <a:rPr lang="fr-SN" sz="2800" b="0" i="0" dirty="0">
                <a:solidFill>
                  <a:schemeClr val="bg1"/>
                </a:solidFill>
                <a:latin typeface="+mn-lt"/>
              </a:rPr>
              <a:t>Laboratoires de Bactériologie Virologie du CHU Le </a:t>
            </a:r>
            <a:r>
              <a:rPr lang="fr-SN" sz="2800" b="0" i="0" dirty="0" err="1">
                <a:solidFill>
                  <a:schemeClr val="bg1"/>
                </a:solidFill>
                <a:latin typeface="+mn-lt"/>
              </a:rPr>
              <a:t>Dantec</a:t>
            </a:r>
            <a:r>
              <a:rPr lang="fr-SN" sz="2800" b="0" i="0" dirty="0">
                <a:solidFill>
                  <a:schemeClr val="bg1"/>
                </a:solidFill>
                <a:latin typeface="+mn-lt"/>
              </a:rPr>
              <a:t> de Dakar et le laboratoire de parasitologie de l’UCAD ont apporté leur appui dans la mise en œuvre du volet portant sur le test du VIH et sur le test du paludisme (formation des agents, prélèvements et analyses des échantillons de sang</a:t>
            </a:r>
            <a:r>
              <a:rPr lang="fr-SN" sz="2800" b="0" i="0" dirty="0" smtClean="0">
                <a:solidFill>
                  <a:schemeClr val="bg1"/>
                </a:solidFill>
                <a:latin typeface="+mn-lt"/>
              </a:rPr>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lumMod val="85000"/>
            <a:alpha val="45000"/>
          </a:schemeClr>
        </a:solidFill>
        <a:effectLst/>
      </p:bgPr>
    </p:bg>
    <p:spTree>
      <p:nvGrpSpPr>
        <p:cNvPr id="1" name=""/>
        <p:cNvGrpSpPr/>
        <p:nvPr/>
      </p:nvGrpSpPr>
      <p:grpSpPr>
        <a:xfrm>
          <a:off x="0" y="0"/>
          <a:ext cx="0" cy="0"/>
          <a:chOff x="0" y="0"/>
          <a:chExt cx="0" cy="0"/>
        </a:xfrm>
      </p:grpSpPr>
      <p:sp>
        <p:nvSpPr>
          <p:cNvPr id="5" name="Rectangle 4"/>
          <p:cNvSpPr/>
          <p:nvPr/>
        </p:nvSpPr>
        <p:spPr>
          <a:xfrm>
            <a:off x="0" y="3581400"/>
            <a:ext cx="9144000" cy="3352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dirty="0">
              <a:solidFill>
                <a:schemeClr val="bg2"/>
              </a:solidFill>
            </a:endParaRPr>
          </a:p>
        </p:txBody>
      </p:sp>
      <p:sp>
        <p:nvSpPr>
          <p:cNvPr id="2" name="TextBox 1"/>
          <p:cNvSpPr txBox="1"/>
          <p:nvPr/>
        </p:nvSpPr>
        <p:spPr>
          <a:xfrm>
            <a:off x="381000" y="228600"/>
            <a:ext cx="8382000" cy="2308324"/>
          </a:xfrm>
          <a:prstGeom prst="rect">
            <a:avLst/>
          </a:prstGeom>
          <a:noFill/>
        </p:spPr>
        <p:txBody>
          <a:bodyPr>
            <a:spAutoFit/>
          </a:bodyPr>
          <a:lstStyle/>
          <a:p>
            <a:pPr algn="ctr"/>
            <a:r>
              <a:rPr lang="fr-SN" sz="3600" b="0" i="0" dirty="0" smtClean="0">
                <a:solidFill>
                  <a:schemeClr val="bg1"/>
                </a:solidFill>
                <a:latin typeface="+mn-lt"/>
              </a:rPr>
              <a:t>L’EDS-MICS a été financée par </a:t>
            </a:r>
            <a:r>
              <a:rPr lang="fr-SN" sz="3600" b="0" i="0" dirty="0">
                <a:solidFill>
                  <a:schemeClr val="bg1"/>
                </a:solidFill>
                <a:latin typeface="+mn-lt"/>
              </a:rPr>
              <a:t>l’USAID, </a:t>
            </a:r>
            <a:r>
              <a:rPr lang="fr-SN" sz="3600" b="0" i="0" dirty="0" smtClean="0">
                <a:solidFill>
                  <a:schemeClr val="bg1"/>
                </a:solidFill>
                <a:latin typeface="+mn-lt"/>
              </a:rPr>
              <a:t>l’UNICEF</a:t>
            </a:r>
            <a:r>
              <a:rPr lang="fr-SN" sz="3600" b="0" i="0" dirty="0">
                <a:solidFill>
                  <a:schemeClr val="bg1"/>
                </a:solidFill>
                <a:latin typeface="+mn-lt"/>
              </a:rPr>
              <a:t>, </a:t>
            </a:r>
            <a:r>
              <a:rPr lang="fr-SN" sz="3600" b="0" i="0" dirty="0" smtClean="0">
                <a:solidFill>
                  <a:schemeClr val="bg1"/>
                </a:solidFill>
                <a:latin typeface="+mn-lt"/>
              </a:rPr>
              <a:t>le </a:t>
            </a:r>
            <a:r>
              <a:rPr lang="fr-SN" sz="3600" b="0" i="0" dirty="0">
                <a:solidFill>
                  <a:schemeClr val="bg1"/>
                </a:solidFill>
                <a:latin typeface="+mn-lt"/>
              </a:rPr>
              <a:t>Fond Mondial, </a:t>
            </a:r>
            <a:r>
              <a:rPr lang="fr-FR" sz="3600" b="0" i="0" dirty="0">
                <a:solidFill>
                  <a:schemeClr val="bg1"/>
                </a:solidFill>
                <a:latin typeface="+mn-lt"/>
              </a:rPr>
              <a:t>la Cellule de Lutte contre la Malnutrition (CLM</a:t>
            </a:r>
            <a:r>
              <a:rPr lang="fr-FR" sz="3600" b="0" i="0" dirty="0" smtClean="0">
                <a:solidFill>
                  <a:schemeClr val="bg1"/>
                </a:solidFill>
                <a:latin typeface="+mn-lt"/>
              </a:rPr>
              <a:t>), </a:t>
            </a:r>
            <a:r>
              <a:rPr lang="fr-SN" sz="3600" b="0" i="0" dirty="0" smtClean="0">
                <a:solidFill>
                  <a:schemeClr val="bg1"/>
                </a:solidFill>
                <a:latin typeface="+mn-lt"/>
              </a:rPr>
              <a:t>et  </a:t>
            </a:r>
            <a:r>
              <a:rPr lang="fr-SN" sz="3600" b="0" i="0" dirty="0">
                <a:solidFill>
                  <a:schemeClr val="bg1"/>
                </a:solidFill>
                <a:latin typeface="+mn-lt"/>
              </a:rPr>
              <a:t>l’UNFPA.</a:t>
            </a:r>
            <a:endParaRPr lang="en-US" sz="3600" b="0" i="0" dirty="0">
              <a:solidFill>
                <a:schemeClr val="bg1"/>
              </a:solidFill>
              <a:latin typeface="+mn-lt"/>
            </a:endParaRPr>
          </a:p>
        </p:txBody>
      </p:sp>
      <p:sp>
        <p:nvSpPr>
          <p:cNvPr id="4" name="Rectangle 3"/>
          <p:cNvSpPr/>
          <p:nvPr/>
        </p:nvSpPr>
        <p:spPr bwMode="auto">
          <a:xfrm>
            <a:off x="0" y="4495800"/>
            <a:ext cx="9144000" cy="23622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3200" b="1" i="1" u="none" strike="noStrike" cap="none" normalizeH="0" baseline="0" smtClean="0">
              <a:ln>
                <a:noFill/>
              </a:ln>
              <a:solidFill>
                <a:schemeClr val="tx1"/>
              </a:solidFill>
              <a:effectLst/>
              <a:latin typeface="Arial" charset="0"/>
            </a:endParaRPr>
          </a:p>
        </p:txBody>
      </p:sp>
      <p:pic>
        <p:nvPicPr>
          <p:cNvPr id="13" name="Picture 12" descr="Senegal_DHS_logos.jpg"/>
          <p:cNvPicPr>
            <a:picLocks noChangeAspect="1"/>
          </p:cNvPicPr>
          <p:nvPr/>
        </p:nvPicPr>
        <p:blipFill>
          <a:blip r:embed="rId3" cstate="print"/>
          <a:stretch>
            <a:fillRect/>
          </a:stretch>
        </p:blipFill>
        <p:spPr>
          <a:xfrm>
            <a:off x="990600" y="4191000"/>
            <a:ext cx="7307580" cy="216408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lumMod val="85000"/>
            <a:alpha val="45000"/>
          </a:schemeClr>
        </a:solidFill>
        <a:effectLst/>
      </p:bgPr>
    </p:bg>
    <p:spTree>
      <p:nvGrpSpPr>
        <p:cNvPr id="1" name=""/>
        <p:cNvGrpSpPr/>
        <p:nvPr/>
      </p:nvGrpSpPr>
      <p:grpSpPr>
        <a:xfrm>
          <a:off x="0" y="0"/>
          <a:ext cx="0" cy="0"/>
          <a:chOff x="0" y="0"/>
          <a:chExt cx="0" cy="0"/>
        </a:xfrm>
      </p:grpSpPr>
      <p:sp>
        <p:nvSpPr>
          <p:cNvPr id="7170" name="Title 1"/>
          <p:cNvSpPr>
            <a:spLocks noGrp="1"/>
          </p:cNvSpPr>
          <p:nvPr>
            <p:ph type="title"/>
          </p:nvPr>
        </p:nvSpPr>
        <p:spPr>
          <a:xfrm>
            <a:off x="0" y="-20782"/>
            <a:ext cx="9144000" cy="1143000"/>
          </a:xfrm>
        </p:spPr>
        <p:txBody>
          <a:bodyPr/>
          <a:lstStyle/>
          <a:p>
            <a:r>
              <a:rPr lang="fr-SN" sz="4000" smtClean="0">
                <a:solidFill>
                  <a:schemeClr val="bg1"/>
                </a:solidFill>
              </a:rPr>
              <a:t>Objectifs de l'EDS-MICS</a:t>
            </a:r>
          </a:p>
        </p:txBody>
      </p:sp>
      <p:sp>
        <p:nvSpPr>
          <p:cNvPr id="7171" name="Content Placeholder 2"/>
          <p:cNvSpPr>
            <a:spLocks noGrp="1"/>
          </p:cNvSpPr>
          <p:nvPr>
            <p:ph idx="1"/>
          </p:nvPr>
        </p:nvSpPr>
        <p:spPr>
          <a:xfrm>
            <a:off x="228600" y="1371600"/>
            <a:ext cx="8610600" cy="4953000"/>
          </a:xfrm>
        </p:spPr>
        <p:txBody>
          <a:bodyPr/>
          <a:lstStyle/>
          <a:p>
            <a:pPr>
              <a:buFontTx/>
              <a:buNone/>
            </a:pPr>
            <a:r>
              <a:rPr lang="fr-FR" sz="2800" b="1" dirty="0" smtClean="0">
                <a:solidFill>
                  <a:schemeClr val="bg1"/>
                </a:solidFill>
              </a:rPr>
              <a:t>L’objectif général est de:</a:t>
            </a:r>
          </a:p>
          <a:p>
            <a:pPr>
              <a:buFontTx/>
              <a:buNone/>
            </a:pPr>
            <a:r>
              <a:rPr lang="fr-FR" sz="2800" dirty="0" smtClean="0">
                <a:solidFill>
                  <a:schemeClr val="bg1"/>
                </a:solidFill>
              </a:rPr>
              <a:t>	Fournir aux responsables et aux programmes de population et de santé des données de base actualisées sur la fécondité, la mortalité, la planification familiale et la santé de la reproduction qui faciliteront la mise en place de politiques et de programmes  qui améliorent les conditions de vie de la population malgache.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lumMod val="85000"/>
            <a:alpha val="45000"/>
          </a:schemeClr>
        </a:solidFill>
        <a:effectLst/>
      </p:bgPr>
    </p:bg>
    <p:spTree>
      <p:nvGrpSpPr>
        <p:cNvPr id="1" name=""/>
        <p:cNvGrpSpPr/>
        <p:nvPr/>
      </p:nvGrpSpPr>
      <p:grpSpPr>
        <a:xfrm>
          <a:off x="0" y="0"/>
          <a:ext cx="0" cy="0"/>
          <a:chOff x="0" y="0"/>
          <a:chExt cx="0" cy="0"/>
        </a:xfrm>
      </p:grpSpPr>
      <p:sp>
        <p:nvSpPr>
          <p:cNvPr id="9218" name="Title 1"/>
          <p:cNvSpPr>
            <a:spLocks noGrp="1"/>
          </p:cNvSpPr>
          <p:nvPr>
            <p:ph type="title"/>
          </p:nvPr>
        </p:nvSpPr>
        <p:spPr>
          <a:xfrm>
            <a:off x="-5938" y="0"/>
            <a:ext cx="9149938" cy="1143000"/>
          </a:xfrm>
        </p:spPr>
        <p:txBody>
          <a:bodyPr/>
          <a:lstStyle/>
          <a:p>
            <a:pPr eaLnBrk="1" hangingPunct="1"/>
            <a:r>
              <a:rPr lang="en-US" sz="4000" dirty="0" smtClean="0">
                <a:solidFill>
                  <a:schemeClr val="bg1"/>
                </a:solidFill>
              </a:rPr>
              <a:t>Questionnaires</a:t>
            </a:r>
          </a:p>
        </p:txBody>
      </p:sp>
      <p:sp>
        <p:nvSpPr>
          <p:cNvPr id="9219" name="Content Placeholder 3"/>
          <p:cNvSpPr>
            <a:spLocks noGrp="1"/>
          </p:cNvSpPr>
          <p:nvPr>
            <p:ph idx="1"/>
          </p:nvPr>
        </p:nvSpPr>
        <p:spPr/>
        <p:txBody>
          <a:bodyPr/>
          <a:lstStyle/>
          <a:p>
            <a:pPr eaLnBrk="1" hangingPunct="1"/>
            <a:r>
              <a:rPr lang="fr-SN" b="1" dirty="0" smtClean="0">
                <a:solidFill>
                  <a:schemeClr val="bg1"/>
                </a:solidFill>
              </a:rPr>
              <a:t>Questionnaire Ménage</a:t>
            </a:r>
            <a:r>
              <a:rPr lang="fr-SN" dirty="0" smtClean="0">
                <a:solidFill>
                  <a:schemeClr val="bg1"/>
                </a:solidFill>
              </a:rPr>
              <a:t> – administré dans chaque ménage identifié</a:t>
            </a:r>
          </a:p>
          <a:p>
            <a:pPr eaLnBrk="1" hangingPunct="1"/>
            <a:r>
              <a:rPr lang="fr-SN" b="1" dirty="0" smtClean="0">
                <a:solidFill>
                  <a:schemeClr val="bg1"/>
                </a:solidFill>
              </a:rPr>
              <a:t>Questionnaire Femme</a:t>
            </a:r>
            <a:r>
              <a:rPr lang="fr-SN" dirty="0" smtClean="0">
                <a:solidFill>
                  <a:schemeClr val="bg1"/>
                </a:solidFill>
              </a:rPr>
              <a:t> – administré à chaque femme de 15-49 ans</a:t>
            </a:r>
          </a:p>
          <a:p>
            <a:pPr eaLnBrk="1" hangingPunct="1"/>
            <a:r>
              <a:rPr lang="fr-SN" b="1" dirty="0" smtClean="0"/>
              <a:t>Questionnaire Homme</a:t>
            </a:r>
            <a:r>
              <a:rPr lang="fr-SN" dirty="0" smtClean="0"/>
              <a:t> – administré à tous les hommes de 15-59 ans dans un sous-échantillon de 8 sur 21 ménages.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lumMod val="85000"/>
            <a:alpha val="45000"/>
          </a:schemeClr>
        </a:solidFill>
        <a:effectLst/>
      </p:bgPr>
    </p:bg>
    <p:spTree>
      <p:nvGrpSpPr>
        <p:cNvPr id="1" name=""/>
        <p:cNvGrpSpPr/>
        <p:nvPr/>
      </p:nvGrpSpPr>
      <p:grpSpPr>
        <a:xfrm>
          <a:off x="0" y="0"/>
          <a:ext cx="0" cy="0"/>
          <a:chOff x="0" y="0"/>
          <a:chExt cx="0" cy="0"/>
        </a:xfrm>
      </p:grpSpPr>
      <p:sp>
        <p:nvSpPr>
          <p:cNvPr id="10242" name="Title 1"/>
          <p:cNvSpPr>
            <a:spLocks noGrp="1"/>
          </p:cNvSpPr>
          <p:nvPr>
            <p:ph type="title"/>
          </p:nvPr>
        </p:nvSpPr>
        <p:spPr>
          <a:xfrm>
            <a:off x="0" y="-32657"/>
            <a:ext cx="9144000" cy="1143000"/>
          </a:xfrm>
        </p:spPr>
        <p:txBody>
          <a:bodyPr/>
          <a:lstStyle/>
          <a:p>
            <a:pPr eaLnBrk="1" hangingPunct="1"/>
            <a:r>
              <a:rPr lang="fr-SN" sz="4000" smtClean="0">
                <a:solidFill>
                  <a:schemeClr val="bg1"/>
                </a:solidFill>
              </a:rPr>
              <a:t>Tests biologiques</a:t>
            </a:r>
          </a:p>
        </p:txBody>
      </p:sp>
      <p:sp>
        <p:nvSpPr>
          <p:cNvPr id="10243" name="Content Placeholder 2"/>
          <p:cNvSpPr>
            <a:spLocks noGrp="1"/>
          </p:cNvSpPr>
          <p:nvPr>
            <p:ph idx="1"/>
          </p:nvPr>
        </p:nvSpPr>
        <p:spPr>
          <a:xfrm>
            <a:off x="457200" y="1371600"/>
            <a:ext cx="8229600" cy="4983163"/>
          </a:xfrm>
        </p:spPr>
        <p:txBody>
          <a:bodyPr/>
          <a:lstStyle/>
          <a:p>
            <a:pPr eaLnBrk="1" hangingPunct="1"/>
            <a:r>
              <a:rPr lang="fr-SN" sz="2800" smtClean="0">
                <a:solidFill>
                  <a:schemeClr val="bg1"/>
                </a:solidFill>
              </a:rPr>
              <a:t>Effectués dans 8 ménages sur 21</a:t>
            </a:r>
          </a:p>
          <a:p>
            <a:pPr lvl="1" eaLnBrk="1" hangingPunct="1"/>
            <a:r>
              <a:rPr lang="fr-SN" smtClean="0">
                <a:solidFill>
                  <a:schemeClr val="bg1"/>
                </a:solidFill>
              </a:rPr>
              <a:t>Mesure de la taille et du poids (femmes 15-49 ans, </a:t>
            </a:r>
            <a:r>
              <a:rPr lang="fr-SN" smtClean="0"/>
              <a:t>hommes de 15-59 ans, enfants </a:t>
            </a:r>
            <a:r>
              <a:rPr lang="fr-SN" smtClean="0">
                <a:solidFill>
                  <a:schemeClr val="bg1"/>
                </a:solidFill>
              </a:rPr>
              <a:t>&lt;5 ans)</a:t>
            </a:r>
          </a:p>
          <a:p>
            <a:pPr lvl="1" eaLnBrk="1" hangingPunct="1"/>
            <a:r>
              <a:rPr lang="fr-SN" smtClean="0">
                <a:solidFill>
                  <a:schemeClr val="bg1"/>
                </a:solidFill>
              </a:rPr>
              <a:t>Test d’hémoglobine pour la prévalence de l’anémie (femmes de 15-49 ans, hommes de 15-59 ans, enfants &lt;5 ans)</a:t>
            </a:r>
          </a:p>
          <a:p>
            <a:pPr lvl="1" eaLnBrk="1" hangingPunct="1"/>
            <a:r>
              <a:rPr lang="fr-SN" smtClean="0">
                <a:solidFill>
                  <a:schemeClr val="bg1"/>
                </a:solidFill>
              </a:rPr>
              <a:t>Test de VIH (femmes de 15-49 ans, hommes de 15-59 ans)</a:t>
            </a:r>
          </a:p>
          <a:p>
            <a:pPr lvl="1" eaLnBrk="1" hangingPunct="1"/>
            <a:r>
              <a:rPr lang="fr-SN" smtClean="0"/>
              <a:t>Test de la parasitémie palustre (enfants de 6-59 mois)</a:t>
            </a:r>
            <a:endParaRPr lang="fr-SN" smtClean="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lumMod val="85000"/>
            <a:alpha val="45000"/>
          </a:schemeClr>
        </a:solidFill>
        <a:effectLst/>
      </p:bgPr>
    </p:bg>
    <p:spTree>
      <p:nvGrpSpPr>
        <p:cNvPr id="1" name=""/>
        <p:cNvGrpSpPr/>
        <p:nvPr/>
      </p:nvGrpSpPr>
      <p:grpSpPr>
        <a:xfrm>
          <a:off x="0" y="0"/>
          <a:ext cx="0" cy="0"/>
          <a:chOff x="0" y="0"/>
          <a:chExt cx="0" cy="0"/>
        </a:xfrm>
      </p:grpSpPr>
      <p:sp>
        <p:nvSpPr>
          <p:cNvPr id="11266" name="Title 5"/>
          <p:cNvSpPr>
            <a:spLocks noGrp="1"/>
          </p:cNvSpPr>
          <p:nvPr>
            <p:ph type="title"/>
          </p:nvPr>
        </p:nvSpPr>
        <p:spPr>
          <a:xfrm>
            <a:off x="0" y="0"/>
            <a:ext cx="9144000" cy="1143000"/>
          </a:xfrm>
        </p:spPr>
        <p:txBody>
          <a:bodyPr/>
          <a:lstStyle/>
          <a:p>
            <a:pPr eaLnBrk="1" hangingPunct="1"/>
            <a:r>
              <a:rPr lang="fr-SN" sz="4000" smtClean="0">
                <a:solidFill>
                  <a:schemeClr val="bg1"/>
                </a:solidFill>
              </a:rPr>
              <a:t>Échantillonnage</a:t>
            </a:r>
          </a:p>
        </p:txBody>
      </p:sp>
      <p:sp>
        <p:nvSpPr>
          <p:cNvPr id="11267" name="Content Placeholder 6"/>
          <p:cNvSpPr>
            <a:spLocks noGrp="1"/>
          </p:cNvSpPr>
          <p:nvPr>
            <p:ph idx="1"/>
          </p:nvPr>
        </p:nvSpPr>
        <p:spPr>
          <a:xfrm>
            <a:off x="457200" y="1219200"/>
            <a:ext cx="8229600" cy="4906963"/>
          </a:xfrm>
        </p:spPr>
        <p:txBody>
          <a:bodyPr/>
          <a:lstStyle/>
          <a:p>
            <a:pPr eaLnBrk="1" hangingPunct="1"/>
            <a:r>
              <a:rPr lang="fr-SN" sz="2800" smtClean="0">
                <a:solidFill>
                  <a:schemeClr val="bg1"/>
                </a:solidFill>
              </a:rPr>
              <a:t>28 strates d’échantillonnage ont été créées</a:t>
            </a:r>
          </a:p>
          <a:p>
            <a:pPr eaLnBrk="1" hangingPunct="1"/>
            <a:r>
              <a:rPr lang="fr-SN" sz="2800" smtClean="0">
                <a:solidFill>
                  <a:schemeClr val="bg1"/>
                </a:solidFill>
              </a:rPr>
              <a:t>391 grappes ont été tirées</a:t>
            </a:r>
          </a:p>
          <a:p>
            <a:pPr eaLnBrk="1" hangingPunct="1"/>
            <a:r>
              <a:rPr lang="fr-SN" sz="2800" smtClean="0"/>
              <a:t>21 ménages ont été sélectionnés dans chaque grappe (questionnaire ménage et questionnaire femme)</a:t>
            </a:r>
          </a:p>
          <a:p>
            <a:pPr eaLnBrk="1" hangingPunct="1"/>
            <a:r>
              <a:rPr lang="fr-SN" sz="2800" smtClean="0"/>
              <a:t>8 ménages sur 21 ont été sélectionnés pour l’enquête des hommes et les tests biologiques</a:t>
            </a:r>
            <a:endParaRPr lang="fr-SN" sz="2800" smtClean="0">
              <a:solidFill>
                <a:schemeClr val="bg1"/>
              </a:solidFill>
            </a:endParaRPr>
          </a:p>
          <a:p>
            <a:pPr eaLnBrk="1" hangingPunct="1"/>
            <a:r>
              <a:rPr lang="fr-SN" sz="2800" smtClean="0">
                <a:solidFill>
                  <a:schemeClr val="bg1"/>
                </a:solidFill>
              </a:rPr>
              <a:t>L’échantillonnage est représentatif au niveau national, au niveau du milieu de résidence et au niveau des 14 régions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lumMod val="85000"/>
            <a:alpha val="45000"/>
          </a:schemeClr>
        </a:solidFill>
        <a:effectLst/>
      </p:bgPr>
    </p:bg>
    <p:spTree>
      <p:nvGrpSpPr>
        <p:cNvPr id="1" name=""/>
        <p:cNvGrpSpPr/>
        <p:nvPr/>
      </p:nvGrpSpPr>
      <p:grpSpPr>
        <a:xfrm>
          <a:off x="0" y="0"/>
          <a:ext cx="0" cy="0"/>
          <a:chOff x="0" y="0"/>
          <a:chExt cx="0" cy="0"/>
        </a:xfrm>
      </p:grpSpPr>
      <p:sp>
        <p:nvSpPr>
          <p:cNvPr id="12290" name="Title 1"/>
          <p:cNvSpPr>
            <a:spLocks noGrp="1"/>
          </p:cNvSpPr>
          <p:nvPr>
            <p:ph type="title"/>
          </p:nvPr>
        </p:nvSpPr>
        <p:spPr>
          <a:xfrm>
            <a:off x="0" y="0"/>
            <a:ext cx="9144000" cy="1143000"/>
          </a:xfrm>
        </p:spPr>
        <p:txBody>
          <a:bodyPr/>
          <a:lstStyle/>
          <a:p>
            <a:pPr eaLnBrk="1" hangingPunct="1"/>
            <a:r>
              <a:rPr lang="fr-SN" sz="4000" smtClean="0">
                <a:solidFill>
                  <a:schemeClr val="bg1"/>
                </a:solidFill>
              </a:rPr>
              <a:t>Préparation de la collecte des données</a:t>
            </a:r>
          </a:p>
        </p:txBody>
      </p:sp>
      <p:sp>
        <p:nvSpPr>
          <p:cNvPr id="12291" name="Content Placeholder 2"/>
          <p:cNvSpPr>
            <a:spLocks noGrp="1"/>
          </p:cNvSpPr>
          <p:nvPr>
            <p:ph idx="1"/>
          </p:nvPr>
        </p:nvSpPr>
        <p:spPr>
          <a:xfrm>
            <a:off x="457200" y="1219200"/>
            <a:ext cx="8229600" cy="4906963"/>
          </a:xfrm>
        </p:spPr>
        <p:txBody>
          <a:bodyPr/>
          <a:lstStyle/>
          <a:p>
            <a:pPr eaLnBrk="1" hangingPunct="1"/>
            <a:r>
              <a:rPr lang="fr-SN" sz="3000" smtClean="0">
                <a:solidFill>
                  <a:schemeClr val="bg1"/>
                </a:solidFill>
              </a:rPr>
              <a:t>L’enquête pilote – 20 agents ont suivi trois formations : sur </a:t>
            </a:r>
            <a:r>
              <a:rPr lang="fr-SN" sz="3000" smtClean="0"/>
              <a:t>les questionnaires papier, sur les tests biologiques et anthropométriques, et sur les tablettes PC. </a:t>
            </a:r>
            <a:endParaRPr lang="fr-SN" sz="3000" smtClean="0">
              <a:solidFill>
                <a:schemeClr val="bg1"/>
              </a:solidFill>
            </a:endParaRPr>
          </a:p>
          <a:p>
            <a:pPr eaLnBrk="1" hangingPunct="1"/>
            <a:r>
              <a:rPr lang="fr-SN" sz="3000" smtClean="0">
                <a:solidFill>
                  <a:schemeClr val="bg1"/>
                </a:solidFill>
              </a:rPr>
              <a:t>Le dénombrement des ménages: </a:t>
            </a:r>
            <a:r>
              <a:rPr lang="fr-SN" sz="3000" smtClean="0"/>
              <a:t>septembre</a:t>
            </a:r>
            <a:r>
              <a:rPr lang="fr-SN" sz="3000" smtClean="0">
                <a:solidFill>
                  <a:schemeClr val="bg1"/>
                </a:solidFill>
              </a:rPr>
              <a:t> 2010</a:t>
            </a:r>
          </a:p>
          <a:p>
            <a:pPr eaLnBrk="1" hangingPunct="1"/>
            <a:r>
              <a:rPr lang="fr-SN" sz="3000" smtClean="0">
                <a:solidFill>
                  <a:schemeClr val="bg1"/>
                </a:solidFill>
              </a:rPr>
              <a:t>Formation du personnel de terrain: 5 semaines, y compris la formation pour les tests </a:t>
            </a:r>
            <a:r>
              <a:rPr lang="fr-SN" sz="3000" smtClean="0"/>
              <a:t>biologiques</a:t>
            </a:r>
            <a:endParaRPr lang="fr-SN" sz="3000" smtClean="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lumMod val="85000"/>
            <a:alpha val="45000"/>
          </a:schemeClr>
        </a:solidFill>
        <a:effectLst/>
      </p:bgPr>
    </p:bg>
    <p:spTree>
      <p:nvGrpSpPr>
        <p:cNvPr id="1" name=""/>
        <p:cNvGrpSpPr/>
        <p:nvPr/>
      </p:nvGrpSpPr>
      <p:grpSpPr>
        <a:xfrm>
          <a:off x="0" y="0"/>
          <a:ext cx="0" cy="0"/>
          <a:chOff x="0" y="0"/>
          <a:chExt cx="0" cy="0"/>
        </a:xfrm>
      </p:grpSpPr>
      <p:sp>
        <p:nvSpPr>
          <p:cNvPr id="13314" name="Title 1"/>
          <p:cNvSpPr>
            <a:spLocks noGrp="1"/>
          </p:cNvSpPr>
          <p:nvPr>
            <p:ph type="title"/>
          </p:nvPr>
        </p:nvSpPr>
        <p:spPr>
          <a:xfrm>
            <a:off x="0" y="274638"/>
            <a:ext cx="9144000" cy="1143000"/>
          </a:xfrm>
        </p:spPr>
        <p:txBody>
          <a:bodyPr/>
          <a:lstStyle/>
          <a:p>
            <a:pPr eaLnBrk="1" hangingPunct="1"/>
            <a:r>
              <a:rPr lang="fr-SN" sz="4000" dirty="0" smtClean="0">
                <a:solidFill>
                  <a:schemeClr val="bg1"/>
                </a:solidFill>
              </a:rPr>
              <a:t>Collecte des données</a:t>
            </a:r>
          </a:p>
        </p:txBody>
      </p:sp>
      <p:sp>
        <p:nvSpPr>
          <p:cNvPr id="13315" name="Content Placeholder 2"/>
          <p:cNvSpPr>
            <a:spLocks noGrp="1"/>
          </p:cNvSpPr>
          <p:nvPr>
            <p:ph idx="1"/>
          </p:nvPr>
        </p:nvSpPr>
        <p:spPr/>
        <p:txBody>
          <a:bodyPr/>
          <a:lstStyle/>
          <a:p>
            <a:pPr eaLnBrk="1" hangingPunct="1"/>
            <a:r>
              <a:rPr lang="fr-SN" dirty="0" smtClean="0">
                <a:solidFill>
                  <a:schemeClr val="bg1"/>
                </a:solidFill>
              </a:rPr>
              <a:t>L’enquête s’est déroulée d’octobre 2010 à avril 2011</a:t>
            </a:r>
          </a:p>
          <a:p>
            <a:pPr marL="742950" lvl="2" indent="-342900" eaLnBrk="1" hangingPunct="1"/>
            <a:r>
              <a:rPr lang="fr-SN" dirty="0" smtClean="0">
                <a:solidFill>
                  <a:schemeClr val="bg1"/>
                </a:solidFill>
              </a:rPr>
              <a:t>16 équipes (un chef d’équipe, 3 enquêtrices, un technicien de santé, et un chauffeur)</a:t>
            </a:r>
          </a:p>
          <a:p>
            <a:pPr eaLnBrk="1" hangingPunct="1"/>
            <a:r>
              <a:rPr lang="fr-SN" dirty="0" smtClean="0"/>
              <a:t>Le traitement des données </a:t>
            </a:r>
            <a:r>
              <a:rPr lang="fr-FR" dirty="0"/>
              <a:t>se faisait au fur et à mesure de la réception des dossiers des grappes achevées.</a:t>
            </a:r>
            <a:endParaRPr lang="fr-SN" dirty="0" smtClean="0">
              <a:solidFill>
                <a:schemeClr val="bg1"/>
              </a:solidFill>
            </a:endParaRPr>
          </a:p>
          <a:p>
            <a:pPr lvl="1" eaLnBrk="1" hangingPunct="1"/>
            <a:endParaRPr lang="fr-SN" dirty="0" smtClean="0">
              <a:solidFill>
                <a:schemeClr val="bg1"/>
              </a:solidFill>
            </a:endParaRPr>
          </a:p>
          <a:p>
            <a:pPr lvl="1" eaLnBrk="1" hangingPunct="1"/>
            <a:endParaRPr lang="fr-SN" dirty="0" smtClean="0">
              <a:solidFill>
                <a:schemeClr val="bg1"/>
              </a:solidFill>
            </a:endParaRPr>
          </a:p>
          <a:p>
            <a:pPr lvl="1" eaLnBrk="1" hangingPunct="1"/>
            <a:endParaRPr lang="fr-SN" dirty="0" smtClean="0">
              <a:solidFill>
                <a:schemeClr val="bg1"/>
              </a:solidFill>
            </a:endParaRPr>
          </a:p>
          <a:p>
            <a:pPr lvl="1" eaLnBrk="1" hangingPunct="1"/>
            <a:endParaRPr lang="fr-SN" dirty="0" smtClean="0">
              <a:solidFill>
                <a:schemeClr val="bg1"/>
              </a:solidFill>
            </a:endParaRPr>
          </a:p>
          <a:p>
            <a:pPr lvl="1" eaLnBrk="1" hangingPunct="1"/>
            <a:endParaRPr lang="fr-SN" dirty="0" smtClean="0">
              <a:solidFill>
                <a:schemeClr val="bg1"/>
              </a:solidFill>
            </a:endParaRPr>
          </a:p>
          <a:p>
            <a:pPr eaLnBrk="1" hangingPunct="1"/>
            <a:endParaRPr lang="fr-SN" dirty="0" smtClean="0">
              <a:solidFill>
                <a:schemeClr val="bg1"/>
              </a:solidFill>
            </a:endParaRPr>
          </a:p>
        </p:txBody>
      </p:sp>
    </p:spTree>
  </p:cSld>
  <p:clrMapOvr>
    <a:masterClrMapping/>
  </p:clrMapOvr>
</p:sld>
</file>

<file path=ppt/theme/theme1.xml><?xml version="1.0" encoding="utf-8"?>
<a:theme xmlns:a="http://schemas.openxmlformats.org/drawingml/2006/main" name="Blank Presentation">
  <a:themeElements>
    <a:clrScheme name="Senegal">
      <a:dk1>
        <a:srgbClr val="000000"/>
      </a:dk1>
      <a:lt1>
        <a:srgbClr val="FFFFFF"/>
      </a:lt1>
      <a:dk2>
        <a:srgbClr val="004712"/>
      </a:dk2>
      <a:lt2>
        <a:srgbClr val="00958F"/>
      </a:lt2>
      <a:accent1>
        <a:srgbClr val="A7D8B7"/>
      </a:accent1>
      <a:accent2>
        <a:srgbClr val="FFC000"/>
      </a:accent2>
      <a:accent3>
        <a:srgbClr val="004712"/>
      </a:accent3>
      <a:accent4>
        <a:srgbClr val="00958F"/>
      </a:accent4>
      <a:accent5>
        <a:srgbClr val="FFFFFF"/>
      </a:accent5>
      <a:accent6>
        <a:srgbClr val="FF00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3200" b="1" i="1"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3200" b="1" i="1" u="none" strike="noStrike" cap="none" normalizeH="0" baseline="0" smtClean="0">
            <a:ln>
              <a:noFill/>
            </a:ln>
            <a:solidFill>
              <a:schemeClr val="tx1"/>
            </a:solidFill>
            <a:effectLst/>
            <a:latin typeface="Arial" charset="0"/>
          </a:defRPr>
        </a:defPPr>
      </a:lstStyle>
    </a:lnDef>
  </a:objectDefaults>
  <a:extraClrSchemeLst>
    <a:extraClrScheme>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Senegal">
      <a:dk1>
        <a:srgbClr val="000000"/>
      </a:dk1>
      <a:lt1>
        <a:srgbClr val="FFFFFF"/>
      </a:lt1>
      <a:dk2>
        <a:srgbClr val="004712"/>
      </a:dk2>
      <a:lt2>
        <a:srgbClr val="00958F"/>
      </a:lt2>
      <a:accent1>
        <a:srgbClr val="A7D8B7"/>
      </a:accent1>
      <a:accent2>
        <a:srgbClr val="FFC000"/>
      </a:accent2>
      <a:accent3>
        <a:srgbClr val="004712"/>
      </a:accent3>
      <a:accent4>
        <a:srgbClr val="00958F"/>
      </a:accent4>
      <a:accent5>
        <a:srgbClr val="FFFFFF"/>
      </a:accent5>
      <a:accent6>
        <a:srgbClr val="FF00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3200" b="1" i="1"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3200" b="1" i="1"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Office\Templates\Blank Presentation.pot</Template>
  <TotalTime>4197</TotalTime>
  <Words>508</Words>
  <Application>Microsoft Office PowerPoint</Application>
  <PresentationFormat>On-screen Show (4:3)</PresentationFormat>
  <Paragraphs>57</Paragraphs>
  <Slides>10</Slides>
  <Notes>9</Notes>
  <HiddenSlides>0</HiddenSlides>
  <MMClips>0</MMClips>
  <ScaleCrop>false</ScaleCrop>
  <HeadingPairs>
    <vt:vector size="4" baseType="variant">
      <vt:variant>
        <vt:lpstr>Theme</vt:lpstr>
      </vt:variant>
      <vt:variant>
        <vt:i4>2</vt:i4>
      </vt:variant>
      <vt:variant>
        <vt:lpstr>Slide Titles</vt:lpstr>
      </vt:variant>
      <vt:variant>
        <vt:i4>10</vt:i4>
      </vt:variant>
    </vt:vector>
  </HeadingPairs>
  <TitlesOfParts>
    <vt:vector size="12" baseType="lpstr">
      <vt:lpstr>Blank Presentation</vt:lpstr>
      <vt:lpstr>Custom Design</vt:lpstr>
      <vt:lpstr>Slide 1</vt:lpstr>
      <vt:lpstr>Slide 2</vt:lpstr>
      <vt:lpstr>Slide 3</vt:lpstr>
      <vt:lpstr>Objectifs de l'EDS-MICS</vt:lpstr>
      <vt:lpstr>Questionnaires</vt:lpstr>
      <vt:lpstr>Tests biologiques</vt:lpstr>
      <vt:lpstr>Échantillonnage</vt:lpstr>
      <vt:lpstr>Préparation de la collecte des données</vt:lpstr>
      <vt:lpstr>Collecte des données</vt:lpstr>
      <vt:lpstr>Couverture de l’échantillon</vt:lpstr>
    </vt:vector>
  </TitlesOfParts>
  <Company>Macro International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Macro</dc:creator>
  <cp:lastModifiedBy>Administrator</cp:lastModifiedBy>
  <cp:revision>147</cp:revision>
  <dcterms:created xsi:type="dcterms:W3CDTF">2001-08-28T14:54:35Z</dcterms:created>
  <dcterms:modified xsi:type="dcterms:W3CDTF">2012-06-15T17:44:41Z</dcterms:modified>
</cp:coreProperties>
</file>