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9" r:id="rId2"/>
    <p:sldId id="262" r:id="rId3"/>
    <p:sldId id="263" r:id="rId4"/>
    <p:sldId id="264" r:id="rId5"/>
    <p:sldId id="265" r:id="rId6"/>
    <p:sldId id="266" r:id="rId7"/>
    <p:sldId id="281" r:id="rId8"/>
    <p:sldId id="284" r:id="rId9"/>
    <p:sldId id="269" r:id="rId10"/>
    <p:sldId id="285" r:id="rId11"/>
    <p:sldId id="272" r:id="rId12"/>
    <p:sldId id="286" r:id="rId13"/>
    <p:sldId id="288" r:id="rId14"/>
    <p:sldId id="292" r:id="rId15"/>
    <p:sldId id="290" r:id="rId16"/>
    <p:sldId id="293" r:id="rId17"/>
    <p:sldId id="277" r:id="rId18"/>
    <p:sldId id="294" r:id="rId19"/>
    <p:sldId id="282" r:id="rId20"/>
    <p:sldId id="28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720284964379611E-2"/>
          <c:y val="0.12505326793778437"/>
          <c:w val="0.94642389213543465"/>
          <c:h val="0.67709842400339693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Sheet1!$B$2:$I$2</c:f>
              <c:numCache>
                <c:formatCode>0</c:formatCode>
                <c:ptCount val="8"/>
                <c:pt idx="0">
                  <c:v>90</c:v>
                </c:pt>
                <c:pt idx="1">
                  <c:v>81</c:v>
                </c:pt>
                <c:pt idx="2">
                  <c:v>87</c:v>
                </c:pt>
                <c:pt idx="3">
                  <c:v>91</c:v>
                </c:pt>
                <c:pt idx="4">
                  <c:v>91</c:v>
                </c:pt>
                <c:pt idx="5">
                  <c:v>91</c:v>
                </c:pt>
                <c:pt idx="6">
                  <c:v>92</c:v>
                </c:pt>
                <c:pt idx="7">
                  <c:v>92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dLbls>
            <c:dLbl>
              <c:idx val="1"/>
              <c:tx>
                <c:rich>
                  <a:bodyPr/>
                  <a:lstStyle/>
                  <a:p>
                    <a:r>
                      <a:rPr lang="en-US" b="1" dirty="0" smtClean="0"/>
                      <a:t>(86)</a:t>
                    </a:r>
                    <a:endParaRPr lang="en-US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 formatCode="0">
                  <c:v>100</c:v>
                </c:pt>
                <c:pt idx="2" formatCode="0">
                  <c:v>100</c:v>
                </c:pt>
                <c:pt idx="3" formatCode="0">
                  <c:v>100</c:v>
                </c:pt>
                <c:pt idx="4" formatCode="0">
                  <c:v>100</c:v>
                </c:pt>
                <c:pt idx="5" formatCode="0">
                  <c:v>100</c:v>
                </c:pt>
                <c:pt idx="6" formatCode="0">
                  <c:v>100</c:v>
                </c:pt>
                <c:pt idx="7" formatCode="0">
                  <c:v>100</c:v>
                </c:pt>
              </c:numCache>
            </c:numRef>
          </c:val>
        </c:ser>
        <c:dLbls>
          <c:showVal val="1"/>
        </c:dLbls>
        <c:gapWidth val="125"/>
        <c:overlap val="-10"/>
        <c:axId val="52771840"/>
        <c:axId val="52781824"/>
      </c:barChart>
      <c:catAx>
        <c:axId val="527718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2781824"/>
        <c:crosses val="autoZero"/>
        <c:auto val="1"/>
        <c:lblAlgn val="ctr"/>
        <c:lblOffset val="100"/>
        <c:tickLblSkip val="1"/>
        <c:tickMarkSkip val="1"/>
      </c:catAx>
      <c:valAx>
        <c:axId val="52781824"/>
        <c:scaling>
          <c:orientation val="minMax"/>
        </c:scaling>
        <c:delete val="1"/>
        <c:axPos val="l"/>
        <c:numFmt formatCode="0" sourceLinked="1"/>
        <c:tickLblPos val="none"/>
        <c:crossAx val="5277184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Never married</c:v>
                </c:pt>
                <c:pt idx="1">
                  <c:v>Married or living together</c:v>
                </c:pt>
                <c:pt idx="2">
                  <c:v>Divorced/separated/widowed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17</c:v>
                </c:pt>
                <c:pt idx="1">
                  <c:v>23</c:v>
                </c:pt>
                <c:pt idx="2">
                  <c:v>37</c:v>
                </c:pt>
              </c:numCache>
            </c:numRef>
          </c:val>
        </c:ser>
        <c:dLbls>
          <c:showVal val="1"/>
        </c:dLbls>
        <c:axId val="87399040"/>
        <c:axId val="87404928"/>
      </c:barChart>
      <c:catAx>
        <c:axId val="87399040"/>
        <c:scaling>
          <c:orientation val="minMax"/>
        </c:scaling>
        <c:axPos val="l"/>
        <c:numFmt formatCode="General" sourceLinked="1"/>
        <c:majorTickMark val="none"/>
        <c:tickLblPos val="nextTo"/>
        <c:crossAx val="87404928"/>
        <c:crosses val="autoZero"/>
        <c:auto val="1"/>
        <c:lblAlgn val="ctr"/>
        <c:lblOffset val="100"/>
      </c:catAx>
      <c:valAx>
        <c:axId val="87404928"/>
        <c:scaling>
          <c:orientation val="minMax"/>
        </c:scaling>
        <c:delete val="1"/>
        <c:axPos val="b"/>
        <c:numFmt formatCode="General" sourceLinked="1"/>
        <c:tickLblPos val="none"/>
        <c:crossAx val="87399040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Physical violence</c:v>
                </c:pt>
                <c:pt idx="1">
                  <c:v>Sexual violence</c:v>
                </c:pt>
                <c:pt idx="2">
                  <c:v>Physical and/or sexual violence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56</c:v>
                </c:pt>
                <c:pt idx="1">
                  <c:v>17</c:v>
                </c:pt>
                <c:pt idx="2">
                  <c:v>56</c:v>
                </c:pt>
              </c:numCache>
            </c:numRef>
          </c:val>
        </c:ser>
        <c:dLbls>
          <c:showVal val="1"/>
        </c:dLbls>
        <c:overlap val="-25"/>
        <c:axId val="87340160"/>
        <c:axId val="87341696"/>
      </c:barChart>
      <c:catAx>
        <c:axId val="87340160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7341696"/>
        <c:crosses val="autoZero"/>
        <c:auto val="1"/>
        <c:lblAlgn val="ctr"/>
        <c:lblOffset val="100"/>
      </c:catAx>
      <c:valAx>
        <c:axId val="87341696"/>
        <c:scaling>
          <c:orientation val="minMax"/>
          <c:max val="70"/>
          <c:min val="0"/>
        </c:scaling>
        <c:delete val="1"/>
        <c:axPos val="l"/>
        <c:numFmt formatCode="0" sourceLinked="1"/>
        <c:tickLblPos val="none"/>
        <c:crossAx val="87340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Ever</c:v>
                </c:pt>
                <c:pt idx="1">
                  <c:v>Often</c:v>
                </c:pt>
                <c:pt idx="2">
                  <c:v>Sometimes</c:v>
                </c:pt>
                <c:pt idx="3">
                  <c:v>Often or Sometimes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56</c:v>
                </c:pt>
                <c:pt idx="1">
                  <c:v>5</c:v>
                </c:pt>
                <c:pt idx="2">
                  <c:v>39</c:v>
                </c:pt>
                <c:pt idx="3">
                  <c:v>44</c:v>
                </c:pt>
              </c:numCache>
            </c:numRef>
          </c:val>
        </c:ser>
        <c:dLbls>
          <c:showVal val="1"/>
        </c:dLbls>
        <c:overlap val="-25"/>
        <c:axId val="86378752"/>
        <c:axId val="86405120"/>
      </c:barChart>
      <c:catAx>
        <c:axId val="8637875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crossAx val="86405120"/>
        <c:crosses val="autoZero"/>
        <c:auto val="1"/>
        <c:lblAlgn val="ctr"/>
        <c:lblOffset val="100"/>
      </c:catAx>
      <c:valAx>
        <c:axId val="86405120"/>
        <c:scaling>
          <c:orientation val="minMax"/>
        </c:scaling>
        <c:delete val="1"/>
        <c:axPos val="l"/>
        <c:numFmt formatCode="0" sourceLinked="1"/>
        <c:tickLblPos val="none"/>
        <c:crossAx val="86378752"/>
        <c:crosses val="autoZero"/>
        <c:crossBetween val="between"/>
      </c:valAx>
      <c:spPr>
        <a:noFill/>
        <a:ln w="25410">
          <a:noFill/>
        </a:ln>
      </c:spPr>
    </c:plotArea>
    <c:plotVisOnly val="1"/>
    <c:dispBlanksAs val="gap"/>
  </c:chart>
  <c:txPr>
    <a:bodyPr/>
    <a:lstStyle/>
    <a:p>
      <a:pPr>
        <a:defRPr sz="1802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19</c:v>
                </c:pt>
                <c:pt idx="1">
                  <c:v>52</c:v>
                </c:pt>
                <c:pt idx="2">
                  <c:v>17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38</c:v>
                </c:pt>
                <c:pt idx="1">
                  <c:v>44</c:v>
                </c:pt>
                <c:pt idx="2">
                  <c:v>4</c:v>
                </c:pt>
                <c:pt idx="3">
                  <c:v>14</c:v>
                </c:pt>
              </c:numCache>
            </c:numRef>
          </c:val>
        </c:ser>
        <c:dLbls>
          <c:showVal val="1"/>
        </c:dLbls>
        <c:overlap val="-25"/>
        <c:axId val="52894336"/>
        <c:axId val="52908416"/>
      </c:barChart>
      <c:catAx>
        <c:axId val="528943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2908416"/>
        <c:crosses val="autoZero"/>
        <c:auto val="1"/>
        <c:lblAlgn val="ctr"/>
        <c:lblOffset val="100"/>
        <c:tickLblSkip val="1"/>
        <c:tickMarkSkip val="1"/>
      </c:catAx>
      <c:valAx>
        <c:axId val="52908416"/>
        <c:scaling>
          <c:orientation val="minMax"/>
          <c:max val="80"/>
        </c:scaling>
        <c:delete val="1"/>
        <c:axPos val="l"/>
        <c:numFmt formatCode="0" sourceLinked="1"/>
        <c:majorTickMark val="none"/>
        <c:tickLblPos val="none"/>
        <c:crossAx val="5289433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115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4"/>
            </a:solidFill>
          </c:spPr>
          <c:dLbls>
            <c:dLbl>
              <c:idx val="0"/>
              <c:layout>
                <c:manualLayout>
                  <c:x val="-7.9393670658764405E-4"/>
                  <c:y val="-7.773456028839791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8489E-4"/>
                  <c:y val="-5.2480789298929072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2619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9606"/>
                  <c:y val="0.21242484969940167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799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181"/>
                  <c:y val="0.22444889779559499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18</c:v>
                </c:pt>
                <c:pt idx="1">
                  <c:v>66</c:v>
                </c:pt>
                <c:pt idx="2">
                  <c:v>15</c:v>
                </c:pt>
              </c:numCache>
            </c:numRef>
          </c:val>
        </c:ser>
        <c:dLbls>
          <c:showVal val="1"/>
        </c:dLbls>
        <c:gapWidth val="125"/>
        <c:axId val="81633664"/>
        <c:axId val="81635200"/>
      </c:barChart>
      <c:catAx>
        <c:axId val="8163366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1635200"/>
        <c:crosses val="autoZero"/>
        <c:auto val="1"/>
        <c:lblAlgn val="ctr"/>
        <c:lblOffset val="100"/>
        <c:tickLblSkip val="1"/>
        <c:tickMarkSkip val="1"/>
      </c:catAx>
      <c:valAx>
        <c:axId val="81635200"/>
        <c:scaling>
          <c:orientation val="minMax"/>
        </c:scaling>
        <c:delete val="1"/>
        <c:axPos val="l"/>
        <c:numFmt formatCode="0" sourceLinked="1"/>
        <c:tickLblPos val="none"/>
        <c:crossAx val="816336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3.333333333333334E-2"/>
          <c:y val="0.11285901762279678"/>
          <c:w val="0.93888888888888988"/>
          <c:h val="0.67785222159730063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3</c:v>
                </c:pt>
                <c:pt idx="1">
                  <c:v>74</c:v>
                </c:pt>
                <c:pt idx="2">
                  <c:v>24</c:v>
                </c:pt>
              </c:numCache>
            </c:numRef>
          </c:val>
        </c:ser>
        <c:dLbls>
          <c:showVal val="1"/>
        </c:dLbls>
        <c:overlap val="-25"/>
        <c:axId val="81711872"/>
        <c:axId val="81713408"/>
      </c:barChart>
      <c:catAx>
        <c:axId val="8171187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1713408"/>
        <c:crosses val="autoZero"/>
        <c:auto val="1"/>
        <c:lblAlgn val="ctr"/>
        <c:lblOffset val="100"/>
        <c:tickLblSkip val="1"/>
        <c:tickMarkSkip val="1"/>
      </c:catAx>
      <c:valAx>
        <c:axId val="8171340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1711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65</c:v>
                </c:pt>
                <c:pt idx="2">
                  <c:v>30</c:v>
                </c:pt>
              </c:numCache>
            </c:numRef>
          </c:val>
        </c:ser>
        <c:dLbls>
          <c:showVal val="1"/>
        </c:dLbls>
        <c:overlap val="-25"/>
        <c:axId val="96810496"/>
        <c:axId val="96812032"/>
      </c:barChart>
      <c:catAx>
        <c:axId val="96810496"/>
        <c:scaling>
          <c:orientation val="minMax"/>
        </c:scaling>
        <c:axPos val="b"/>
        <c:majorTickMark val="none"/>
        <c:tickLblPos val="nextTo"/>
        <c:crossAx val="96812032"/>
        <c:crosses val="autoZero"/>
        <c:auto val="1"/>
        <c:lblAlgn val="ctr"/>
        <c:lblOffset val="100"/>
      </c:catAx>
      <c:valAx>
        <c:axId val="96812032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968104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More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10%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7.0171474693981842E-2"/>
                  <c:y val="-0.25952735139180982"/>
                </c:manualLayout>
              </c:layout>
              <c:tx>
                <c:rich>
                  <a:bodyPr/>
                  <a:lstStyle/>
                  <a:p>
                    <a:r>
                      <a:rPr lang="en-US" b="0" dirty="0"/>
                      <a:t>Less</a:t>
                    </a:r>
                    <a:r>
                      <a:rPr lang="en-US" b="1" dirty="0"/>
                      <a:t>
</a:t>
                    </a:r>
                    <a:r>
                      <a:rPr lang="en-US" b="1" dirty="0" smtClean="0"/>
                      <a:t>67%</a:t>
                    </a:r>
                    <a:endParaRPr lang="en-US" b="1" dirty="0"/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About the same
</a:t>
                    </a:r>
                    <a:r>
                      <a:rPr lang="en-US" b="1" dirty="0"/>
                      <a:t>19%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0.3150075488351568"/>
                  <c:y val="5.8360076340494363E-4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Husband has no earnings
</a:t>
                    </a:r>
                    <a:r>
                      <a:rPr lang="en-US" b="1" dirty="0"/>
                      <a:t>3%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About the same</c:v>
                </c:pt>
                <c:pt idx="3">
                  <c:v>Husband has no earnings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67</c:v>
                </c:pt>
                <c:pt idx="2">
                  <c:v>19</c:v>
                </c:pt>
                <c:pt idx="3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Own health care</c:v>
                </c:pt>
                <c:pt idx="1">
                  <c:v>Major household purchases</c:v>
                </c:pt>
                <c:pt idx="2">
                  <c:v>Visits to family or relatives</c:v>
                </c:pt>
                <c:pt idx="3">
                  <c:v>All three decisions</c:v>
                </c:pt>
                <c:pt idx="4">
                  <c:v>None of the three decisions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74</c:v>
                </c:pt>
                <c:pt idx="1">
                  <c:v>71</c:v>
                </c:pt>
                <c:pt idx="2">
                  <c:v>81</c:v>
                </c:pt>
                <c:pt idx="3">
                  <c:v>59</c:v>
                </c:pt>
                <c:pt idx="4">
                  <c:v>11</c:v>
                </c:pt>
              </c:numCache>
            </c:numRef>
          </c:val>
        </c:ser>
        <c:dLbls>
          <c:showVal val="1"/>
        </c:dLbls>
        <c:overlap val="-25"/>
        <c:axId val="98882688"/>
        <c:axId val="98884224"/>
      </c:barChart>
      <c:catAx>
        <c:axId val="98882688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98884224"/>
        <c:crosses val="autoZero"/>
        <c:auto val="1"/>
        <c:lblAlgn val="ctr"/>
        <c:lblOffset val="100"/>
      </c:catAx>
      <c:valAx>
        <c:axId val="98884224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988826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25</c:v>
                </c:pt>
                <c:pt idx="1">
                  <c:v>10</c:v>
                </c:pt>
                <c:pt idx="2">
                  <c:v>19</c:v>
                </c:pt>
                <c:pt idx="3">
                  <c:v>12</c:v>
                </c:pt>
                <c:pt idx="4">
                  <c:v>11</c:v>
                </c:pt>
                <c:pt idx="5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>
                  <c:v>56</c:v>
                </c:pt>
                <c:pt idx="1">
                  <c:v>37</c:v>
                </c:pt>
                <c:pt idx="2">
                  <c:v>44</c:v>
                </c:pt>
                <c:pt idx="3">
                  <c:v>36</c:v>
                </c:pt>
                <c:pt idx="4">
                  <c:v>33</c:v>
                </c:pt>
                <c:pt idx="5">
                  <c:v>19</c:v>
                </c:pt>
              </c:numCache>
            </c:numRef>
          </c:val>
        </c:ser>
        <c:dLbls>
          <c:showVal val="1"/>
        </c:dLbls>
        <c:overlap val="-25"/>
        <c:axId val="98896512"/>
        <c:axId val="101454208"/>
      </c:barChart>
      <c:catAx>
        <c:axId val="9889651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1454208"/>
        <c:crosses val="autoZero"/>
        <c:auto val="1"/>
        <c:lblAlgn val="ctr"/>
        <c:lblOffset val="100"/>
        <c:tickLblSkip val="1"/>
        <c:tickMarkSkip val="1"/>
      </c:catAx>
      <c:valAx>
        <c:axId val="101454208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9889651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53</c:v>
                </c:pt>
                <c:pt idx="1">
                  <c:v>43</c:v>
                </c:pt>
                <c:pt idx="2">
                  <c:v>24</c:v>
                </c:pt>
              </c:numCache>
            </c:numRef>
          </c:val>
        </c:ser>
        <c:dLbls>
          <c:showVal val="1"/>
        </c:dLbls>
        <c:overlap val="-25"/>
        <c:axId val="115950720"/>
        <c:axId val="115952256"/>
      </c:barChart>
      <c:catAx>
        <c:axId val="115950720"/>
        <c:scaling>
          <c:orientation val="minMax"/>
        </c:scaling>
        <c:axPos val="b"/>
        <c:numFmt formatCode="General" sourceLinked="1"/>
        <c:majorTickMark val="none"/>
        <c:tickLblPos val="nextTo"/>
        <c:crossAx val="115952256"/>
        <c:crosses val="autoZero"/>
        <c:auto val="1"/>
        <c:lblAlgn val="ctr"/>
        <c:lblOffset val="100"/>
      </c:catAx>
      <c:valAx>
        <c:axId val="115952256"/>
        <c:scaling>
          <c:orientation val="minMax"/>
        </c:scaling>
        <c:delete val="1"/>
        <c:axPos val="l"/>
        <c:numFmt formatCode="General" sourceLinked="1"/>
        <c:tickLblPos val="none"/>
        <c:crossAx val="115950720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193FA-309C-481B-A2AB-0AB1F012AEF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E99ED-2D09-4061-AF32-A124BB0080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8515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5A646-F4CB-401D-83D4-270E5DA6BEC7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44% of women experienced spousal violence in the past 12 months before the survey.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5CEBA1E-CE27-4C5B-9776-3B00CB689DD4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F6537D-002E-412E-8210-5174A1C7D86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/>
              <a:t>Women with no education are twice as likely to have ever experienced physical violence.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03BE572-46FB-4D52-8635-4716F4380BE1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1DB381-8886-4ED7-8349-3974BB97B30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0" y="2590800"/>
            <a:ext cx="9144000" cy="2286000"/>
            <a:chOff x="0" y="3352800"/>
            <a:chExt cx="9144000" cy="2286000"/>
          </a:xfrm>
        </p:grpSpPr>
        <p:pic>
          <p:nvPicPr>
            <p:cNvPr id="8" name="Picture 7" descr="PPT-banner_shade_sm.jp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00"/>
              <a:ext cx="9144000" cy="211830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 userDrawn="1"/>
          </p:nvSpPr>
          <p:spPr>
            <a:xfrm>
              <a:off x="0" y="33528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4864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52400" y="54864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2010 Rwanda</a:t>
            </a:r>
            <a:r>
              <a:rPr lang="en-US" sz="3600" baseline="0" dirty="0" smtClean="0"/>
              <a:t> Demographic and Health Survey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58CF-385F-4EE5-A7CC-FEF20BB5A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C299A-9442-4821-A645-36A17E699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  <p:sldLayoutId id="2147483675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Women’s Empowerment </a:t>
            </a:r>
            <a:r>
              <a:rPr lang="en-US" smtClean="0"/>
              <a:t>and Domestic Violence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Domestic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Attitudes Towards Wife Beating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676399"/>
          <a:ext cx="8610600" cy="5181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9906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Percent of women and men age 15-49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who agree that a husband has the right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to beat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his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wife for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any one of the following reasons: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Domestic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Women’s Experience </a:t>
            </a:r>
            <a:br>
              <a:rPr lang="en-US" dirty="0" smtClean="0"/>
            </a:br>
            <a:r>
              <a:rPr lang="en-US" dirty="0" smtClean="0"/>
              <a:t>with Physical Violence</a:t>
            </a:r>
            <a:endParaRPr lang="en-US" dirty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33528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en-US" b="1" smtClean="0"/>
          </a:p>
          <a:p>
            <a:pPr algn="ctr" eaLnBrk="1" hangingPunct="1">
              <a:buFont typeface="Arial" charset="0"/>
              <a:buNone/>
            </a:pPr>
            <a:r>
              <a:rPr lang="en-US" b="1" smtClean="0"/>
              <a:t>	41% </a:t>
            </a:r>
            <a:r>
              <a:rPr lang="en-US" smtClean="0"/>
              <a:t>of</a:t>
            </a:r>
            <a:r>
              <a:rPr lang="en-US" b="1" smtClean="0"/>
              <a:t> </a:t>
            </a:r>
            <a:r>
              <a:rPr lang="en-US" smtClean="0"/>
              <a:t>women 15-49 </a:t>
            </a:r>
          </a:p>
          <a:p>
            <a:pPr algn="ctr" eaLnBrk="1" hangingPunct="1">
              <a:buFont typeface="Arial" charset="0"/>
              <a:buNone/>
            </a:pPr>
            <a:r>
              <a:rPr lang="en-US" smtClean="0"/>
              <a:t>who have </a:t>
            </a:r>
            <a:r>
              <a:rPr lang="en-US" b="1" smtClean="0"/>
              <a:t>ever</a:t>
            </a:r>
            <a:r>
              <a:rPr lang="en-US" smtClean="0"/>
              <a:t> experienced</a:t>
            </a:r>
            <a:br>
              <a:rPr lang="en-US" smtClean="0"/>
            </a:br>
            <a:r>
              <a:rPr lang="en-US" b="1" smtClean="0"/>
              <a:t>physical violence</a:t>
            </a:r>
            <a:r>
              <a:rPr lang="en-US" smtClean="0"/>
              <a:t> since age 15.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Women’s Experience </a:t>
            </a:r>
            <a:br>
              <a:rPr lang="en-US" dirty="0" smtClean="0"/>
            </a:br>
            <a:r>
              <a:rPr lang="en-US" dirty="0" smtClean="0"/>
              <a:t>with Physical Violence by Education</a:t>
            </a:r>
            <a:endParaRPr lang="en-US" dirty="0"/>
          </a:p>
        </p:txBody>
      </p:sp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5791200" y="1666875"/>
            <a:ext cx="3048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Percent of women age 15-49 who have ever experienced physical violence since age 15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Women’s Experience with Sexual Violence</a:t>
            </a:r>
            <a:endParaRPr lang="en-US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33528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en-US" b="1" dirty="0" smtClean="0"/>
          </a:p>
          <a:p>
            <a:pPr algn="ctr" eaLnBrk="1" hangingPunct="1">
              <a:buFont typeface="Arial" charset="0"/>
              <a:buNone/>
            </a:pPr>
            <a:r>
              <a:rPr lang="en-US" b="1" dirty="0" smtClean="0"/>
              <a:t>	22% </a:t>
            </a:r>
            <a:r>
              <a:rPr lang="en-US" dirty="0" smtClean="0"/>
              <a:t>of</a:t>
            </a:r>
            <a:r>
              <a:rPr lang="en-US" b="1" dirty="0" smtClean="0"/>
              <a:t> </a:t>
            </a:r>
            <a:r>
              <a:rPr lang="en-US" dirty="0" smtClean="0"/>
              <a:t>women have </a:t>
            </a:r>
            <a:r>
              <a:rPr lang="en-US" b="1" dirty="0" smtClean="0"/>
              <a:t>ever</a:t>
            </a:r>
            <a:r>
              <a:rPr lang="en-US" dirty="0" smtClean="0"/>
              <a:t> experienced</a:t>
            </a:r>
            <a:br>
              <a:rPr lang="en-US" dirty="0" smtClean="0"/>
            </a:br>
            <a:r>
              <a:rPr lang="en-US" b="1" dirty="0" smtClean="0"/>
              <a:t>sexual violence</a:t>
            </a:r>
            <a:r>
              <a:rPr lang="en-US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Women’s Experience </a:t>
            </a:r>
            <a:br>
              <a:rPr lang="en-US" dirty="0" smtClean="0"/>
            </a:br>
            <a:r>
              <a:rPr lang="en-US" dirty="0" smtClean="0"/>
              <a:t>with Sexual Violence by Marital Status</a:t>
            </a:r>
            <a:endParaRPr lang="en-US" dirty="0"/>
          </a:p>
        </p:txBody>
      </p:sp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4876800" y="5983288"/>
            <a:ext cx="4114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Percent of women age 15-49 who have ever experienced sexual violence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Calibri" pitchFamily="34" charset="0"/>
              </a:rPr>
              <a:t>Type of Spousal Violence</a:t>
            </a:r>
            <a:endParaRPr lang="en-US" sz="4000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66700" y="2438401"/>
          <a:ext cx="8610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44780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age 15-49 who have ever experienced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/>
            <a:r>
              <a:rPr lang="en-US" sz="4000" smtClean="0"/>
              <a:t>Frequency of Spousal Violence</a:t>
            </a:r>
          </a:p>
        </p:txBody>
      </p:sp>
      <p:graphicFrame>
        <p:nvGraphicFramePr>
          <p:cNvPr id="12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657600" y="1905000"/>
            <a:ext cx="3810000" cy="458788"/>
            <a:chOff x="4191000" y="3579812"/>
            <a:chExt cx="3810000" cy="458788"/>
          </a:xfrm>
        </p:grpSpPr>
        <p:sp>
          <p:nvSpPr>
            <p:cNvPr id="9224" name="TextBox 5"/>
            <p:cNvSpPr txBox="1">
              <a:spLocks noChangeArrowheads="1"/>
            </p:cNvSpPr>
            <p:nvPr/>
          </p:nvSpPr>
          <p:spPr bwMode="auto">
            <a:xfrm>
              <a:off x="5105400" y="3579812"/>
              <a:ext cx="19812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In past 12 months</a:t>
              </a: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191000" y="4037012"/>
              <a:ext cx="38100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21" name="Text Box 45"/>
          <p:cNvSpPr txBox="1">
            <a:spLocks noChangeArrowheads="1"/>
          </p:cNvSpPr>
          <p:nvPr/>
        </p:nvSpPr>
        <p:spPr bwMode="auto">
          <a:xfrm>
            <a:off x="152400" y="1066800"/>
            <a:ext cx="7086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ever-married women age 15-49 who have ever experienced physical and/or sexual violence committed by their husband/partner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19600" y="5105400"/>
            <a:ext cx="5334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400" dirty="0">
                <a:latin typeface="+mn-lt"/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16663" y="5097463"/>
            <a:ext cx="465137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>
                <a:latin typeface="+mn-lt"/>
              </a:rPr>
              <a:t>=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Women’s Experience with Spousal Physical and/or Sexual Violence by Province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9088" y="1600200"/>
            <a:ext cx="5965825" cy="4525963"/>
            <a:chOff x="1001" y="1008"/>
            <a:chExt cx="3758" cy="2851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1" y="1008"/>
              <a:ext cx="3758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3026" y="2198"/>
              <a:ext cx="439" cy="439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3033" y="2296"/>
              <a:ext cx="432" cy="341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026" y="2198"/>
              <a:ext cx="395" cy="372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002" y="1138"/>
              <a:ext cx="1365" cy="2013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002" y="1139"/>
              <a:ext cx="1365" cy="2012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208" y="1939"/>
              <a:ext cx="257" cy="698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170" y="1138"/>
              <a:ext cx="545" cy="801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252" y="1526"/>
              <a:ext cx="1211" cy="866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170" y="1633"/>
              <a:ext cx="293" cy="66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559" y="2128"/>
              <a:ext cx="657" cy="264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252" y="1526"/>
              <a:ext cx="918" cy="610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1983" y="2128"/>
              <a:ext cx="1107" cy="1602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2574" y="2128"/>
              <a:ext cx="507" cy="43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040" y="2562"/>
              <a:ext cx="1050" cy="1168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1983" y="2673"/>
              <a:ext cx="520" cy="573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495" y="2128"/>
              <a:ext cx="89" cy="551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1394" y="1798"/>
              <a:ext cx="1190" cy="1811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311" y="1880"/>
              <a:ext cx="273" cy="74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1997" y="2620"/>
              <a:ext cx="531" cy="572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1394" y="1798"/>
              <a:ext cx="917" cy="1811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86200" y="2819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</a:t>
            </a:r>
          </a:p>
          <a:p>
            <a:pPr algn="ctr"/>
            <a:r>
              <a:rPr lang="en-US" b="1" dirty="0" smtClean="0"/>
              <a:t>55%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276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</a:t>
            </a:r>
          </a:p>
          <a:p>
            <a:pPr algn="ctr"/>
            <a:r>
              <a:rPr lang="en-US" b="1" dirty="0" smtClean="0"/>
              <a:t>58%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East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60%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67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</a:t>
            </a:r>
          </a:p>
          <a:p>
            <a:pPr algn="ctr"/>
            <a:r>
              <a:rPr lang="en-US" b="1" dirty="0" smtClean="0"/>
              <a:t>56%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8768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City of Kigali</a:t>
            </a:r>
          </a:p>
          <a:p>
            <a:pPr algn="ctr"/>
            <a:r>
              <a:rPr lang="en-US" b="1" dirty="0" smtClean="0"/>
              <a:t>46%</a:t>
            </a:r>
            <a:endParaRPr lang="en-US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181600" y="3962400"/>
            <a:ext cx="304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09600" y="26670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56%</a:t>
            </a:r>
            <a:endParaRPr lang="en-US" sz="2400" b="1" dirty="0">
              <a:latin typeface="+mn-lt"/>
            </a:endParaRPr>
          </a:p>
        </p:txBody>
      </p:sp>
      <p:sp>
        <p:nvSpPr>
          <p:cNvPr id="33" name="Text Box 45"/>
          <p:cNvSpPr txBox="1">
            <a:spLocks noChangeArrowheads="1"/>
          </p:cNvSpPr>
          <p:nvPr/>
        </p:nvSpPr>
        <p:spPr bwMode="auto">
          <a:xfrm>
            <a:off x="2057400" y="6211669"/>
            <a:ext cx="708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ever-married women age 15-49 who have ever experienced physical and/or sexual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Domestic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1816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</a:rPr>
              <a:t>Men are more likely to be </a:t>
            </a:r>
            <a:r>
              <a:rPr lang="en-US" b="1" dirty="0" smtClean="0">
                <a:latin typeface="Calibri" pitchFamily="34" charset="0"/>
              </a:rPr>
              <a:t>paid in cash </a:t>
            </a:r>
            <a:r>
              <a:rPr lang="en-US" dirty="0" smtClean="0">
                <a:latin typeface="Calibri" pitchFamily="34" charset="0"/>
              </a:rPr>
              <a:t>for employment; women are more likely to be </a:t>
            </a:r>
            <a:r>
              <a:rPr lang="en-US" b="1" dirty="0" smtClean="0">
                <a:latin typeface="Calibri" pitchFamily="34" charset="0"/>
              </a:rPr>
              <a:t>paid in kind </a:t>
            </a:r>
            <a:r>
              <a:rPr lang="en-US" dirty="0" smtClean="0">
                <a:latin typeface="Calibri" pitchFamily="34" charset="0"/>
              </a:rPr>
              <a:t>for employment.</a:t>
            </a:r>
          </a:p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56%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and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25%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agree that a husband is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justified in beating his wife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for certain reasons.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Calibri" pitchFamily="34" charset="0"/>
              </a:rPr>
              <a:t>41%</a:t>
            </a:r>
            <a:r>
              <a:rPr lang="en-US" dirty="0" smtClean="0">
                <a:latin typeface="Calibri" pitchFamily="34" charset="0"/>
              </a:rPr>
              <a:t> of women</a:t>
            </a:r>
            <a:r>
              <a:rPr lang="en-US" b="1" dirty="0" smtClean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have ever experienced physical violence since age 15. 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56%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have suffered from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spousal physical or sexual abuse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at some point in time in their current or most </a:t>
            </a:r>
            <a:r>
              <a:rPr lang="en-US" smtClean="0">
                <a:solidFill>
                  <a:srgbClr val="000000"/>
                </a:solidFill>
                <a:latin typeface="Calibri" pitchFamily="34" charset="0"/>
              </a:rPr>
              <a:t>recent marriage.</a:t>
            </a:r>
            <a:endParaRPr lang="en-US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and Men’s Employment</a:t>
            </a: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1905000"/>
          <a:ext cx="91440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7848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women and men </a:t>
            </a:r>
            <a:r>
              <a:rPr lang="en-US" i="1" dirty="0" smtClean="0">
                <a:latin typeface="Calibri" pitchFamily="34" charset="0"/>
              </a:rPr>
              <a:t>15-49 employed in the 12 months before the </a:t>
            </a:r>
            <a:r>
              <a:rPr lang="en-US" i="1" dirty="0">
                <a:latin typeface="Calibri" pitchFamily="34" charset="0"/>
              </a:rPr>
              <a:t>survey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886200" y="6019800"/>
            <a:ext cx="137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 dirty="0">
                <a:latin typeface="+mn-lt"/>
              </a:rPr>
              <a:t>Age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latin typeface="+mn-lt"/>
              </a:rPr>
              <a:t>*</a:t>
            </a:r>
            <a:r>
              <a:rPr lang="en-GB" sz="1400" i="1" dirty="0" smtClean="0">
                <a:latin typeface="+mn-lt"/>
              </a:rPr>
              <a:t> An asterisk indicates that a figure is based on less than 25 </a:t>
            </a:r>
            <a:r>
              <a:rPr lang="en-GB" sz="1400" i="1" dirty="0" err="1" smtClean="0">
                <a:latin typeface="+mn-lt"/>
              </a:rPr>
              <a:t>unweighted</a:t>
            </a:r>
            <a:r>
              <a:rPr lang="en-GB" sz="1400" i="1" dirty="0" smtClean="0">
                <a:latin typeface="+mn-lt"/>
              </a:rPr>
              <a:t> cases and has been suppressed.</a:t>
            </a:r>
            <a:endParaRPr lang="en-US" sz="1400" i="1" dirty="0"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05000" y="519326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*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625169213"/>
              </p:ext>
            </p:extLst>
          </p:nvPr>
        </p:nvGraphicFramePr>
        <p:xfrm>
          <a:off x="343694" y="17526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914400"/>
            <a:ext cx="518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distribution of </a:t>
            </a:r>
            <a:r>
              <a:rPr lang="en-US" i="1" dirty="0" smtClean="0">
                <a:latin typeface="Calibri" pitchFamily="34" charset="0"/>
              </a:rPr>
              <a:t>currently married employed </a:t>
            </a:r>
            <a:r>
              <a:rPr lang="en-US" i="1" dirty="0">
                <a:latin typeface="Calibri" pitchFamily="34" charset="0"/>
              </a:rPr>
              <a:t>women and </a:t>
            </a:r>
            <a:r>
              <a:rPr lang="en-US" i="1" dirty="0" smtClean="0">
                <a:latin typeface="Calibri" pitchFamily="34" charset="0"/>
              </a:rPr>
              <a:t>men age 15-49 by payment type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Control Over Women’s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9582" y="2286000"/>
          <a:ext cx="8224837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066800"/>
            <a:ext cx="716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distribution of married women 15-49 with cash earnings by person who decides how their earnings are used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Control Over Men’s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1583726287"/>
              </p:ext>
            </p:extLst>
          </p:nvPr>
        </p:nvGraphicFramePr>
        <p:xfrm>
          <a:off x="0" y="2075213"/>
          <a:ext cx="457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distribution of married men and of married women by </a:t>
            </a:r>
            <a:r>
              <a:rPr lang="en-US" i="1" dirty="0" err="1" smtClean="0">
                <a:latin typeface="Calibri" pitchFamily="34" charset="0"/>
              </a:rPr>
              <a:t>decisionmaker</a:t>
            </a:r>
            <a:r>
              <a:rPr lang="en-US" i="1" dirty="0" smtClean="0">
                <a:latin typeface="Calibri" pitchFamily="34" charset="0"/>
              </a:rPr>
              <a:t> regarding the use of the husband’s earnings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="" xmlns:p14="http://schemas.microsoft.com/office/powerpoint/2010/main" val="2048424800"/>
              </p:ext>
            </p:extLst>
          </p:nvPr>
        </p:nvGraphicFramePr>
        <p:xfrm>
          <a:off x="4495800" y="2143496"/>
          <a:ext cx="46482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4800" y="20574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According to currently married men age 15-49</a:t>
            </a:r>
            <a:endParaRPr lang="en-US" b="1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20574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According to currently married women age 15-49</a:t>
            </a:r>
            <a:endParaRPr lang="en-US" b="1" dirty="0">
              <a:latin typeface="+mn-lt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81000" y="2667000"/>
            <a:ext cx="37338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76800" y="2667000"/>
            <a:ext cx="37338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alibri" pitchFamily="34" charset="0"/>
              </a:rPr>
              <a:t>Comparing Women’s and Partner’s Earnings</a:t>
            </a:r>
            <a:endParaRPr lang="en-US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1524000" y="1600200"/>
          <a:ext cx="8610600" cy="5440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90600" y="2590800"/>
            <a:ext cx="236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currently married women age 15-49 with earnings who make: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Domestic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0" y="2286000"/>
          <a:ext cx="9144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2192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currently married women age 15-49 who usually make specific decisions by themselves or jointly with their husband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wanda 2010">
      <a:dk1>
        <a:sysClr val="windowText" lastClr="000000"/>
      </a:dk1>
      <a:lt1>
        <a:srgbClr val="9DCFFC"/>
      </a:lt1>
      <a:dk2>
        <a:srgbClr val="00136B"/>
      </a:dk2>
      <a:lt2>
        <a:srgbClr val="FFFFFF"/>
      </a:lt2>
      <a:accent1>
        <a:srgbClr val="002AEB"/>
      </a:accent1>
      <a:accent2>
        <a:srgbClr val="F5E90C"/>
      </a:accent2>
      <a:accent3>
        <a:srgbClr val="25F74D"/>
      </a:accent3>
      <a:accent4>
        <a:srgbClr val="F5890C"/>
      </a:accent4>
      <a:accent5>
        <a:srgbClr val="5F0CF5"/>
      </a:accent5>
      <a:accent6>
        <a:srgbClr val="E8AD00"/>
      </a:accent6>
      <a:hlink>
        <a:srgbClr val="000000"/>
      </a:hlink>
      <a:folHlink>
        <a:srgbClr val="9DCFF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511</Words>
  <Application>Microsoft Office PowerPoint</Application>
  <PresentationFormat>On-screen Show (4:3)</PresentationFormat>
  <Paragraphs>93</Paragraphs>
  <Slides>20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Women’s Empowerment and Domestic Violence</vt:lpstr>
      <vt:lpstr>Slide 2</vt:lpstr>
      <vt:lpstr>Women’s and Men’s Employment</vt:lpstr>
      <vt:lpstr>Type of Payment</vt:lpstr>
      <vt:lpstr>Control Over Women’s Earnings</vt:lpstr>
      <vt:lpstr>Control Over Men’s Earnings</vt:lpstr>
      <vt:lpstr>Comparing Women’s and Partner’s Earnings</vt:lpstr>
      <vt:lpstr>Slide 8</vt:lpstr>
      <vt:lpstr>Women’s Participation in Decisionmaking</vt:lpstr>
      <vt:lpstr>Slide 10</vt:lpstr>
      <vt:lpstr>Attitudes Towards Wife Beating</vt:lpstr>
      <vt:lpstr>Slide 12</vt:lpstr>
      <vt:lpstr>Women’s Experience  with Physical Violence</vt:lpstr>
      <vt:lpstr>Women’s Experience  with Physical Violence by Education</vt:lpstr>
      <vt:lpstr>Women’s Experience with Sexual Violence</vt:lpstr>
      <vt:lpstr>Women’s Experience  with Sexual Violence by Marital Status</vt:lpstr>
      <vt:lpstr>Type of Spousal Violence</vt:lpstr>
      <vt:lpstr>Frequency of Spousal Violence</vt:lpstr>
      <vt:lpstr>Women’s Experience with Spousal Physical and/or Sexual Violence by Province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43</cp:revision>
  <dcterms:created xsi:type="dcterms:W3CDTF">2011-12-09T18:46:22Z</dcterms:created>
  <dcterms:modified xsi:type="dcterms:W3CDTF">2012-05-09T20:32:07Z</dcterms:modified>
</cp:coreProperties>
</file>