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91" r:id="rId2"/>
    <p:sldId id="286" r:id="rId3"/>
    <p:sldId id="287" r:id="rId4"/>
    <p:sldId id="288" r:id="rId5"/>
    <p:sldId id="281" r:id="rId6"/>
    <p:sldId id="282" r:id="rId7"/>
    <p:sldId id="290" r:id="rId8"/>
    <p:sldId id="283" r:id="rId9"/>
    <p:sldId id="284" r:id="rId10"/>
    <p:sldId id="285" r:id="rId11"/>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97098" autoAdjust="0"/>
  </p:normalViewPr>
  <p:slideViewPr>
    <p:cSldViewPr>
      <p:cViewPr>
        <p:scale>
          <a:sx n="80" d="100"/>
          <a:sy n="80" d="100"/>
        </p:scale>
        <p:origin x="-1042" y="-1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DF8E7B0B-A4E6-4FE2-8283-B9B4B907BE24}" type="datetimeFigureOut">
              <a:rPr lang="en-US" smtClean="0"/>
              <a:pPr/>
              <a:t>6/15/2012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CC6D10D9-0F67-44E1-BE0F-F4E9820043A6}" type="slidenum">
              <a:rPr lang="en-US" smtClean="0"/>
              <a:pPr/>
              <a:t>‹#›</a:t>
            </a:fld>
            <a:endParaRPr lang="en-US"/>
          </a:p>
        </p:txBody>
      </p:sp>
    </p:spTree>
    <p:extLst>
      <p:ext uri="{BB962C8B-B14F-4D97-AF65-F5344CB8AC3E}">
        <p14:creationId xmlns:p14="http://schemas.microsoft.com/office/powerpoint/2010/main" xmlns="" val="3600767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65E0E474-422A-4C05-8188-EE94C438BEC4}" type="datetimeFigureOut">
              <a:rPr lang="en-US" smtClean="0"/>
              <a:pPr/>
              <a:t>6/15/2012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B9482B86-7681-4ABD-A9EB-4A4F6829843C}" type="slidenum">
              <a:rPr lang="en-US" smtClean="0"/>
              <a:pPr/>
              <a:t>‹#›</a:t>
            </a:fld>
            <a:endParaRPr lang="en-US"/>
          </a:p>
        </p:txBody>
      </p:sp>
    </p:spTree>
    <p:extLst>
      <p:ext uri="{BB962C8B-B14F-4D97-AF65-F5344CB8AC3E}">
        <p14:creationId xmlns:p14="http://schemas.microsoft.com/office/powerpoint/2010/main" xmlns="" val="10826219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latin typeface="Arial" pitchFamily="34" charset="0"/>
              <a:cs typeface="Arial" pitchFamily="34" charset="0"/>
            </a:endParaRPr>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82B61C-0386-4E9D-9995-ED159C1BA2CE}" type="slidenum">
              <a:rPr lang="en-US" smtClean="0">
                <a:latin typeface="Arial" pitchFamily="34" charset="0"/>
                <a:cs typeface="Arial" pitchFamily="34" charset="0"/>
              </a:rPr>
              <a:pPr fontAlgn="base">
                <a:spcBef>
                  <a:spcPct val="0"/>
                </a:spcBef>
                <a:spcAft>
                  <a:spcPct val="0"/>
                </a:spcAft>
              </a:pPr>
              <a:t>2</a:t>
            </a:fld>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06680B-6831-4C08-AC48-0439745D1D3D}" type="slidenum">
              <a:rPr lang="en-US" smtClean="0">
                <a:latin typeface="Arial" pitchFamily="34" charset="0"/>
                <a:cs typeface="Arial" pitchFamily="34" charset="0"/>
              </a:rPr>
              <a:pPr fontAlgn="base">
                <a:spcBef>
                  <a:spcPct val="0"/>
                </a:spcBef>
                <a:spcAft>
                  <a:spcPct val="0"/>
                </a:spcAft>
              </a:pPr>
              <a:t>3</a:t>
            </a:fld>
            <a:endParaRPr lang="en-US" smtClean="0">
              <a:latin typeface="Arial" pitchFamily="34" charset="0"/>
              <a:cs typeface="Arial" pitchFamily="34" charset="0"/>
            </a:endParaRPr>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F3887F-CEB4-433E-A941-F1167ED23FB8}" type="slidenum">
              <a:rPr lang="en-US" smtClean="0">
                <a:latin typeface="Arial" pitchFamily="34" charset="0"/>
                <a:cs typeface="Arial" pitchFamily="34" charset="0"/>
              </a:rPr>
              <a:pPr fontAlgn="base">
                <a:spcBef>
                  <a:spcPct val="0"/>
                </a:spcBef>
                <a:spcAft>
                  <a:spcPct val="0"/>
                </a:spcAft>
              </a:pPr>
              <a:t>5</a:t>
            </a:fld>
            <a:endParaRPr lang="en-US" smtClean="0">
              <a:latin typeface="Arial" pitchFamily="34" charset="0"/>
              <a:cs typeface="Arial" pitchFamily="34" charset="0"/>
            </a:endParaRPr>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F499E3-3EC3-4A31-8394-41794BB5BB8D}" type="slidenum">
              <a:rPr lang="en-US" smtClean="0">
                <a:latin typeface="Arial" pitchFamily="34" charset="0"/>
                <a:cs typeface="Arial" pitchFamily="34" charset="0"/>
              </a:rPr>
              <a:pPr fontAlgn="base">
                <a:spcBef>
                  <a:spcPct val="0"/>
                </a:spcBef>
                <a:spcAft>
                  <a:spcPct val="0"/>
                </a:spcAft>
              </a:pPr>
              <a:t>6</a:t>
            </a:fld>
            <a:endParaRPr lang="en-US" smtClean="0">
              <a:latin typeface="Arial" pitchFamily="34" charset="0"/>
              <a:cs typeface="Arial" pitchFamily="34" charset="0"/>
            </a:endParaRPr>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dirty="0"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B802DA-9242-4C3E-9249-1177993836CA}" type="slidenum">
              <a:rPr lang="en-US" smtClean="0">
                <a:latin typeface="Arial" pitchFamily="34" charset="0"/>
                <a:cs typeface="Arial" pitchFamily="34" charset="0"/>
              </a:rPr>
              <a:pPr fontAlgn="base">
                <a:spcBef>
                  <a:spcPct val="0"/>
                </a:spcBef>
                <a:spcAft>
                  <a:spcPct val="0"/>
                </a:spcAft>
              </a:pPr>
              <a:t>8</a:t>
            </a:fld>
            <a:endParaRPr lang="en-US" smtClean="0">
              <a:latin typeface="Arial" pitchFamily="34" charset="0"/>
              <a:cs typeface="Arial" pitchFamily="34" charset="0"/>
            </a:endParaRPr>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FD53EB-55DD-49A0-BC53-E2B5B4A38B9D}" type="slidenum">
              <a:rPr lang="en-US" smtClean="0">
                <a:latin typeface="Arial" pitchFamily="34" charset="0"/>
                <a:cs typeface="Arial" pitchFamily="34" charset="0"/>
              </a:rPr>
              <a:pPr fontAlgn="base">
                <a:spcBef>
                  <a:spcPct val="0"/>
                </a:spcBef>
                <a:spcAft>
                  <a:spcPct val="0"/>
                </a:spcAft>
              </a:pPr>
              <a:t>9</a:t>
            </a:fld>
            <a:endParaRPr lang="en-US" smtClean="0">
              <a:latin typeface="Arial" pitchFamily="34" charset="0"/>
              <a:cs typeface="Arial"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CF519D-96FC-41F2-8B2B-7DC635549257}" type="slidenum">
              <a:rPr lang="en-US" smtClean="0">
                <a:latin typeface="Arial" pitchFamily="34" charset="0"/>
                <a:cs typeface="Arial" pitchFamily="34" charset="0"/>
              </a:rPr>
              <a:pPr fontAlgn="base">
                <a:spcBef>
                  <a:spcPct val="0"/>
                </a:spcBef>
                <a:spcAft>
                  <a:spcPct val="0"/>
                </a:spcAft>
              </a:pPr>
              <a:t>10</a:t>
            </a:fld>
            <a:endParaRPr lang="en-US" smtClean="0">
              <a:latin typeface="Arial" pitchFamily="34" charset="0"/>
              <a:cs typeface="Arial" pitchFamily="34" charset="0"/>
            </a:endParaRPr>
          </a:p>
        </p:txBody>
      </p:sp>
      <p:sp>
        <p:nvSpPr>
          <p:cNvPr id="57347" name="Rectangle 2"/>
          <p:cNvSpPr>
            <a:spLocks noGrp="1" noRot="1" noChangeAspect="1" noChangeArrowheads="1" noTextEdit="1"/>
          </p:cNvSpPr>
          <p:nvPr>
            <p:ph type="sldImg"/>
          </p:nvPr>
        </p:nvSpPr>
        <p:spPr bwMode="auto">
          <a:xfrm>
            <a:off x="1106488" y="696913"/>
            <a:ext cx="4646612" cy="3486150"/>
          </a:xfrm>
          <a:noFill/>
          <a:ln>
            <a:solidFill>
              <a:srgbClr val="000000"/>
            </a:solidFill>
            <a:miter lim="800000"/>
            <a:headEnd/>
            <a:tailEnd/>
          </a:ln>
        </p:spPr>
      </p:sp>
      <p:sp>
        <p:nvSpPr>
          <p:cNvPr id="57348" name="Rectangle 3"/>
          <p:cNvSpPr>
            <a:spLocks noGrp="1" noChangeArrowheads="1"/>
          </p:cNvSpPr>
          <p:nvPr>
            <p:ph type="body" idx="1"/>
          </p:nvPr>
        </p:nvSpPr>
        <p:spPr bwMode="auto">
          <a:xfrm>
            <a:off x="914400" y="4416425"/>
            <a:ext cx="5029200" cy="4183063"/>
          </a:xfrm>
          <a:noFill/>
        </p:spPr>
        <p:txBody>
          <a:bodyPr wrap="square" lIns="89730" tIns="44865" rIns="89730" bIns="44865"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6"/>
          <p:cNvSpPr>
            <a:spLocks noGrp="1"/>
          </p:cNvSpPr>
          <p:nvPr>
            <p:ph type="title"/>
          </p:nvPr>
        </p:nvSpPr>
        <p:spPr>
          <a:xfrm>
            <a:off x="533400" y="685800"/>
            <a:ext cx="8229600" cy="1143000"/>
          </a:xfrm>
        </p:spPr>
        <p:txBody>
          <a:bodyPr/>
          <a:lstStyle>
            <a:lvl1pPr>
              <a:defRPr b="1"/>
            </a:lvl1pPr>
          </a:lstStyle>
          <a:p>
            <a:r>
              <a:rPr lang="en-US" dirty="0" smtClean="0"/>
              <a:t>Click to edit Master title style</a:t>
            </a:r>
            <a:endParaRPr lang="en-US" dirty="0"/>
          </a:p>
        </p:txBody>
      </p:sp>
      <p:grpSp>
        <p:nvGrpSpPr>
          <p:cNvPr id="8" name="Group 7"/>
          <p:cNvGrpSpPr/>
          <p:nvPr userDrawn="1"/>
        </p:nvGrpSpPr>
        <p:grpSpPr>
          <a:xfrm>
            <a:off x="0" y="2590800"/>
            <a:ext cx="9144000" cy="2286000"/>
            <a:chOff x="0" y="3352800"/>
            <a:chExt cx="9144000" cy="2286000"/>
          </a:xfrm>
        </p:grpSpPr>
        <p:pic>
          <p:nvPicPr>
            <p:cNvPr id="9" name="Picture 8" descr="PPT-banner_shade_sm.jpg"/>
            <p:cNvPicPr>
              <a:picLocks noChangeAspect="1"/>
            </p:cNvPicPr>
            <p:nvPr userDrawn="1"/>
          </p:nvPicPr>
          <p:blipFill>
            <a:blip r:embed="rId2" cstate="print"/>
            <a:stretch>
              <a:fillRect/>
            </a:stretch>
          </p:blipFill>
          <p:spPr>
            <a:xfrm>
              <a:off x="0" y="3429000"/>
              <a:ext cx="9144000" cy="2118301"/>
            </a:xfrm>
            <a:prstGeom prst="rect">
              <a:avLst/>
            </a:prstGeom>
          </p:spPr>
        </p:pic>
        <p:sp>
          <p:nvSpPr>
            <p:cNvPr id="10" name="Rectangle 9"/>
            <p:cNvSpPr/>
            <p:nvPr userDrawn="1"/>
          </p:nvSpPr>
          <p:spPr>
            <a:xfrm>
              <a:off x="0" y="3352800"/>
              <a:ext cx="9144000" cy="152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5486400"/>
              <a:ext cx="9144000" cy="152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Subtitle 2"/>
          <p:cNvSpPr txBox="1">
            <a:spLocks/>
          </p:cNvSpPr>
          <p:nvPr userDrawn="1"/>
        </p:nvSpPr>
        <p:spPr>
          <a:xfrm>
            <a:off x="0" y="5257800"/>
            <a:ext cx="9144000" cy="11430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2010 Rwanda Demographic and Health Survey</a:t>
            </a:r>
            <a:endParaRPr kumimoji="0" lang="en-US" sz="3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alpha val="40000"/>
          </a:schemeClr>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alpha val="4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alpha val="4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Methodology</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0000"/>
          </a:schemeClr>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0"/>
            <a:ext cx="9144000" cy="1143000"/>
          </a:xfrm>
        </p:spPr>
        <p:txBody>
          <a:bodyPr>
            <a:normAutofit fontScale="90000"/>
          </a:bodyPr>
          <a:lstStyle/>
          <a:p>
            <a:pPr eaLnBrk="1" hangingPunct="1">
              <a:lnSpc>
                <a:spcPct val="80000"/>
              </a:lnSpc>
              <a:defRPr/>
            </a:pPr>
            <a:r>
              <a:rPr lang="en-US" sz="3600" dirty="0" smtClean="0">
                <a:solidFill>
                  <a:srgbClr val="000066"/>
                </a:solidFill>
                <a:latin typeface="Esprit Book" pitchFamily="18" charset="0"/>
              </a:rPr>
              <a:t>   </a:t>
            </a:r>
            <a:br>
              <a:rPr lang="en-US" sz="3600" dirty="0" smtClean="0">
                <a:solidFill>
                  <a:srgbClr val="000066"/>
                </a:solidFill>
                <a:latin typeface="Esprit Book" pitchFamily="18" charset="0"/>
              </a:rPr>
            </a:br>
            <a:r>
              <a:rPr lang="en-US" sz="4900" dirty="0" smtClean="0"/>
              <a:t>Results of the household </a:t>
            </a:r>
            <a:br>
              <a:rPr lang="en-US" sz="4900" dirty="0" smtClean="0"/>
            </a:br>
            <a:r>
              <a:rPr lang="en-US" sz="4900" dirty="0" smtClean="0"/>
              <a:t>and individual interviews </a:t>
            </a:r>
            <a:r>
              <a:rPr lang="en-GB" sz="4900" dirty="0" smtClean="0">
                <a:effectLst>
                  <a:outerShdw blurRad="38100" dist="38100" dir="2700000" algn="tl">
                    <a:srgbClr val="000000"/>
                  </a:outerShdw>
                </a:effectLst>
              </a:rPr>
              <a:t/>
            </a:r>
            <a:br>
              <a:rPr lang="en-GB" sz="4900" dirty="0" smtClean="0">
                <a:effectLst>
                  <a:outerShdw blurRad="38100" dist="38100" dir="2700000" algn="tl">
                    <a:srgbClr val="000000"/>
                  </a:outerShdw>
                </a:effectLst>
              </a:rPr>
            </a:br>
            <a:endParaRPr lang="en-US" sz="3600" dirty="0" smtClean="0">
              <a:effectLst>
                <a:outerShdw blurRad="38100" dist="38100" dir="2700000" algn="tl">
                  <a:srgbClr val="000000"/>
                </a:outerShdw>
              </a:effectLst>
            </a:endParaRPr>
          </a:p>
        </p:txBody>
      </p:sp>
      <p:grpSp>
        <p:nvGrpSpPr>
          <p:cNvPr id="2" name="Group 5"/>
          <p:cNvGrpSpPr>
            <a:grpSpLocks/>
          </p:cNvGrpSpPr>
          <p:nvPr/>
        </p:nvGrpSpPr>
        <p:grpSpPr bwMode="auto">
          <a:xfrm>
            <a:off x="1600200" y="1558925"/>
            <a:ext cx="6275388" cy="1947863"/>
            <a:chOff x="1334" y="1007"/>
            <a:chExt cx="3953" cy="1675"/>
          </a:xfrm>
        </p:grpSpPr>
        <p:sp>
          <p:nvSpPr>
            <p:cNvPr id="24586" name="Text Box 6"/>
            <p:cNvSpPr txBox="1">
              <a:spLocks noChangeArrowheads="1"/>
            </p:cNvSpPr>
            <p:nvPr/>
          </p:nvSpPr>
          <p:spPr bwMode="auto">
            <a:xfrm>
              <a:off x="1334" y="1007"/>
              <a:ext cx="2594" cy="1381"/>
            </a:xfrm>
            <a:prstGeom prst="rect">
              <a:avLst/>
            </a:prstGeom>
            <a:noFill/>
            <a:ln w="9525">
              <a:noFill/>
              <a:miter lim="800000"/>
              <a:headEnd/>
              <a:tailEnd/>
            </a:ln>
          </p:spPr>
          <p:txBody>
            <a:bodyPr wrap="square">
              <a:spAutoFit/>
            </a:bodyPr>
            <a:lstStyle/>
            <a:p>
              <a:pPr eaLnBrk="0" hangingPunct="0">
                <a:lnSpc>
                  <a:spcPct val="80000"/>
                </a:lnSpc>
              </a:pPr>
              <a:r>
                <a:rPr lang="en-US" sz="2400" dirty="0">
                  <a:latin typeface="Calibri" pitchFamily="34" charset="0"/>
                </a:rPr>
                <a:t>Households Selected</a:t>
              </a:r>
            </a:p>
            <a:p>
              <a:pPr eaLnBrk="0" hangingPunct="0">
                <a:lnSpc>
                  <a:spcPct val="90000"/>
                </a:lnSpc>
              </a:pPr>
              <a:r>
                <a:rPr lang="en-US" sz="2400" dirty="0">
                  <a:latin typeface="Calibri" pitchFamily="34" charset="0"/>
                </a:rPr>
                <a:t>Households Occupied</a:t>
              </a:r>
              <a:endParaRPr lang="en-GB" sz="2400" dirty="0">
                <a:latin typeface="Calibri" pitchFamily="34" charset="0"/>
              </a:endParaRPr>
            </a:p>
            <a:p>
              <a:pPr eaLnBrk="0" hangingPunct="0">
                <a:lnSpc>
                  <a:spcPct val="90000"/>
                </a:lnSpc>
              </a:pPr>
              <a:r>
                <a:rPr lang="en-GB" sz="2400" dirty="0">
                  <a:latin typeface="Calibri" pitchFamily="34" charset="0"/>
                </a:rPr>
                <a:t>Households Interviewed</a:t>
              </a:r>
            </a:p>
            <a:p>
              <a:pPr eaLnBrk="0" hangingPunct="0">
                <a:lnSpc>
                  <a:spcPct val="70000"/>
                </a:lnSpc>
              </a:pPr>
              <a:endParaRPr lang="en-GB" sz="2400" dirty="0"/>
            </a:p>
            <a:p>
              <a:pPr eaLnBrk="0" hangingPunct="0">
                <a:lnSpc>
                  <a:spcPct val="80000"/>
                </a:lnSpc>
              </a:pPr>
              <a:r>
                <a:rPr lang="en-GB" sz="2400" dirty="0"/>
                <a:t> 	</a:t>
              </a:r>
              <a:r>
                <a:rPr lang="en-GB" sz="2400" dirty="0">
                  <a:latin typeface="Calibri" pitchFamily="34" charset="0"/>
                </a:rPr>
                <a:t>Response </a:t>
              </a:r>
              <a:r>
                <a:rPr lang="en-US" sz="2400" dirty="0">
                  <a:latin typeface="Calibri" pitchFamily="34" charset="0"/>
                </a:rPr>
                <a:t>r</a:t>
              </a:r>
              <a:r>
                <a:rPr lang="en-GB" sz="2400" dirty="0">
                  <a:latin typeface="Calibri" pitchFamily="34" charset="0"/>
                </a:rPr>
                <a:t>ate (%)</a:t>
              </a:r>
            </a:p>
          </p:txBody>
        </p:sp>
        <p:sp>
          <p:nvSpPr>
            <p:cNvPr id="24587" name="Text Box 7"/>
            <p:cNvSpPr txBox="1">
              <a:spLocks noChangeArrowheads="1"/>
            </p:cNvSpPr>
            <p:nvPr/>
          </p:nvSpPr>
          <p:spPr bwMode="auto">
            <a:xfrm>
              <a:off x="4421" y="1015"/>
              <a:ext cx="866" cy="1667"/>
            </a:xfrm>
            <a:prstGeom prst="rect">
              <a:avLst/>
            </a:prstGeom>
            <a:noFill/>
            <a:ln w="9525">
              <a:noFill/>
              <a:miter lim="800000"/>
              <a:headEnd/>
              <a:tailEnd/>
            </a:ln>
          </p:spPr>
          <p:txBody>
            <a:bodyPr wrap="none">
              <a:spAutoFit/>
            </a:bodyPr>
            <a:lstStyle/>
            <a:p>
              <a:pPr algn="r" eaLnBrk="0" hangingPunct="0">
                <a:lnSpc>
                  <a:spcPct val="90000"/>
                </a:lnSpc>
              </a:pPr>
              <a:r>
                <a:rPr lang="en-US" sz="2400" b="1" dirty="0" smtClean="0">
                  <a:latin typeface="Calibri" pitchFamily="34" charset="0"/>
                </a:rPr>
                <a:t>   12,792</a:t>
              </a:r>
              <a:endParaRPr lang="en-US" sz="2400" b="1" dirty="0">
                <a:latin typeface="Calibri" pitchFamily="34" charset="0"/>
              </a:endParaRPr>
            </a:p>
            <a:p>
              <a:pPr algn="r" eaLnBrk="0" hangingPunct="0">
                <a:lnSpc>
                  <a:spcPct val="90000"/>
                </a:lnSpc>
              </a:pPr>
              <a:r>
                <a:rPr lang="en-US" sz="2400" b="1" dirty="0">
                  <a:latin typeface="Calibri" pitchFamily="34" charset="0"/>
                </a:rPr>
                <a:t> </a:t>
              </a:r>
              <a:r>
                <a:rPr lang="en-US" sz="2400" b="1" dirty="0" smtClean="0">
                  <a:latin typeface="Calibri" pitchFamily="34" charset="0"/>
                </a:rPr>
                <a:t>  12,570</a:t>
              </a:r>
              <a:endParaRPr lang="en-GB" sz="2400" b="1" dirty="0">
                <a:latin typeface="Calibri" pitchFamily="34" charset="0"/>
              </a:endParaRPr>
            </a:p>
            <a:p>
              <a:pPr algn="r" eaLnBrk="0" hangingPunct="0">
                <a:lnSpc>
                  <a:spcPct val="90000"/>
                </a:lnSpc>
              </a:pPr>
              <a:r>
                <a:rPr lang="en-US" sz="2400" b="1" dirty="0" smtClean="0">
                  <a:latin typeface="Calibri" pitchFamily="34" charset="0"/>
                </a:rPr>
                <a:t>   12,540</a:t>
              </a:r>
              <a:endParaRPr lang="en-US" sz="2400" b="1" dirty="0">
                <a:latin typeface="Calibri" pitchFamily="34" charset="0"/>
              </a:endParaRPr>
            </a:p>
            <a:p>
              <a:pPr eaLnBrk="0" hangingPunct="0">
                <a:lnSpc>
                  <a:spcPct val="40000"/>
                </a:lnSpc>
              </a:pPr>
              <a:endParaRPr lang="en-US" sz="2400" b="1" dirty="0"/>
            </a:p>
            <a:p>
              <a:pPr algn="ctr" eaLnBrk="0" hangingPunct="0">
                <a:lnSpc>
                  <a:spcPct val="90000"/>
                </a:lnSpc>
              </a:pPr>
              <a:r>
                <a:rPr lang="en-US" sz="2400" b="1" dirty="0"/>
                <a:t>  </a:t>
              </a:r>
              <a:r>
                <a:rPr lang="en-US" sz="2400" b="1" dirty="0" smtClean="0"/>
                <a:t>   99.7</a:t>
              </a:r>
              <a:r>
                <a:rPr lang="en-US" sz="2400" b="1" dirty="0" smtClean="0">
                  <a:latin typeface="Calibri" pitchFamily="34" charset="0"/>
                </a:rPr>
                <a:t>%</a:t>
              </a:r>
              <a:endParaRPr lang="en-US" sz="2400" b="1" dirty="0">
                <a:latin typeface="Calibri" pitchFamily="34" charset="0"/>
              </a:endParaRPr>
            </a:p>
            <a:p>
              <a:pPr eaLnBrk="0" hangingPunct="0"/>
              <a:endParaRPr lang="en-US" sz="2400" dirty="0"/>
            </a:p>
          </p:txBody>
        </p:sp>
      </p:grpSp>
      <p:grpSp>
        <p:nvGrpSpPr>
          <p:cNvPr id="3" name="Group 8"/>
          <p:cNvGrpSpPr>
            <a:grpSpLocks/>
          </p:cNvGrpSpPr>
          <p:nvPr/>
        </p:nvGrpSpPr>
        <p:grpSpPr bwMode="auto">
          <a:xfrm>
            <a:off x="1600200" y="3429000"/>
            <a:ext cx="6340476" cy="1311275"/>
            <a:chOff x="1286" y="2186"/>
            <a:chExt cx="3994" cy="826"/>
          </a:xfrm>
        </p:grpSpPr>
        <p:sp>
          <p:nvSpPr>
            <p:cNvPr id="24584" name="Text Box 9"/>
            <p:cNvSpPr txBox="1">
              <a:spLocks noChangeArrowheads="1"/>
            </p:cNvSpPr>
            <p:nvPr/>
          </p:nvSpPr>
          <p:spPr bwMode="auto">
            <a:xfrm>
              <a:off x="1286" y="2226"/>
              <a:ext cx="2549" cy="779"/>
            </a:xfrm>
            <a:prstGeom prst="rect">
              <a:avLst/>
            </a:prstGeom>
            <a:noFill/>
            <a:ln w="9525">
              <a:noFill/>
              <a:miter lim="800000"/>
              <a:headEnd/>
              <a:tailEnd/>
            </a:ln>
          </p:spPr>
          <p:txBody>
            <a:bodyPr wrap="square">
              <a:spAutoFit/>
            </a:bodyPr>
            <a:lstStyle/>
            <a:p>
              <a:pPr eaLnBrk="0" hangingPunct="0">
                <a:lnSpc>
                  <a:spcPct val="80000"/>
                </a:lnSpc>
              </a:pPr>
              <a:r>
                <a:rPr lang="en-GB" sz="2400" dirty="0">
                  <a:latin typeface="Calibri" pitchFamily="34" charset="0"/>
                </a:rPr>
                <a:t>Eligible Women</a:t>
              </a:r>
            </a:p>
            <a:p>
              <a:pPr eaLnBrk="0" hangingPunct="0">
                <a:lnSpc>
                  <a:spcPct val="80000"/>
                </a:lnSpc>
              </a:pPr>
              <a:r>
                <a:rPr lang="en-GB" sz="2400" dirty="0">
                  <a:latin typeface="Calibri" pitchFamily="34" charset="0"/>
                </a:rPr>
                <a:t>Women Interviewed</a:t>
              </a:r>
              <a:r>
                <a:rPr lang="en-GB" sz="2400" dirty="0"/>
                <a:t>		</a:t>
              </a:r>
            </a:p>
            <a:p>
              <a:pPr eaLnBrk="0" hangingPunct="0">
                <a:lnSpc>
                  <a:spcPct val="70000"/>
                </a:lnSpc>
              </a:pPr>
              <a:endParaRPr lang="en-GB" sz="2400" dirty="0">
                <a:latin typeface="Calibri" pitchFamily="34" charset="0"/>
              </a:endParaRPr>
            </a:p>
            <a:p>
              <a:pPr eaLnBrk="0" hangingPunct="0">
                <a:lnSpc>
                  <a:spcPct val="80000"/>
                </a:lnSpc>
              </a:pPr>
              <a:r>
                <a:rPr lang="en-GB" sz="2400" dirty="0">
                  <a:latin typeface="Calibri" pitchFamily="34" charset="0"/>
                </a:rPr>
                <a:t>  	Response </a:t>
              </a:r>
              <a:r>
                <a:rPr lang="en-US" sz="2400" dirty="0">
                  <a:latin typeface="Calibri" pitchFamily="34" charset="0"/>
                </a:rPr>
                <a:t>r</a:t>
              </a:r>
              <a:r>
                <a:rPr lang="en-GB" sz="2400" dirty="0">
                  <a:latin typeface="Calibri" pitchFamily="34" charset="0"/>
                </a:rPr>
                <a:t>ate (%)</a:t>
              </a:r>
            </a:p>
          </p:txBody>
        </p:sp>
        <p:sp>
          <p:nvSpPr>
            <p:cNvPr id="15371" name="Text Box 10"/>
            <p:cNvSpPr txBox="1">
              <a:spLocks noChangeArrowheads="1"/>
            </p:cNvSpPr>
            <p:nvPr/>
          </p:nvSpPr>
          <p:spPr bwMode="auto">
            <a:xfrm>
              <a:off x="4373" y="2186"/>
              <a:ext cx="907" cy="826"/>
            </a:xfrm>
            <a:prstGeom prst="rect">
              <a:avLst/>
            </a:prstGeom>
            <a:noFill/>
            <a:ln w="9525">
              <a:noFill/>
              <a:miter lim="800000"/>
              <a:headEnd/>
              <a:tailEnd/>
            </a:ln>
          </p:spPr>
          <p:txBody>
            <a:bodyPr wrap="none">
              <a:spAutoFit/>
            </a:bodyPr>
            <a:lstStyle/>
            <a:p>
              <a:pPr algn="r" eaLnBrk="0" hangingPunct="0">
                <a:defRPr/>
              </a:pPr>
              <a:r>
                <a:rPr lang="en-US" sz="2400" b="1" dirty="0">
                  <a:latin typeface="+mn-lt"/>
                  <a:cs typeface="Arial" charset="0"/>
                </a:rPr>
                <a:t>   </a:t>
              </a:r>
              <a:r>
                <a:rPr lang="en-US" sz="2400" b="1" dirty="0" smtClean="0">
                  <a:latin typeface="+mn-lt"/>
                  <a:cs typeface="Arial" charset="0"/>
                </a:rPr>
                <a:t> </a:t>
              </a:r>
              <a:r>
                <a:rPr lang="en-US" sz="2400" b="1" dirty="0" smtClean="0">
                  <a:solidFill>
                    <a:srgbClr val="FF0000"/>
                  </a:solidFill>
                  <a:latin typeface="+mn-lt"/>
                  <a:cs typeface="Arial" charset="0"/>
                </a:rPr>
                <a:t> </a:t>
              </a:r>
              <a:r>
                <a:rPr lang="en-US" sz="2400" b="1" dirty="0" smtClean="0">
                  <a:solidFill>
                    <a:srgbClr val="000000"/>
                  </a:solidFill>
                  <a:latin typeface="+mn-lt"/>
                  <a:cs typeface="Arial" charset="0"/>
                </a:rPr>
                <a:t>13,790</a:t>
              </a:r>
              <a:endParaRPr lang="en-US" sz="2400" b="1" dirty="0">
                <a:solidFill>
                  <a:srgbClr val="000000"/>
                </a:solidFill>
                <a:latin typeface="+mn-lt"/>
                <a:cs typeface="Arial" charset="0"/>
              </a:endParaRPr>
            </a:p>
            <a:p>
              <a:pPr algn="r" eaLnBrk="0" hangingPunct="0">
                <a:defRPr/>
              </a:pPr>
              <a:r>
                <a:rPr lang="en-US" sz="2400" b="1" dirty="0">
                  <a:latin typeface="Calibri" pitchFamily="34" charset="0"/>
                  <a:cs typeface="Arial" charset="0"/>
                </a:rPr>
                <a:t>   </a:t>
              </a:r>
              <a:r>
                <a:rPr lang="en-US" sz="2400" b="1" dirty="0" smtClean="0">
                  <a:latin typeface="Calibri" pitchFamily="34" charset="0"/>
                  <a:cs typeface="Arial" charset="0"/>
                </a:rPr>
                <a:t>  13,671</a:t>
              </a:r>
              <a:endParaRPr lang="en-GB" sz="2400" b="1" dirty="0">
                <a:latin typeface="Calibri" pitchFamily="34" charset="0"/>
                <a:cs typeface="Arial" charset="0"/>
              </a:endParaRPr>
            </a:p>
            <a:p>
              <a:pPr algn="ctr" eaLnBrk="0" hangingPunct="0">
                <a:lnSpc>
                  <a:spcPct val="130000"/>
                </a:lnSpc>
                <a:defRPr/>
              </a:pPr>
              <a:r>
                <a:rPr lang="en-US" sz="2400" b="1" dirty="0">
                  <a:latin typeface="Calibri" pitchFamily="34" charset="0"/>
                  <a:cs typeface="Arial" charset="0"/>
                </a:rPr>
                <a:t>     </a:t>
              </a:r>
              <a:r>
                <a:rPr lang="en-US" sz="2400" b="1" dirty="0" smtClean="0">
                  <a:latin typeface="Calibri" pitchFamily="34" charset="0"/>
                  <a:cs typeface="Arial" charset="0"/>
                </a:rPr>
                <a:t>  99.1%</a:t>
              </a:r>
              <a:endParaRPr lang="en-US" sz="2400" b="1" dirty="0">
                <a:latin typeface="Calibri" pitchFamily="34" charset="0"/>
                <a:cs typeface="Arial" charset="0"/>
              </a:endParaRPr>
            </a:p>
          </p:txBody>
        </p:sp>
      </p:grpSp>
      <p:grpSp>
        <p:nvGrpSpPr>
          <p:cNvPr id="4" name="Group 11"/>
          <p:cNvGrpSpPr>
            <a:grpSpLocks/>
          </p:cNvGrpSpPr>
          <p:nvPr/>
        </p:nvGrpSpPr>
        <p:grpSpPr bwMode="auto">
          <a:xfrm>
            <a:off x="1600200" y="5094288"/>
            <a:ext cx="6172199" cy="1617662"/>
            <a:chOff x="1265" y="3379"/>
            <a:chExt cx="3888" cy="1019"/>
          </a:xfrm>
        </p:grpSpPr>
        <p:sp>
          <p:nvSpPr>
            <p:cNvPr id="24582" name="Text Box 12"/>
            <p:cNvSpPr txBox="1">
              <a:spLocks noChangeArrowheads="1"/>
            </p:cNvSpPr>
            <p:nvPr/>
          </p:nvSpPr>
          <p:spPr bwMode="auto">
            <a:xfrm>
              <a:off x="1265" y="3379"/>
              <a:ext cx="2256" cy="755"/>
            </a:xfrm>
            <a:prstGeom prst="rect">
              <a:avLst/>
            </a:prstGeom>
            <a:noFill/>
            <a:ln w="9525">
              <a:noFill/>
              <a:miter lim="800000"/>
              <a:headEnd/>
              <a:tailEnd/>
            </a:ln>
          </p:spPr>
          <p:txBody>
            <a:bodyPr wrap="square">
              <a:spAutoFit/>
            </a:bodyPr>
            <a:lstStyle/>
            <a:p>
              <a:pPr eaLnBrk="0" hangingPunct="0">
                <a:lnSpc>
                  <a:spcPct val="80000"/>
                </a:lnSpc>
              </a:pPr>
              <a:r>
                <a:rPr lang="en-GB" sz="2400" dirty="0">
                  <a:latin typeface="Calibri" pitchFamily="34" charset="0"/>
                </a:rPr>
                <a:t>Eligible Men</a:t>
              </a:r>
            </a:p>
            <a:p>
              <a:pPr eaLnBrk="0" hangingPunct="0">
                <a:lnSpc>
                  <a:spcPct val="80000"/>
                </a:lnSpc>
              </a:pPr>
              <a:r>
                <a:rPr lang="en-GB" sz="2400" dirty="0">
                  <a:latin typeface="Calibri" pitchFamily="34" charset="0"/>
                </a:rPr>
                <a:t>Men Interviewed</a:t>
              </a:r>
            </a:p>
            <a:p>
              <a:pPr eaLnBrk="0" hangingPunct="0">
                <a:lnSpc>
                  <a:spcPct val="80000"/>
                </a:lnSpc>
              </a:pPr>
              <a:endParaRPr lang="en-GB" sz="2400" dirty="0">
                <a:latin typeface="Calibri" pitchFamily="34" charset="0"/>
              </a:endParaRPr>
            </a:p>
            <a:p>
              <a:pPr eaLnBrk="0" hangingPunct="0">
                <a:lnSpc>
                  <a:spcPct val="50000"/>
                </a:lnSpc>
              </a:pPr>
              <a:r>
                <a:rPr lang="en-GB" sz="2400" dirty="0">
                  <a:latin typeface="Calibri" pitchFamily="34" charset="0"/>
                </a:rPr>
                <a:t>  	Response rate (%)</a:t>
              </a:r>
            </a:p>
          </p:txBody>
        </p:sp>
        <p:sp>
          <p:nvSpPr>
            <p:cNvPr id="24583" name="Text Box 13"/>
            <p:cNvSpPr txBox="1">
              <a:spLocks noChangeArrowheads="1"/>
            </p:cNvSpPr>
            <p:nvPr/>
          </p:nvSpPr>
          <p:spPr bwMode="auto">
            <a:xfrm>
              <a:off x="4420" y="3386"/>
              <a:ext cx="733" cy="1012"/>
            </a:xfrm>
            <a:prstGeom prst="rect">
              <a:avLst/>
            </a:prstGeom>
            <a:noFill/>
            <a:ln w="9525">
              <a:noFill/>
              <a:miter lim="800000"/>
              <a:headEnd/>
              <a:tailEnd/>
            </a:ln>
          </p:spPr>
          <p:txBody>
            <a:bodyPr wrap="none">
              <a:spAutoFit/>
            </a:bodyPr>
            <a:lstStyle/>
            <a:p>
              <a:pPr algn="r" eaLnBrk="0" hangingPunct="0">
                <a:lnSpc>
                  <a:spcPct val="90000"/>
                </a:lnSpc>
              </a:pPr>
              <a:r>
                <a:rPr lang="en-US" sz="2400" b="1" dirty="0" smtClean="0">
                  <a:latin typeface="Calibri" pitchFamily="34" charset="0"/>
                </a:rPr>
                <a:t>6,414</a:t>
              </a:r>
              <a:endParaRPr lang="en-US" sz="2400" b="1" dirty="0">
                <a:latin typeface="Calibri" pitchFamily="34" charset="0"/>
              </a:endParaRPr>
            </a:p>
            <a:p>
              <a:pPr algn="r" eaLnBrk="0" hangingPunct="0"/>
              <a:r>
                <a:rPr lang="en-US" sz="2400" b="1" dirty="0" smtClean="0">
                  <a:latin typeface="Calibri" pitchFamily="34" charset="0"/>
                </a:rPr>
                <a:t>6,329</a:t>
              </a:r>
              <a:endParaRPr lang="en-US" sz="2400" b="1" dirty="0">
                <a:latin typeface="Calibri" pitchFamily="34" charset="0"/>
              </a:endParaRPr>
            </a:p>
            <a:p>
              <a:pPr algn="ctr" eaLnBrk="0" hangingPunct="0">
                <a:lnSpc>
                  <a:spcPct val="120000"/>
                </a:lnSpc>
              </a:pPr>
              <a:r>
                <a:rPr lang="en-US" sz="2400" b="1" dirty="0" smtClean="0"/>
                <a:t>   98.5</a:t>
              </a:r>
              <a:r>
                <a:rPr lang="en-US" sz="2400" b="1" dirty="0" smtClean="0">
                  <a:latin typeface="Calibri" pitchFamily="34" charset="0"/>
                </a:rPr>
                <a:t>%</a:t>
              </a:r>
              <a:endParaRPr lang="en-GB" sz="2400" b="1" dirty="0">
                <a:latin typeface="Calibri" pitchFamily="34" charset="0"/>
              </a:endParaRPr>
            </a:p>
            <a:p>
              <a:pPr eaLnBrk="0" hangingPunct="0"/>
              <a:endParaRPr lang="en-US" sz="2400" dirty="0">
                <a:solidFill>
                  <a:schemeClr val="bg1"/>
                </a:solidFill>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0000"/>
          </a:schemeClr>
        </a:solidFill>
        <a:effectLst/>
      </p:bgPr>
    </p:bg>
    <p:spTree>
      <p:nvGrpSpPr>
        <p:cNvPr id="1" name=""/>
        <p:cNvGrpSpPr/>
        <p:nvPr/>
      </p:nvGrpSpPr>
      <p:grpSpPr>
        <a:xfrm>
          <a:off x="0" y="0"/>
          <a:ext cx="0" cy="0"/>
          <a:chOff x="0" y="0"/>
          <a:chExt cx="0" cy="0"/>
        </a:xfrm>
      </p:grpSpPr>
      <p:sp>
        <p:nvSpPr>
          <p:cNvPr id="4" name="Rectangle 3"/>
          <p:cNvSpPr/>
          <p:nvPr/>
        </p:nvSpPr>
        <p:spPr>
          <a:xfrm>
            <a:off x="0" y="4953000"/>
            <a:ext cx="9144000" cy="1905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2"/>
              </a:solidFill>
            </a:endParaRPr>
          </a:p>
        </p:txBody>
      </p:sp>
      <p:sp>
        <p:nvSpPr>
          <p:cNvPr id="10" name="Rectangle 9"/>
          <p:cNvSpPr/>
          <p:nvPr/>
        </p:nvSpPr>
        <p:spPr>
          <a:xfrm>
            <a:off x="152400" y="152400"/>
            <a:ext cx="8763000" cy="4493538"/>
          </a:xfrm>
          <a:prstGeom prst="rect">
            <a:avLst/>
          </a:prstGeom>
        </p:spPr>
        <p:txBody>
          <a:bodyPr wrap="square">
            <a:spAutoFit/>
          </a:bodyPr>
          <a:lstStyle/>
          <a:p>
            <a:r>
              <a:rPr lang="en-US" sz="2200" dirty="0" smtClean="0"/>
              <a:t>The 2010 Rwanda Demographic and Health Survey was implemented by the National Institute of Statistics of Rwanda (NISR) and the Ministry of Health (MOH).</a:t>
            </a:r>
          </a:p>
          <a:p>
            <a:endParaRPr lang="en-US" sz="2200" dirty="0" smtClean="0"/>
          </a:p>
          <a:p>
            <a:r>
              <a:rPr lang="en-ZA" sz="2200" dirty="0" smtClean="0"/>
              <a:t>ICF International provided technical assistance for the survey through the USAID-funded MEASURE DHS program. </a:t>
            </a:r>
          </a:p>
          <a:p>
            <a:endParaRPr lang="en-US" sz="2200" dirty="0" smtClean="0"/>
          </a:p>
          <a:p>
            <a:r>
              <a:rPr lang="en-US" sz="2200" dirty="0" smtClean="0"/>
              <a:t>The funding for the RDHS was provided by the Government of Rwanda, the United States Agency for International Development (USAID), the United Nations Children’s Fund (UNICEF), the Centers for Disease Control and Prevention/Global AIDS Program (CDC/GAP), the Global Fund to fight AIDS, Tuberculosis and Malaria, the United Nations Population Fund (UNFPA), and World Vision. </a:t>
            </a:r>
            <a:endParaRPr lang="en-GB" sz="2200" dirty="0" smtClean="0"/>
          </a:p>
        </p:txBody>
      </p:sp>
      <p:pic>
        <p:nvPicPr>
          <p:cNvPr id="3" name="Picture 2" descr="Rwanda_DHS_logos.jpg"/>
          <p:cNvPicPr>
            <a:picLocks noChangeAspect="1"/>
          </p:cNvPicPr>
          <p:nvPr/>
        </p:nvPicPr>
        <p:blipFill>
          <a:blip r:embed="rId3" cstate="print"/>
          <a:stretch>
            <a:fillRect/>
          </a:stretch>
        </p:blipFill>
        <p:spPr>
          <a:xfrm>
            <a:off x="1219200" y="5105400"/>
            <a:ext cx="6789420" cy="144018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0000"/>
          </a:schemeClr>
        </a:solidFill>
        <a:effectLst/>
      </p:bgPr>
    </p:bg>
    <p:spTree>
      <p:nvGrpSpPr>
        <p:cNvPr id="1" name=""/>
        <p:cNvGrpSpPr/>
        <p:nvPr/>
      </p:nvGrpSpPr>
      <p:grpSpPr>
        <a:xfrm>
          <a:off x="0" y="0"/>
          <a:ext cx="0" cy="0"/>
          <a:chOff x="0" y="0"/>
          <a:chExt cx="0" cy="0"/>
        </a:xfrm>
      </p:grpSpPr>
      <p:sp>
        <p:nvSpPr>
          <p:cNvPr id="16387" name="Rectangle 2"/>
          <p:cNvSpPr>
            <a:spLocks noGrp="1" noChangeArrowheads="1"/>
          </p:cNvSpPr>
          <p:nvPr>
            <p:ph idx="1"/>
          </p:nvPr>
        </p:nvSpPr>
        <p:spPr>
          <a:xfrm>
            <a:off x="457200" y="1295400"/>
            <a:ext cx="8229600" cy="5105400"/>
          </a:xfrm>
        </p:spPr>
        <p:txBody>
          <a:bodyPr>
            <a:normAutofit/>
          </a:bodyPr>
          <a:lstStyle/>
          <a:p>
            <a:pPr>
              <a:buNone/>
            </a:pPr>
            <a:r>
              <a:rPr lang="en-GB" sz="2800" dirty="0" smtClean="0"/>
              <a:t>The primary objectives of the 2010 RDHS project are to provide up-to-date information on fertility levels; marriage; sexual activity; fertility preferences; awareness and use of family planning methods; breastfeeding practices; nutritional status of mothers and young children; early childhood mortality and maternal mortality; maternal and child health; malaria; awareness and behaviour regarding HIV/AIDS and other sexually transmitted infections; and HIV prevalence.</a:t>
            </a:r>
            <a:endParaRPr lang="en-US" sz="2800" dirty="0"/>
          </a:p>
        </p:txBody>
      </p:sp>
      <p:sp>
        <p:nvSpPr>
          <p:cNvPr id="16386" name="Title 4"/>
          <p:cNvSpPr>
            <a:spLocks noGrp="1"/>
          </p:cNvSpPr>
          <p:nvPr>
            <p:ph type="title"/>
          </p:nvPr>
        </p:nvSpPr>
        <p:spPr>
          <a:xfrm>
            <a:off x="0" y="0"/>
            <a:ext cx="9144000" cy="1143000"/>
          </a:xfrm>
        </p:spPr>
        <p:txBody>
          <a:bodyPr>
            <a:normAutofit/>
          </a:bodyPr>
          <a:lstStyle/>
          <a:p>
            <a:r>
              <a:rPr lang="en-US" dirty="0" smtClean="0"/>
              <a:t>Objectives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0000"/>
          </a:schemeClr>
        </a:solidFill>
        <a:effectLst/>
      </p:bgPr>
    </p:bg>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457200" y="1143000"/>
            <a:ext cx="8229600" cy="5334000"/>
          </a:xfrm>
        </p:spPr>
        <p:txBody>
          <a:bodyPr>
            <a:normAutofit/>
          </a:bodyPr>
          <a:lstStyle/>
          <a:p>
            <a:r>
              <a:rPr lang="en-US" sz="2800" dirty="0" smtClean="0"/>
              <a:t> The 2010 RDHS is a follow-up to the 1992, 2000, and 2005 RDHS surveys and 2008-08 Interim DHS. </a:t>
            </a:r>
          </a:p>
          <a:p>
            <a:r>
              <a:rPr lang="en-GB" sz="2800" dirty="0" smtClean="0"/>
              <a:t>The RDHS sample is a nationally representative sample.</a:t>
            </a:r>
          </a:p>
          <a:p>
            <a:r>
              <a:rPr lang="en-US" sz="2800" dirty="0" smtClean="0"/>
              <a:t>It was designed to provide population and health indicator estimates at the national</a:t>
            </a:r>
            <a:r>
              <a:rPr lang="en-US" sz="2800" smtClean="0"/>
              <a:t>, urban-rural, </a:t>
            </a:r>
            <a:r>
              <a:rPr lang="en-US" sz="2800" dirty="0" smtClean="0"/>
              <a:t>and provincial levels. </a:t>
            </a:r>
            <a:endParaRPr lang="en-US" sz="2800" i="1" dirty="0" smtClean="0"/>
          </a:p>
        </p:txBody>
      </p:sp>
      <p:sp>
        <p:nvSpPr>
          <p:cNvPr id="17410" name="Rectangle 2"/>
          <p:cNvSpPr>
            <a:spLocks noGrp="1" noChangeArrowheads="1"/>
          </p:cNvSpPr>
          <p:nvPr>
            <p:ph type="title"/>
          </p:nvPr>
        </p:nvSpPr>
        <p:spPr>
          <a:xfrm>
            <a:off x="0" y="0"/>
            <a:ext cx="9144000" cy="1143000"/>
          </a:xfrm>
        </p:spPr>
        <p:txBody>
          <a:bodyPr>
            <a:normAutofit/>
          </a:bodyPr>
          <a:lstStyle/>
          <a:p>
            <a:pPr eaLnBrk="1" hangingPunct="1"/>
            <a:r>
              <a:rPr lang="en-US" dirty="0" smtClean="0"/>
              <a:t>The Survey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0000"/>
          </a:schemeClr>
        </a:solidFill>
        <a:effectLst/>
      </p:bgPr>
    </p:bg>
    <p:spTree>
      <p:nvGrpSpPr>
        <p:cNvPr id="1" name=""/>
        <p:cNvGrpSpPr/>
        <p:nvPr/>
      </p:nvGrpSpPr>
      <p:grpSpPr>
        <a:xfrm>
          <a:off x="0" y="0"/>
          <a:ext cx="0" cy="0"/>
          <a:chOff x="0" y="0"/>
          <a:chExt cx="0" cy="0"/>
        </a:xfrm>
      </p:grpSpPr>
      <p:sp>
        <p:nvSpPr>
          <p:cNvPr id="18435" name="Rectangle 2"/>
          <p:cNvSpPr>
            <a:spLocks noGrp="1" noChangeArrowheads="1"/>
          </p:cNvSpPr>
          <p:nvPr>
            <p:ph idx="1"/>
          </p:nvPr>
        </p:nvSpPr>
        <p:spPr>
          <a:xfrm>
            <a:off x="304800" y="1524000"/>
            <a:ext cx="8610600" cy="4495800"/>
          </a:xfrm>
        </p:spPr>
        <p:txBody>
          <a:bodyPr>
            <a:normAutofit/>
          </a:bodyPr>
          <a:lstStyle/>
          <a:p>
            <a:pPr>
              <a:lnSpc>
                <a:spcPct val="75000"/>
              </a:lnSpc>
              <a:spcBef>
                <a:spcPct val="10000"/>
              </a:spcBef>
              <a:spcAft>
                <a:spcPct val="45000"/>
              </a:spcAft>
              <a:buNone/>
            </a:pPr>
            <a:r>
              <a:rPr lang="en-US" sz="2800" b="1" dirty="0" smtClean="0"/>
              <a:t>Sampling frame: </a:t>
            </a:r>
            <a:r>
              <a:rPr lang="en-US" sz="2800" dirty="0" smtClean="0">
                <a:solidFill>
                  <a:srgbClr val="000000"/>
                </a:solidFill>
              </a:rPr>
              <a:t>preparatory frame for the Rwanda General Population and Housing Census (RGPH) to be conducted in 2012</a:t>
            </a:r>
          </a:p>
          <a:p>
            <a:pPr eaLnBrk="1" hangingPunct="1">
              <a:lnSpc>
                <a:spcPct val="75000"/>
              </a:lnSpc>
              <a:spcBef>
                <a:spcPct val="10000"/>
              </a:spcBef>
              <a:spcAft>
                <a:spcPct val="45000"/>
              </a:spcAft>
              <a:buFontTx/>
              <a:buNone/>
            </a:pPr>
            <a:r>
              <a:rPr lang="en-US" sz="2800" b="1" dirty="0" smtClean="0"/>
              <a:t>First stage: </a:t>
            </a:r>
            <a:r>
              <a:rPr lang="en-US" sz="2800" dirty="0" smtClean="0"/>
              <a:t>492 clusters selected</a:t>
            </a:r>
            <a:endParaRPr lang="en-US" sz="2800" dirty="0" smtClean="0">
              <a:solidFill>
                <a:srgbClr val="FF0000"/>
              </a:solidFill>
            </a:endParaRPr>
          </a:p>
          <a:p>
            <a:pPr eaLnBrk="1" hangingPunct="1">
              <a:lnSpc>
                <a:spcPct val="75000"/>
              </a:lnSpc>
              <a:spcBef>
                <a:spcPct val="10000"/>
              </a:spcBef>
              <a:spcAft>
                <a:spcPct val="45000"/>
              </a:spcAft>
              <a:buFontTx/>
              <a:buNone/>
            </a:pPr>
            <a:r>
              <a:rPr lang="en-US" sz="2800" b="1" dirty="0" smtClean="0"/>
              <a:t>Second stage: </a:t>
            </a:r>
            <a:r>
              <a:rPr lang="en-US" sz="2800" dirty="0" smtClean="0"/>
              <a:t>systematic sampling of households from each cluster selected; final sample of 12,792 households</a:t>
            </a:r>
          </a:p>
          <a:p>
            <a:pPr eaLnBrk="1" hangingPunct="1">
              <a:lnSpc>
                <a:spcPct val="75000"/>
              </a:lnSpc>
              <a:spcBef>
                <a:spcPct val="10000"/>
              </a:spcBef>
              <a:spcAft>
                <a:spcPct val="45000"/>
              </a:spcAft>
              <a:buFontTx/>
              <a:buNone/>
            </a:pPr>
            <a:r>
              <a:rPr lang="en-US" sz="2800" dirty="0" smtClean="0"/>
              <a:t>Selected households were visited and interviewed; eligible women age 15-49 were interviewed, and eligible men age 15-54 were interviewed in half of the households</a:t>
            </a:r>
          </a:p>
        </p:txBody>
      </p:sp>
      <p:sp>
        <p:nvSpPr>
          <p:cNvPr id="18434" name="Title 4"/>
          <p:cNvSpPr>
            <a:spLocks noGrp="1"/>
          </p:cNvSpPr>
          <p:nvPr>
            <p:ph type="title"/>
          </p:nvPr>
        </p:nvSpPr>
        <p:spPr>
          <a:xfrm>
            <a:off x="0" y="0"/>
            <a:ext cx="9144000" cy="1143000"/>
          </a:xfrm>
        </p:spPr>
        <p:txBody>
          <a:bodyPr>
            <a:normAutofit/>
          </a:bodyPr>
          <a:lstStyle/>
          <a:p>
            <a:r>
              <a:rPr lang="en-US" dirty="0" smtClean="0"/>
              <a:t>Sample Design</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0000"/>
          </a:schemeClr>
        </a:solidFill>
        <a:effectLst/>
      </p:bgPr>
    </p:bg>
    <p:spTree>
      <p:nvGrpSpPr>
        <p:cNvPr id="1" name=""/>
        <p:cNvGrpSpPr/>
        <p:nvPr/>
      </p:nvGrpSpPr>
      <p:grpSpPr>
        <a:xfrm>
          <a:off x="0" y="0"/>
          <a:ext cx="0" cy="0"/>
          <a:chOff x="0" y="0"/>
          <a:chExt cx="0" cy="0"/>
        </a:xfrm>
      </p:grpSpPr>
      <p:sp>
        <p:nvSpPr>
          <p:cNvPr id="19459" name="Rectangle 2"/>
          <p:cNvSpPr>
            <a:spLocks noGrp="1" noChangeArrowheads="1"/>
          </p:cNvSpPr>
          <p:nvPr>
            <p:ph idx="1"/>
          </p:nvPr>
        </p:nvSpPr>
        <p:spPr>
          <a:xfrm>
            <a:off x="304800" y="1524000"/>
            <a:ext cx="8229600" cy="4495800"/>
          </a:xfrm>
        </p:spPr>
        <p:txBody>
          <a:bodyPr/>
          <a:lstStyle/>
          <a:p>
            <a:pPr eaLnBrk="1" hangingPunct="1">
              <a:lnSpc>
                <a:spcPct val="80000"/>
              </a:lnSpc>
              <a:spcBef>
                <a:spcPct val="0"/>
              </a:spcBef>
              <a:spcAft>
                <a:spcPts val="1200"/>
              </a:spcAft>
            </a:pPr>
            <a:r>
              <a:rPr lang="en-US" dirty="0" smtClean="0"/>
              <a:t>3 questionnaires:</a:t>
            </a:r>
          </a:p>
          <a:p>
            <a:pPr marL="914400" lvl="1" indent="-457200" eaLnBrk="1" hangingPunct="1">
              <a:lnSpc>
                <a:spcPct val="80000"/>
              </a:lnSpc>
              <a:spcBef>
                <a:spcPct val="0"/>
              </a:spcBef>
              <a:spcAft>
                <a:spcPts val="1200"/>
              </a:spcAft>
              <a:buFont typeface="Wingdings" pitchFamily="2" charset="2"/>
              <a:buChar char="Ø"/>
            </a:pPr>
            <a:r>
              <a:rPr lang="en-US" dirty="0" smtClean="0"/>
              <a:t>Household</a:t>
            </a:r>
          </a:p>
          <a:p>
            <a:pPr marL="914400" lvl="1" indent="-457200" eaLnBrk="1" hangingPunct="1">
              <a:lnSpc>
                <a:spcPct val="80000"/>
              </a:lnSpc>
              <a:spcBef>
                <a:spcPct val="0"/>
              </a:spcBef>
              <a:spcAft>
                <a:spcPts val="1200"/>
              </a:spcAft>
              <a:buFont typeface="Wingdings" pitchFamily="2" charset="2"/>
              <a:buChar char="Ø"/>
            </a:pPr>
            <a:r>
              <a:rPr lang="en-US" dirty="0" smtClean="0"/>
              <a:t>Woman’s</a:t>
            </a:r>
          </a:p>
          <a:p>
            <a:pPr marL="914400" lvl="1" indent="-457200" eaLnBrk="1" hangingPunct="1">
              <a:lnSpc>
                <a:spcPct val="80000"/>
              </a:lnSpc>
              <a:spcBef>
                <a:spcPct val="0"/>
              </a:spcBef>
              <a:spcAft>
                <a:spcPts val="1200"/>
              </a:spcAft>
              <a:buFont typeface="Wingdings" pitchFamily="2" charset="2"/>
              <a:buChar char="Ø"/>
            </a:pPr>
            <a:r>
              <a:rPr lang="en-US" dirty="0" smtClean="0"/>
              <a:t>Man’s</a:t>
            </a:r>
          </a:p>
          <a:p>
            <a:pPr marL="514350" indent="-457200">
              <a:lnSpc>
                <a:spcPct val="80000"/>
              </a:lnSpc>
              <a:spcBef>
                <a:spcPct val="0"/>
              </a:spcBef>
              <a:spcAft>
                <a:spcPts val="1200"/>
              </a:spcAft>
            </a:pPr>
            <a:r>
              <a:rPr lang="en-US" dirty="0" smtClean="0"/>
              <a:t>All questionnaires were available in English, French, and Kinyarwanda.</a:t>
            </a:r>
          </a:p>
        </p:txBody>
      </p:sp>
      <p:sp>
        <p:nvSpPr>
          <p:cNvPr id="19458" name="Title 3"/>
          <p:cNvSpPr>
            <a:spLocks noGrp="1"/>
          </p:cNvSpPr>
          <p:nvPr>
            <p:ph type="title"/>
          </p:nvPr>
        </p:nvSpPr>
        <p:spPr>
          <a:xfrm>
            <a:off x="0" y="0"/>
            <a:ext cx="9144000" cy="1143000"/>
          </a:xfrm>
        </p:spPr>
        <p:txBody>
          <a:bodyPr>
            <a:normAutofit/>
          </a:bodyPr>
          <a:lstStyle/>
          <a:p>
            <a:r>
              <a:rPr lang="en-US" dirty="0" smtClean="0"/>
              <a:t>Questionnaires</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257800"/>
          </a:xfrm>
        </p:spPr>
        <p:txBody>
          <a:bodyPr numCol="1">
            <a:normAutofit fontScale="70000" lnSpcReduction="20000"/>
          </a:bodyPr>
          <a:lstStyle/>
          <a:p>
            <a:pPr>
              <a:buNone/>
            </a:pPr>
            <a:r>
              <a:rPr lang="en-US" b="1" dirty="0" smtClean="0"/>
              <a:t>All households:</a:t>
            </a:r>
          </a:p>
          <a:p>
            <a:r>
              <a:rPr lang="en-US" dirty="0" smtClean="0"/>
              <a:t>Height and weight</a:t>
            </a:r>
          </a:p>
          <a:p>
            <a:pPr lvl="1"/>
            <a:r>
              <a:rPr lang="en-US" dirty="0"/>
              <a:t>Children </a:t>
            </a:r>
            <a:r>
              <a:rPr lang="en-US" dirty="0" smtClean="0"/>
              <a:t>under age 5</a:t>
            </a:r>
            <a:endParaRPr lang="en-US" dirty="0"/>
          </a:p>
          <a:p>
            <a:pPr lvl="1"/>
            <a:r>
              <a:rPr lang="en-US" dirty="0"/>
              <a:t>Women age </a:t>
            </a:r>
            <a:r>
              <a:rPr lang="en-US" dirty="0" smtClean="0"/>
              <a:t>15-49</a:t>
            </a:r>
          </a:p>
          <a:p>
            <a:pPr>
              <a:buNone/>
            </a:pPr>
            <a:endParaRPr lang="en-US" dirty="0" smtClean="0"/>
          </a:p>
          <a:p>
            <a:pPr>
              <a:buNone/>
            </a:pPr>
            <a:r>
              <a:rPr lang="en-US" b="1" dirty="0" smtClean="0"/>
              <a:t>One-half of households:</a:t>
            </a:r>
          </a:p>
          <a:p>
            <a:r>
              <a:rPr lang="en-US" dirty="0" smtClean="0"/>
              <a:t>Anemia</a:t>
            </a:r>
          </a:p>
          <a:p>
            <a:pPr lvl="1"/>
            <a:r>
              <a:rPr lang="en-US" dirty="0" smtClean="0"/>
              <a:t>Children 6-59 months</a:t>
            </a:r>
          </a:p>
          <a:p>
            <a:pPr lvl="1"/>
            <a:r>
              <a:rPr lang="en-US" dirty="0" smtClean="0"/>
              <a:t>Women age 15-49</a:t>
            </a:r>
          </a:p>
          <a:p>
            <a:r>
              <a:rPr lang="en-US" dirty="0" smtClean="0"/>
              <a:t>Malaria</a:t>
            </a:r>
          </a:p>
          <a:p>
            <a:pPr lvl="1"/>
            <a:r>
              <a:rPr lang="en-US" dirty="0" smtClean="0">
                <a:solidFill>
                  <a:srgbClr val="000000"/>
                </a:solidFill>
              </a:rPr>
              <a:t>Children 6-59 months</a:t>
            </a:r>
          </a:p>
          <a:p>
            <a:pPr lvl="1"/>
            <a:r>
              <a:rPr lang="en-US" dirty="0" smtClean="0">
                <a:solidFill>
                  <a:srgbClr val="000000"/>
                </a:solidFill>
              </a:rPr>
              <a:t>Women age 15-49</a:t>
            </a:r>
          </a:p>
          <a:p>
            <a:r>
              <a:rPr lang="en-US" dirty="0" smtClean="0"/>
              <a:t>HIV </a:t>
            </a:r>
          </a:p>
          <a:p>
            <a:pPr lvl="1"/>
            <a:r>
              <a:rPr lang="en-US" dirty="0" smtClean="0"/>
              <a:t>Women age 15-49</a:t>
            </a:r>
          </a:p>
          <a:p>
            <a:pPr lvl="1"/>
            <a:r>
              <a:rPr lang="en-US" dirty="0" smtClean="0"/>
              <a:t>Men age 15-54</a:t>
            </a:r>
          </a:p>
          <a:p>
            <a:pPr>
              <a:buNone/>
            </a:pPr>
            <a:endParaRPr lang="en-US" dirty="0"/>
          </a:p>
        </p:txBody>
      </p:sp>
      <p:sp>
        <p:nvSpPr>
          <p:cNvPr id="2" name="Title 1"/>
          <p:cNvSpPr>
            <a:spLocks noGrp="1"/>
          </p:cNvSpPr>
          <p:nvPr>
            <p:ph type="title"/>
          </p:nvPr>
        </p:nvSpPr>
        <p:spPr>
          <a:xfrm>
            <a:off x="0" y="0"/>
            <a:ext cx="9144000" cy="838200"/>
          </a:xfrm>
        </p:spPr>
        <p:txBody>
          <a:bodyPr/>
          <a:lstStyle/>
          <a:p>
            <a:r>
              <a:rPr lang="en-US" dirty="0" smtClean="0"/>
              <a:t>Biomarker Testing</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0000"/>
          </a:schemeClr>
        </a:solidFill>
        <a:effectLst/>
      </p:bgPr>
    </p:bg>
    <p:spTree>
      <p:nvGrpSpPr>
        <p:cNvPr id="1" name=""/>
        <p:cNvGrpSpPr/>
        <p:nvPr/>
      </p:nvGrpSpPr>
      <p:grpSpPr>
        <a:xfrm>
          <a:off x="0" y="0"/>
          <a:ext cx="0" cy="0"/>
          <a:chOff x="0" y="0"/>
          <a:chExt cx="0" cy="0"/>
        </a:xfrm>
      </p:grpSpPr>
      <p:sp>
        <p:nvSpPr>
          <p:cNvPr id="22531" name="Rectangle 2"/>
          <p:cNvSpPr>
            <a:spLocks noGrp="1" noChangeArrowheads="1"/>
          </p:cNvSpPr>
          <p:nvPr>
            <p:ph idx="1"/>
          </p:nvPr>
        </p:nvSpPr>
        <p:spPr/>
        <p:txBody>
          <a:bodyPr/>
          <a:lstStyle/>
          <a:p>
            <a:r>
              <a:rPr lang="en-US" sz="2800" dirty="0" smtClean="0"/>
              <a:t>Pilot test: </a:t>
            </a:r>
            <a:r>
              <a:rPr lang="en-US" sz="2800" b="1" dirty="0" smtClean="0"/>
              <a:t>June to July, 2010</a:t>
            </a:r>
            <a:r>
              <a:rPr lang="en-US" sz="2800" dirty="0" smtClean="0"/>
              <a:t>.</a:t>
            </a:r>
          </a:p>
          <a:p>
            <a:r>
              <a:rPr lang="en-US" sz="2800" dirty="0" smtClean="0"/>
              <a:t>Training of field staff: </a:t>
            </a:r>
            <a:r>
              <a:rPr lang="en-US" sz="2800" b="1" dirty="0" smtClean="0"/>
              <a:t>August to September, 2010.</a:t>
            </a:r>
            <a:endParaRPr lang="en-US" sz="2800" dirty="0" smtClean="0">
              <a:solidFill>
                <a:schemeClr val="bg2"/>
              </a:solidFill>
            </a:endParaRPr>
          </a:p>
          <a:p>
            <a:r>
              <a:rPr lang="en-US" sz="2800" b="1" dirty="0" smtClean="0">
                <a:solidFill>
                  <a:srgbClr val="000000"/>
                </a:solidFill>
              </a:rPr>
              <a:t>32 </a:t>
            </a:r>
            <a:r>
              <a:rPr lang="en-US" sz="2800" dirty="0" smtClean="0">
                <a:solidFill>
                  <a:srgbClr val="000000"/>
                </a:solidFill>
              </a:rPr>
              <a:t>team leaders/controllers,</a:t>
            </a:r>
            <a:r>
              <a:rPr lang="en-US" sz="2800" b="1" dirty="0" smtClean="0">
                <a:solidFill>
                  <a:srgbClr val="000000"/>
                </a:solidFill>
              </a:rPr>
              <a:t> 45</a:t>
            </a:r>
            <a:r>
              <a:rPr lang="en-US" sz="2800" dirty="0" smtClean="0">
                <a:solidFill>
                  <a:srgbClr val="000000"/>
                </a:solidFill>
              </a:rPr>
              <a:t> female interviewers,</a:t>
            </a:r>
            <a:r>
              <a:rPr lang="en-US" sz="2800" b="1" dirty="0" smtClean="0">
                <a:solidFill>
                  <a:srgbClr val="000000"/>
                </a:solidFill>
              </a:rPr>
              <a:t> 16 </a:t>
            </a:r>
            <a:r>
              <a:rPr lang="en-US" sz="2800" dirty="0" smtClean="0">
                <a:solidFill>
                  <a:srgbClr val="000000"/>
                </a:solidFill>
              </a:rPr>
              <a:t>male interviewers, and</a:t>
            </a:r>
            <a:r>
              <a:rPr lang="en-US" sz="2800" b="1" dirty="0" smtClean="0">
                <a:solidFill>
                  <a:srgbClr val="000000"/>
                </a:solidFill>
              </a:rPr>
              <a:t> 17 </a:t>
            </a:r>
            <a:r>
              <a:rPr lang="en-US" sz="2800" dirty="0" smtClean="0">
                <a:solidFill>
                  <a:srgbClr val="000000"/>
                </a:solidFill>
              </a:rPr>
              <a:t>technicians.</a:t>
            </a:r>
          </a:p>
          <a:p>
            <a:pPr>
              <a:buNone/>
            </a:pPr>
            <a:endParaRPr lang="en-US" sz="2800" dirty="0" smtClean="0"/>
          </a:p>
        </p:txBody>
      </p:sp>
      <p:sp>
        <p:nvSpPr>
          <p:cNvPr id="22530" name="Title 6"/>
          <p:cNvSpPr>
            <a:spLocks noGrp="1"/>
          </p:cNvSpPr>
          <p:nvPr>
            <p:ph type="title"/>
          </p:nvPr>
        </p:nvSpPr>
        <p:spPr>
          <a:xfrm>
            <a:off x="0" y="0"/>
            <a:ext cx="9144000" cy="1143000"/>
          </a:xfrm>
        </p:spPr>
        <p:txBody>
          <a:bodyPr>
            <a:normAutofit/>
          </a:bodyPr>
          <a:lstStyle/>
          <a:p>
            <a:r>
              <a:rPr lang="en-US" dirty="0" smtClean="0"/>
              <a:t>Survey Timeline</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40000"/>
          </a:schemeClr>
        </a:solidFill>
        <a:effectLst/>
      </p:bgPr>
    </p:bg>
    <p:spTree>
      <p:nvGrpSpPr>
        <p:cNvPr id="1" name=""/>
        <p:cNvGrpSpPr/>
        <p:nvPr/>
      </p:nvGrpSpPr>
      <p:grpSpPr>
        <a:xfrm>
          <a:off x="0" y="0"/>
          <a:ext cx="0" cy="0"/>
          <a:chOff x="0" y="0"/>
          <a:chExt cx="0" cy="0"/>
        </a:xfrm>
      </p:grpSpPr>
      <p:sp>
        <p:nvSpPr>
          <p:cNvPr id="23555" name="Rectangle 2"/>
          <p:cNvSpPr>
            <a:spLocks noGrp="1" noChangeArrowheads="1"/>
          </p:cNvSpPr>
          <p:nvPr>
            <p:ph idx="1"/>
          </p:nvPr>
        </p:nvSpPr>
        <p:spPr/>
        <p:txBody>
          <a:bodyPr/>
          <a:lstStyle/>
          <a:p>
            <a:pPr eaLnBrk="1" hangingPunct="1">
              <a:spcAft>
                <a:spcPct val="70000"/>
              </a:spcAft>
            </a:pPr>
            <a:r>
              <a:rPr lang="en-US" sz="2800" dirty="0" smtClean="0"/>
              <a:t>Total of </a:t>
            </a:r>
            <a:r>
              <a:rPr lang="en-US" sz="2800" b="1" dirty="0" smtClean="0"/>
              <a:t>15 teams </a:t>
            </a:r>
            <a:r>
              <a:rPr lang="en-US" sz="2800" dirty="0" smtClean="0"/>
              <a:t>(team supervisor, 1 field editor, 3 female interviewers, 1 male interviewers, and 1 biomarker staff member)</a:t>
            </a:r>
          </a:p>
          <a:p>
            <a:pPr>
              <a:spcAft>
                <a:spcPct val="70000"/>
              </a:spcAft>
            </a:pPr>
            <a:r>
              <a:rPr lang="en-US" sz="2900" dirty="0" smtClean="0"/>
              <a:t>Fieldwork conducted from </a:t>
            </a:r>
            <a:r>
              <a:rPr lang="en-US" sz="2900" b="1" dirty="0" smtClean="0"/>
              <a:t>September 2010 – March 2011</a:t>
            </a:r>
          </a:p>
          <a:p>
            <a:pPr>
              <a:spcAft>
                <a:spcPct val="70000"/>
              </a:spcAft>
            </a:pPr>
            <a:r>
              <a:rPr lang="en-US" sz="2900" dirty="0" smtClean="0"/>
              <a:t>Data Processing: </a:t>
            </a:r>
            <a:r>
              <a:rPr lang="en-US" sz="2900" b="1" dirty="0" smtClean="0"/>
              <a:t>November 2010 – May 2011</a:t>
            </a:r>
          </a:p>
        </p:txBody>
      </p:sp>
      <p:sp>
        <p:nvSpPr>
          <p:cNvPr id="23554" name="Title 3"/>
          <p:cNvSpPr>
            <a:spLocks noGrp="1"/>
          </p:cNvSpPr>
          <p:nvPr>
            <p:ph type="title"/>
          </p:nvPr>
        </p:nvSpPr>
        <p:spPr>
          <a:xfrm>
            <a:off x="0" y="0"/>
            <a:ext cx="9144000" cy="1143000"/>
          </a:xfrm>
        </p:spPr>
        <p:txBody>
          <a:bodyPr>
            <a:normAutofit/>
          </a:bodyPr>
          <a:lstStyle/>
          <a:p>
            <a:r>
              <a:rPr lang="en-US" dirty="0" smtClean="0"/>
              <a:t>Fieldwork and Data Processing</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Rwanda 2010">
      <a:dk1>
        <a:sysClr val="windowText" lastClr="000000"/>
      </a:dk1>
      <a:lt1>
        <a:srgbClr val="9DCFFC"/>
      </a:lt1>
      <a:dk2>
        <a:srgbClr val="00136B"/>
      </a:dk2>
      <a:lt2>
        <a:srgbClr val="FFFFFF"/>
      </a:lt2>
      <a:accent1>
        <a:srgbClr val="002AEB"/>
      </a:accent1>
      <a:accent2>
        <a:srgbClr val="F5E90C"/>
      </a:accent2>
      <a:accent3>
        <a:srgbClr val="25F74D"/>
      </a:accent3>
      <a:accent4>
        <a:srgbClr val="F5890C"/>
      </a:accent4>
      <a:accent5>
        <a:srgbClr val="5F0CF5"/>
      </a:accent5>
      <a:accent6>
        <a:srgbClr val="E8AD00"/>
      </a:accent6>
      <a:hlink>
        <a:srgbClr val="000000"/>
      </a:hlink>
      <a:folHlink>
        <a:srgbClr val="9DCFF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1547</TotalTime>
  <Words>497</Words>
  <Application>Microsoft Office PowerPoint</Application>
  <PresentationFormat>On-screen Show (4:3)</PresentationFormat>
  <Paragraphs>79</Paragraphs>
  <Slides>10</Slides>
  <Notes>7</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Methodology</vt:lpstr>
      <vt:lpstr>Slide 2</vt:lpstr>
      <vt:lpstr>Objectives</vt:lpstr>
      <vt:lpstr>The Survey</vt:lpstr>
      <vt:lpstr>Sample Design</vt:lpstr>
      <vt:lpstr>Questionnaires</vt:lpstr>
      <vt:lpstr>Biomarker Testing</vt:lpstr>
      <vt:lpstr>Survey Timeline</vt:lpstr>
      <vt:lpstr>Fieldwork and Data Processing</vt:lpstr>
      <vt:lpstr>    Results of the household  and individual interviews  </vt:lpstr>
    </vt:vector>
  </TitlesOfParts>
  <Company>Macro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Respondents and Households</dc:title>
  <dc:creator>Hannah Guedenet</dc:creator>
  <cp:lastModifiedBy>Administrator</cp:lastModifiedBy>
  <cp:revision>202</cp:revision>
  <cp:lastPrinted>2011-09-14T19:35:13Z</cp:lastPrinted>
  <dcterms:created xsi:type="dcterms:W3CDTF">2009-06-23T14:41:13Z</dcterms:created>
  <dcterms:modified xsi:type="dcterms:W3CDTF">2012-06-15T17:43:50Z</dcterms:modified>
</cp:coreProperties>
</file>