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8" r:id="rId2"/>
    <p:sldId id="260" r:id="rId3"/>
    <p:sldId id="261" r:id="rId4"/>
    <p:sldId id="262" r:id="rId5"/>
    <p:sldId id="279" r:id="rId6"/>
    <p:sldId id="264" r:id="rId7"/>
    <p:sldId id="280" r:id="rId8"/>
    <p:sldId id="266" r:id="rId9"/>
    <p:sldId id="286" r:id="rId10"/>
    <p:sldId id="268" r:id="rId11"/>
    <p:sldId id="269" r:id="rId12"/>
    <p:sldId id="284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8" autoAdjust="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79E-2"/>
          <c:y val="0.18451122998575109"/>
          <c:w val="0.96604938271604934"/>
          <c:h val="0.6760967776360652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88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86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87</c:v>
                </c:pt>
                <c:pt idx="1">
                  <c:v>15</c:v>
                </c:pt>
              </c:numCache>
            </c:numRef>
          </c:val>
        </c:ser>
        <c:dLbls>
          <c:showVal val="1"/>
        </c:dLbls>
        <c:gapWidth val="75"/>
        <c:overlap val="-5"/>
        <c:axId val="89358336"/>
        <c:axId val="89359872"/>
      </c:barChart>
      <c:catAx>
        <c:axId val="89358336"/>
        <c:scaling>
          <c:orientation val="minMax"/>
        </c:scaling>
        <c:axPos val="b"/>
        <c:majorTickMark val="none"/>
        <c:tickLblPos val="nextTo"/>
        <c:crossAx val="89359872"/>
        <c:crosses val="autoZero"/>
        <c:auto val="1"/>
        <c:lblAlgn val="ctr"/>
        <c:lblOffset val="100"/>
      </c:catAx>
      <c:valAx>
        <c:axId val="89359872"/>
        <c:scaling>
          <c:orientation val="minMax"/>
        </c:scaling>
        <c:delete val="1"/>
        <c:axPos val="l"/>
        <c:numFmt formatCode="General" sourceLinked="1"/>
        <c:tickLblPos val="none"/>
        <c:crossAx val="893583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146461218209793"/>
          <c:y val="4.5968619731357109E-2"/>
          <c:w val="0.85985722689836253"/>
          <c:h val="0.5030396016674386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</c:v>
                </c:pt>
                <c:pt idx="1">
                  <c:v>1</c:v>
                </c:pt>
                <c:pt idx="2">
                  <c:v>7</c:v>
                </c:pt>
                <c:pt idx="3">
                  <c:v>2</c:v>
                </c:pt>
                <c:pt idx="4">
                  <c:v>8</c:v>
                </c:pt>
                <c:pt idx="5">
                  <c:v>3</c:v>
                </c:pt>
                <c:pt idx="6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3</c:v>
                </c:pt>
                <c:pt idx="1">
                  <c:v>1</c:v>
                </c:pt>
                <c:pt idx="2">
                  <c:v>8</c:v>
                </c:pt>
                <c:pt idx="3">
                  <c:v>11</c:v>
                </c:pt>
                <c:pt idx="4">
                  <c:v>14</c:v>
                </c:pt>
                <c:pt idx="5">
                  <c:v>3</c:v>
                </c:pt>
                <c:pt idx="6">
                  <c:v>60</c:v>
                </c:pt>
              </c:numCache>
            </c:numRef>
          </c:val>
        </c:ser>
        <c:dLbls>
          <c:showVal val="1"/>
        </c:dLbls>
        <c:gapWidth val="70"/>
        <c:overlap val="-25"/>
        <c:axId val="115995008"/>
        <c:axId val="115996544"/>
      </c:barChart>
      <c:catAx>
        <c:axId val="115995008"/>
        <c:scaling>
          <c:orientation val="minMax"/>
        </c:scaling>
        <c:axPos val="b"/>
        <c:majorTickMark val="none"/>
        <c:tickLblPos val="nextTo"/>
        <c:crossAx val="115996544"/>
        <c:crosses val="autoZero"/>
        <c:auto val="1"/>
        <c:lblAlgn val="ctr"/>
        <c:lblOffset val="100"/>
      </c:catAx>
      <c:valAx>
        <c:axId val="115996544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11599500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11</c:v>
                </c:pt>
                <c:pt idx="1">
                  <c:v>55</c:v>
                </c:pt>
                <c:pt idx="2">
                  <c:v>18</c:v>
                </c:pt>
                <c:pt idx="3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63</c:v>
                </c:pt>
                <c:pt idx="1">
                  <c:v>9</c:v>
                </c:pt>
                <c:pt idx="2">
                  <c:v>2</c:v>
                </c:pt>
                <c:pt idx="3">
                  <c:v>27</c:v>
                </c:pt>
              </c:numCache>
            </c:numRef>
          </c:val>
        </c:ser>
        <c:dLbls>
          <c:showVal val="1"/>
        </c:dLbls>
        <c:gapWidth val="100"/>
        <c:overlap val="-10"/>
        <c:axId val="115928064"/>
        <c:axId val="115946240"/>
      </c:barChart>
      <c:catAx>
        <c:axId val="115928064"/>
        <c:scaling>
          <c:orientation val="minMax"/>
        </c:scaling>
        <c:axPos val="b"/>
        <c:majorTickMark val="none"/>
        <c:tickLblPos val="nextTo"/>
        <c:crossAx val="115946240"/>
        <c:crosses val="autoZero"/>
        <c:auto val="1"/>
        <c:lblAlgn val="ctr"/>
        <c:lblOffset val="100"/>
      </c:catAx>
      <c:valAx>
        <c:axId val="115946240"/>
        <c:scaling>
          <c:orientation val="minMax"/>
        </c:scaling>
        <c:delete val="1"/>
        <c:axPos val="l"/>
        <c:numFmt formatCode="0" sourceLinked="1"/>
        <c:tickLblPos val="none"/>
        <c:crossAx val="1159280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3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Unprotected spring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14%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7337098633698825"/>
                  <c:y val="9.3826396700412873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Surface water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9%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"/>
                  <c:y val="7.716364999829587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Other non-improved source
</a:t>
                    </a:r>
                    <a:r>
                      <a:rPr lang="en-US" b="1" dirty="0" smtClean="0"/>
                      <a:t>2%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0.17939434328521461"/>
                  <c:y val="-0.2230241141732283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Public tap/standpipe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26%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0.21836012685914274"/>
                  <c:y val="-3.8131814052089645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Protected spring
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38%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8.8288689381117086E-2"/>
                  <c:y val="0.1171875106520774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Other </a:t>
                    </a:r>
                    <a:endParaRPr lang="en-US" dirty="0" smtClean="0">
                      <a:solidFill>
                        <a:schemeClr val="tx1"/>
                      </a:solidFill>
                    </a:endParaRP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improved 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source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10%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Unprotected spring</c:v>
                </c:pt>
                <c:pt idx="1">
                  <c:v>Surface water</c:v>
                </c:pt>
                <c:pt idx="2">
                  <c:v>Other non-improved source</c:v>
                </c:pt>
                <c:pt idx="3">
                  <c:v>Public tap/standpipe</c:v>
                </c:pt>
                <c:pt idx="4">
                  <c:v>Protected spring</c:v>
                </c:pt>
                <c:pt idx="5">
                  <c:v>Other improved source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</c:v>
                </c:pt>
                <c:pt idx="1">
                  <c:v>9</c:v>
                </c:pt>
                <c:pt idx="2">
                  <c:v>3</c:v>
                </c:pt>
                <c:pt idx="3">
                  <c:v>26</c:v>
                </c:pt>
                <c:pt idx="4">
                  <c:v>38</c:v>
                </c:pt>
                <c:pt idx="5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582782998899395"/>
          <c:y val="3.9791959716512205E-2"/>
          <c:w val="0.51657025230717246"/>
          <c:h val="0.8727294541177602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Pt>
            <c:idx val="4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Pit latrine without sl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ab/open pit
23%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8.4723986114639115E-3"/>
                  <c:y val="1.114136250722585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Other non-improved facility
</a:t>
                    </a:r>
                    <a:r>
                      <a:rPr lang="en-US" b="1" dirty="0" smtClean="0"/>
                      <a:t>3%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Pit latrine with slab (shared facility)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16%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Pit latrine with slab (not shared facility)
</a:t>
                    </a:r>
                    <a:r>
                      <a:rPr lang="en-US" b="1" dirty="0" smtClean="0"/>
                      <a:t>55%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/>
                      <a:t>Other improved not shared facility
</a:t>
                    </a:r>
                    <a:r>
                      <a:rPr lang="en-US" b="1" dirty="0"/>
                      <a:t>3%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Pit latrine without slab/open pit</c:v>
                </c:pt>
                <c:pt idx="1">
                  <c:v>Other non-improved facility</c:v>
                </c:pt>
                <c:pt idx="2">
                  <c:v>Pit latrine with slab (shared facility)</c:v>
                </c:pt>
                <c:pt idx="3">
                  <c:v>Pit latrine with slab (not shared facility)</c:v>
                </c:pt>
                <c:pt idx="4">
                  <c:v>Other improved not shared facility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1">
                  <c:v>2</c:v>
                </c:pt>
                <c:pt idx="2">
                  <c:v>16</c:v>
                </c:pt>
                <c:pt idx="3">
                  <c:v>55</c:v>
                </c:pt>
                <c:pt idx="4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975308641975658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45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75"/>
        <c:overlap val="-5"/>
        <c:axId val="92193152"/>
        <c:axId val="92194688"/>
      </c:barChart>
      <c:catAx>
        <c:axId val="92193152"/>
        <c:scaling>
          <c:orientation val="minMax"/>
        </c:scaling>
        <c:axPos val="b"/>
        <c:majorTickMark val="none"/>
        <c:tickLblPos val="nextTo"/>
        <c:crossAx val="92194688"/>
        <c:crosses val="autoZero"/>
        <c:auto val="1"/>
        <c:lblAlgn val="ctr"/>
        <c:lblOffset val="100"/>
      </c:catAx>
      <c:valAx>
        <c:axId val="92194688"/>
        <c:scaling>
          <c:orientation val="minMax"/>
        </c:scaling>
        <c:delete val="1"/>
        <c:axPos val="l"/>
        <c:numFmt formatCode="General" sourceLinked="1"/>
        <c:tickLblPos val="none"/>
        <c:crossAx val="92193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dLbl>
              <c:idx val="0"/>
              <c:delete val="1"/>
            </c:dLbl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0</c:v>
                </c:pt>
                <c:pt idx="1">
                  <c:v>16</c:v>
                </c:pt>
                <c:pt idx="2">
                  <c:v>35</c:v>
                </c:pt>
                <c:pt idx="3">
                  <c:v>2</c:v>
                </c:pt>
                <c:pt idx="4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5</c:v>
                </c:pt>
                <c:pt idx="1">
                  <c:v>11</c:v>
                </c:pt>
                <c:pt idx="2">
                  <c:v>72</c:v>
                </c:pt>
                <c:pt idx="3">
                  <c:v>28</c:v>
                </c:pt>
                <c:pt idx="4">
                  <c:v>76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1</c:v>
                </c:pt>
                <c:pt idx="1">
                  <c:v>15</c:v>
                </c:pt>
                <c:pt idx="2">
                  <c:v>40</c:v>
                </c:pt>
                <c:pt idx="3">
                  <c:v>5</c:v>
                </c:pt>
                <c:pt idx="4">
                  <c:v>63</c:v>
                </c:pt>
              </c:numCache>
            </c:numRef>
          </c:val>
        </c:ser>
        <c:dLbls>
          <c:showVal val="1"/>
        </c:dLbls>
        <c:overlap val="-25"/>
        <c:axId val="99110912"/>
        <c:axId val="99112448"/>
      </c:barChart>
      <c:catAx>
        <c:axId val="9911091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9112448"/>
        <c:crosses val="autoZero"/>
        <c:auto val="1"/>
        <c:lblAlgn val="ctr"/>
        <c:lblOffset val="100"/>
      </c:catAx>
      <c:valAx>
        <c:axId val="99112448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991109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10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Some primary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56</c:v>
                </c:pt>
                <c:pt idx="1">
                  <c:v>54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Completed primary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13</c:v>
                </c:pt>
                <c:pt idx="1">
                  <c:v>14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Some secondary 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15</c:v>
                </c:pt>
                <c:pt idx="1">
                  <c:v>12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Completed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Sheet1!$B$6:$C$6</c:f>
              <c:numCache>
                <c:formatCode>0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Sheet1!$B$7:$C$7</c:f>
              <c:numCache>
                <c:formatCode>0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Val val="1"/>
        </c:dLbls>
        <c:gapWidth val="95"/>
        <c:overlap val="100"/>
        <c:axId val="112142208"/>
        <c:axId val="112143744"/>
      </c:barChart>
      <c:catAx>
        <c:axId val="112142208"/>
        <c:scaling>
          <c:orientation val="minMax"/>
        </c:scaling>
        <c:axPos val="l"/>
        <c:majorTickMark val="none"/>
        <c:tickLblPos val="nextTo"/>
        <c:crossAx val="112143744"/>
        <c:crosses val="autoZero"/>
        <c:auto val="1"/>
        <c:lblAlgn val="ctr"/>
        <c:lblOffset val="100"/>
      </c:catAx>
      <c:valAx>
        <c:axId val="112143744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112142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77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89</c:v>
                </c:pt>
                <c:pt idx="1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75</c:v>
                </c:pt>
                <c:pt idx="1">
                  <c:v>81</c:v>
                </c:pt>
              </c:numCache>
            </c:numRef>
          </c:val>
        </c:ser>
        <c:dLbls>
          <c:showVal val="1"/>
        </c:dLbls>
        <c:overlap val="-25"/>
        <c:axId val="113346048"/>
        <c:axId val="113347584"/>
      </c:barChart>
      <c:catAx>
        <c:axId val="113346048"/>
        <c:scaling>
          <c:orientation val="minMax"/>
        </c:scaling>
        <c:axPos val="b"/>
        <c:majorTickMark val="none"/>
        <c:tickLblPos val="nextTo"/>
        <c:crossAx val="113347584"/>
        <c:crosses val="autoZero"/>
        <c:auto val="1"/>
        <c:lblAlgn val="ctr"/>
        <c:lblOffset val="100"/>
      </c:catAx>
      <c:valAx>
        <c:axId val="113347584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33460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9</c:v>
                </c:pt>
                <c:pt idx="2">
                  <c:v>68</c:v>
                </c:pt>
                <c:pt idx="3">
                  <c:v>1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8</c:v>
                </c:pt>
                <c:pt idx="1">
                  <c:v>25</c:v>
                </c:pt>
                <c:pt idx="2">
                  <c:v>87</c:v>
                </c:pt>
                <c:pt idx="3">
                  <c:v>5</c:v>
                </c:pt>
                <c:pt idx="4">
                  <c:v>12</c:v>
                </c:pt>
              </c:numCache>
            </c:numRef>
          </c:val>
        </c:ser>
        <c:dLbls>
          <c:showVal val="1"/>
        </c:dLbls>
        <c:gapWidth val="70"/>
        <c:overlap val="-25"/>
        <c:axId val="113262976"/>
        <c:axId val="113264512"/>
      </c:barChart>
      <c:catAx>
        <c:axId val="113262976"/>
        <c:scaling>
          <c:orientation val="minMax"/>
        </c:scaling>
        <c:axPos val="b"/>
        <c:majorTickMark val="none"/>
        <c:tickLblPos val="nextTo"/>
        <c:crossAx val="113264512"/>
        <c:crosses val="autoZero"/>
        <c:auto val="1"/>
        <c:lblAlgn val="ctr"/>
        <c:lblOffset val="100"/>
      </c:catAx>
      <c:valAx>
        <c:axId val="113264512"/>
        <c:scaling>
          <c:orientation val="minMax"/>
        </c:scaling>
        <c:delete val="1"/>
        <c:axPos val="l"/>
        <c:numFmt formatCode="0" sourceLinked="1"/>
        <c:tickLblPos val="none"/>
        <c:crossAx val="11326297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714"/>
          <c:w val="0.95014245014245013"/>
          <c:h val="0.70989792942549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84</c:v>
                </c:pt>
                <c:pt idx="1">
                  <c:v>77</c:v>
                </c:pt>
                <c:pt idx="2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92</c:v>
                </c:pt>
                <c:pt idx="1">
                  <c:v>93</c:v>
                </c:pt>
                <c:pt idx="2">
                  <c:v>92</c:v>
                </c:pt>
              </c:numCache>
            </c:numRef>
          </c:val>
        </c:ser>
        <c:dLbls>
          <c:showVal val="1"/>
        </c:dLbls>
        <c:gapWidth val="75"/>
        <c:overlap val="-5"/>
        <c:axId val="113310720"/>
        <c:axId val="114561792"/>
      </c:barChart>
      <c:catAx>
        <c:axId val="113310720"/>
        <c:scaling>
          <c:orientation val="minMax"/>
        </c:scaling>
        <c:axPos val="b"/>
        <c:majorTickMark val="none"/>
        <c:tickLblPos val="nextTo"/>
        <c:crossAx val="114561792"/>
        <c:crosses val="autoZero"/>
        <c:auto val="1"/>
        <c:lblAlgn val="ctr"/>
        <c:lblOffset val="100"/>
      </c:catAx>
      <c:valAx>
        <c:axId val="114561792"/>
        <c:scaling>
          <c:orientation val="minMax"/>
        </c:scaling>
        <c:delete val="1"/>
        <c:axPos val="l"/>
        <c:numFmt formatCode="0" sourceLinked="1"/>
        <c:tickLblPos val="none"/>
        <c:crossAx val="1133107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0.67717</cdr:x>
      <cdr:y>0.39189</cdr:y>
    </cdr:from>
    <cdr:to>
      <cdr:x>0.7874</cdr:x>
      <cdr:y>0.44595</cdr:y>
    </cdr:to>
    <cdr:sp macro="" textlink="">
      <cdr:nvSpPr>
        <cdr:cNvPr id="3" name="Straight Connector 2"/>
        <cdr:cNvSpPr/>
      </cdr:nvSpPr>
      <cdr:spPr>
        <a:xfrm xmlns:a="http://schemas.openxmlformats.org/drawingml/2006/main" rot="5400000" flipH="1" flipV="1">
          <a:off x="6934211" y="1828835"/>
          <a:ext cx="304824" cy="1066754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0.67717</cdr:x>
      <cdr:y>0.55405</cdr:y>
    </cdr:from>
    <cdr:to>
      <cdr:x>0.74803</cdr:x>
      <cdr:y>0.60811</cdr:y>
    </cdr:to>
    <cdr:sp macro="" textlink="">
      <cdr:nvSpPr>
        <cdr:cNvPr id="5" name="Straight Connector 4"/>
        <cdr:cNvSpPr/>
      </cdr:nvSpPr>
      <cdr:spPr>
        <a:xfrm xmlns:a="http://schemas.openxmlformats.org/drawingml/2006/main" rot="5400000" flipV="1">
          <a:off x="6743710" y="2933713"/>
          <a:ext cx="304824" cy="68575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0.79528</cdr:x>
      <cdr:y>0.37838</cdr:y>
    </cdr:from>
    <cdr:to>
      <cdr:x>0.83465</cdr:x>
      <cdr:y>0.44595</cdr:y>
    </cdr:to>
    <cdr:sp macro="" textlink="">
      <cdr:nvSpPr>
        <cdr:cNvPr id="7" name="Straight Connector 6"/>
        <cdr:cNvSpPr/>
      </cdr:nvSpPr>
      <cdr:spPr>
        <a:xfrm xmlns:a="http://schemas.openxmlformats.org/drawingml/2006/main" rot="5400000">
          <a:off x="7696208" y="2133633"/>
          <a:ext cx="381023" cy="380958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0.79046</cdr:x>
      <cdr:y>0.54861</cdr:y>
    </cdr:from>
    <cdr:to>
      <cdr:x>0.8189</cdr:x>
      <cdr:y>0.60811</cdr:y>
    </cdr:to>
    <cdr:sp macro="" textlink="">
      <cdr:nvSpPr>
        <cdr:cNvPr id="9" name="Straight Connector 8"/>
        <cdr:cNvSpPr/>
      </cdr:nvSpPr>
      <cdr:spPr>
        <a:xfrm xmlns:a="http://schemas.openxmlformats.org/drawingml/2006/main" rot="5400000" flipH="1">
          <a:off x="7619449" y="3123650"/>
          <a:ext cx="335499" cy="275202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B38AC-B0F3-4B9D-A71F-28D9A777E96B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D6048-8822-438F-9870-1F068B154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166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6048-8822-438F-9870-1F068B154431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52400" y="5715000"/>
            <a:ext cx="8838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2010 Rwanda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Characteristics of Respondents and Households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Wealth Index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Wealth Index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r>
                        <a:rPr lang="en-US" sz="2400" baseline="30000" dirty="0" smtClean="0"/>
                        <a:t>nd</a:t>
                      </a:r>
                      <a:r>
                        <a:rPr lang="en-US" sz="2400" dirty="0" smtClean="0"/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r>
                        <a:rPr lang="en-US" sz="2400" baseline="30000" dirty="0" smtClean="0"/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15%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3%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4%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11%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68%</a:t>
                      </a:r>
                      <a:endParaRPr lang="en-US" sz="2400" b="1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21%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23%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23%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21%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13%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South Province (33% in the lowest quintile), and the largest proportion of wealthy households are in the City of Kigali (80%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Educational Level of Respondents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88157824"/>
              </p:ext>
            </p:extLst>
          </p:nvPr>
        </p:nvGraphicFramePr>
        <p:xfrm>
          <a:off x="0" y="1219200"/>
          <a:ext cx="9677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02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</a:rPr>
              <a:t>No education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0" y="3733800"/>
            <a:ext cx="945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primary</a:t>
            </a:r>
            <a:endParaRPr lang="en-US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Completed primary</a:t>
            </a:r>
            <a:endParaRPr lang="en-US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00" y="3733800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</a:p>
          <a:p>
            <a:pPr algn="ctr"/>
            <a:r>
              <a:rPr lang="en-US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 secondary</a:t>
            </a:r>
            <a:endParaRPr lang="en-US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8002438" y="3125637"/>
            <a:ext cx="947468" cy="26885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rot="5400000">
            <a:off x="8044284" y="4799314"/>
            <a:ext cx="708500" cy="42413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43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secondary</a:t>
            </a:r>
            <a:endParaRPr lang="en-US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86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/>
                </a:solidFill>
              </a:rPr>
              <a:t>Completed secondary</a:t>
            </a:r>
            <a:endParaRPr lang="en-US" b="1" dirty="0">
              <a:solidFill>
                <a:schemeClr val="accent5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5646761" y="3429000"/>
            <a:ext cx="982639" cy="38555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410201" y="4343400"/>
            <a:ext cx="914401" cy="30480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Literacy of Respondents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46237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Weekly Exposure to Mass Media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="" xmlns:p14="http://schemas.microsoft.com/office/powerpoint/2010/main" val="450734715"/>
              </p:ext>
            </p:extLst>
          </p:nvPr>
        </p:nvGraphicFramePr>
        <p:xfrm>
          <a:off x="381000" y="17526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Employment by Residence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06639863"/>
              </p:ext>
            </p:extLst>
          </p:nvPr>
        </p:nvGraphicFramePr>
        <p:xfrm>
          <a:off x="114300" y="1905000"/>
          <a:ext cx="8915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1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age 15-49 employed in the year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Occupation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66353204"/>
              </p:ext>
            </p:extLst>
          </p:nvPr>
        </p:nvGraphicFramePr>
        <p:xfrm>
          <a:off x="152400" y="1752600"/>
          <a:ext cx="8839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Type of Employment and Payment: Women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191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employed in the 12 months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74% </a:t>
            </a:r>
            <a:r>
              <a:rPr lang="en-US" sz="2600" dirty="0" smtClean="0"/>
              <a:t>of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74% </a:t>
            </a:r>
            <a:r>
              <a:rPr lang="en-US" sz="2600" dirty="0" smtClean="0"/>
              <a:t>of households use an </a:t>
            </a:r>
            <a:r>
              <a:rPr lang="en-US" sz="2600" b="1" dirty="0" smtClean="0"/>
              <a:t>improved toilet facility</a:t>
            </a:r>
            <a:r>
              <a:rPr lang="en-US" sz="2600" dirty="0" smtClean="0"/>
              <a:t>. </a:t>
            </a:r>
            <a:endParaRPr lang="en-US" sz="2600" b="1" dirty="0" smtClean="0"/>
          </a:p>
          <a:p>
            <a:pPr>
              <a:spcBef>
                <a:spcPts val="600"/>
              </a:spcBef>
            </a:pPr>
            <a:r>
              <a:rPr lang="en-US" sz="2600" b="1" dirty="0" smtClean="0"/>
              <a:t>10%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16%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6%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77%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82%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84%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92%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employed </a:t>
            </a:r>
            <a:r>
              <a:rPr lang="en-US" sz="2600" dirty="0" smtClean="0"/>
              <a:t>in the year before the survey.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Rwanda’s Households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33%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4.4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of the population is under 15 years of age</a:t>
            </a:r>
          </a:p>
          <a:p>
            <a:r>
              <a:rPr lang="en-US" b="1" dirty="0" smtClean="0"/>
              <a:t>89</a:t>
            </a:r>
            <a:r>
              <a:rPr lang="en-US" dirty="0" smtClean="0"/>
              <a:t> males for every </a:t>
            </a:r>
            <a:r>
              <a:rPr lang="en-US" b="1" dirty="0" smtClean="0"/>
              <a:t>100</a:t>
            </a:r>
            <a:r>
              <a:rPr lang="en-US" dirty="0" smtClean="0"/>
              <a:t> females</a:t>
            </a:r>
          </a:p>
          <a:p>
            <a:r>
              <a:rPr lang="en-US" b="1" dirty="0" smtClean="0"/>
              <a:t>30% </a:t>
            </a:r>
            <a:r>
              <a:rPr lang="en-US" dirty="0" smtClean="0"/>
              <a:t>of households have foster and orphan children under 18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School Attendance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Net attendance ratio: percent of school-age children attending at that level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304800" y="1524000"/>
            <a:ext cx="5181600" cy="5105400"/>
          </a:xfrm>
          <a:prstGeom prst="pie">
            <a:avLst>
              <a:gd name="adj1" fmla="val 251594"/>
              <a:gd name="adj2" fmla="val 1620230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3620810970"/>
              </p:ext>
            </p:extLst>
          </p:nvPr>
        </p:nvGraphicFramePr>
        <p:xfrm>
          <a:off x="-1143000" y="1143000"/>
          <a:ext cx="81534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Drinking Water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60960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households by source of drinking water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1676400"/>
            <a:ext cx="3276600" cy="1200329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74%</a:t>
            </a:r>
            <a:r>
              <a:rPr lang="en-US" sz="2400" dirty="0" smtClean="0">
                <a:solidFill>
                  <a:schemeClr val="bg2"/>
                </a:solidFill>
              </a:rPr>
              <a:t> of households use an improved source of drinking water</a:t>
            </a:r>
            <a:endParaRPr lang="en-US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Distance to Drinking Water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5%</a:t>
            </a:r>
            <a:r>
              <a:rPr lang="en-US" dirty="0" smtClean="0"/>
              <a:t> of households have water on premises.</a:t>
            </a:r>
          </a:p>
          <a:p>
            <a:r>
              <a:rPr lang="en-US" b="1" dirty="0" smtClean="0"/>
              <a:t>53%</a:t>
            </a:r>
            <a:r>
              <a:rPr lang="en-US" dirty="0" smtClean="0"/>
              <a:t> of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e 7"/>
          <p:cNvSpPr/>
          <p:nvPr/>
        </p:nvSpPr>
        <p:spPr>
          <a:xfrm>
            <a:off x="914400" y="1371600"/>
            <a:ext cx="5181600" cy="5105400"/>
          </a:xfrm>
          <a:prstGeom prst="pie">
            <a:avLst>
              <a:gd name="adj1" fmla="val 52533"/>
              <a:gd name="adj2" fmla="val 1620230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Sanitation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26249519"/>
              </p:ext>
            </p:extLst>
          </p:nvPr>
        </p:nvGraphicFramePr>
        <p:xfrm>
          <a:off x="-1371600" y="1265237"/>
          <a:ext cx="9448800" cy="559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1524000"/>
            <a:ext cx="2743200" cy="1200329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74%</a:t>
            </a:r>
            <a:r>
              <a:rPr lang="en-US" sz="2400" dirty="0" smtClean="0">
                <a:solidFill>
                  <a:schemeClr val="bg2"/>
                </a:solidFill>
              </a:rPr>
              <a:t> of households use a improved toilet facility</a:t>
            </a:r>
            <a:endParaRPr lang="en-US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Access to Electricity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Household Durable Goods and Possessions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838200"/>
          <a:ext cx="80772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613</Words>
  <Application>Microsoft Office PowerPoint</Application>
  <PresentationFormat>On-screen Show (4:3)</PresentationFormat>
  <Paragraphs>110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Characteristics of Respondents and Households</vt:lpstr>
      <vt:lpstr>Slide 2</vt:lpstr>
      <vt:lpstr>Rwanda’s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</vt:lpstr>
      <vt:lpstr>Occupation</vt:lpstr>
      <vt:lpstr>Type of Employment and Payment: Women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59</cp:revision>
  <dcterms:created xsi:type="dcterms:W3CDTF">2011-12-09T18:46:22Z</dcterms:created>
  <dcterms:modified xsi:type="dcterms:W3CDTF">2012-05-09T20:25:44Z</dcterms:modified>
</cp:coreProperties>
</file>