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9" r:id="rId2"/>
    <p:sldId id="262" r:id="rId3"/>
    <p:sldId id="263" r:id="rId4"/>
    <p:sldId id="264" r:id="rId5"/>
    <p:sldId id="265" r:id="rId6"/>
    <p:sldId id="266" r:id="rId7"/>
    <p:sldId id="293" r:id="rId8"/>
    <p:sldId id="287" r:id="rId9"/>
    <p:sldId id="269" r:id="rId10"/>
    <p:sldId id="270" r:id="rId11"/>
    <p:sldId id="288" r:id="rId12"/>
    <p:sldId id="272" r:id="rId13"/>
    <p:sldId id="273" r:id="rId14"/>
    <p:sldId id="289" r:id="rId15"/>
    <p:sldId id="276" r:id="rId16"/>
    <p:sldId id="277" r:id="rId17"/>
    <p:sldId id="286" r:id="rId18"/>
    <p:sldId id="290" r:id="rId19"/>
    <p:sldId id="280" r:id="rId20"/>
    <p:sldId id="281" r:id="rId21"/>
    <p:sldId id="282" r:id="rId22"/>
    <p:sldId id="283" r:id="rId23"/>
    <p:sldId id="294" r:id="rId24"/>
    <p:sldId id="284" r:id="rId25"/>
    <p:sldId id="28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205" autoAdjust="0"/>
  </p:normalViewPr>
  <p:slideViewPr>
    <p:cSldViewPr>
      <p:cViewPr varScale="1">
        <p:scale>
          <a:sx n="78" d="100"/>
          <a:sy n="78" d="100"/>
        </p:scale>
        <p:origin x="-27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91</c:v>
                </c:pt>
                <c:pt idx="1">
                  <c:v>85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92</c:v>
                </c:pt>
                <c:pt idx="1">
                  <c:v>79</c:v>
                </c:pt>
                <c:pt idx="2">
                  <c:v>74</c:v>
                </c:pt>
              </c:numCache>
            </c:numRef>
          </c:val>
        </c:ser>
        <c:dLbls>
          <c:showVal val="1"/>
        </c:dLbls>
        <c:overlap val="-25"/>
        <c:axId val="80808960"/>
        <c:axId val="80823040"/>
      </c:barChart>
      <c:catAx>
        <c:axId val="80808960"/>
        <c:scaling>
          <c:orientation val="minMax"/>
        </c:scaling>
        <c:axPos val="b"/>
        <c:majorTickMark val="none"/>
        <c:tickLblPos val="nextTo"/>
        <c:crossAx val="80823040"/>
        <c:crosses val="autoZero"/>
        <c:auto val="1"/>
        <c:lblAlgn val="ctr"/>
        <c:lblOffset val="100"/>
      </c:catAx>
      <c:valAx>
        <c:axId val="8082304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08089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53</c:v>
                </c:pt>
                <c:pt idx="1">
                  <c:v>66</c:v>
                </c:pt>
                <c:pt idx="2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47</c:v>
                </c:pt>
                <c:pt idx="1">
                  <c:v>53</c:v>
                </c:pt>
                <c:pt idx="2">
                  <c:v>46</c:v>
                </c:pt>
              </c:numCache>
            </c:numRef>
          </c:val>
        </c:ser>
        <c:dLbls>
          <c:showVal val="1"/>
        </c:dLbls>
        <c:overlap val="-25"/>
        <c:axId val="105424384"/>
        <c:axId val="105425920"/>
      </c:barChart>
      <c:catAx>
        <c:axId val="105424384"/>
        <c:scaling>
          <c:orientation val="minMax"/>
        </c:scaling>
        <c:axPos val="b"/>
        <c:majorTickMark val="none"/>
        <c:tickLblPos val="nextTo"/>
        <c:crossAx val="105425920"/>
        <c:crosses val="autoZero"/>
        <c:auto val="1"/>
        <c:lblAlgn val="ctr"/>
        <c:lblOffset val="100"/>
      </c:catAx>
      <c:valAx>
        <c:axId val="10542592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54243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56E-2"/>
          <c:y val="0.31138628786266837"/>
          <c:w val="0.96604938271604934"/>
          <c:h val="0.5703380151805348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11</c:v>
                </c:pt>
                <c:pt idx="1">
                  <c:v>66</c:v>
                </c:pt>
              </c:numCache>
            </c:numRef>
          </c:val>
        </c:ser>
        <c:dLbls>
          <c:showVal val="1"/>
        </c:dLbls>
        <c:overlap val="-25"/>
        <c:axId val="105485440"/>
        <c:axId val="105486976"/>
      </c:barChart>
      <c:catAx>
        <c:axId val="105485440"/>
        <c:scaling>
          <c:orientation val="minMax"/>
        </c:scaling>
        <c:axPos val="b"/>
        <c:majorTickMark val="none"/>
        <c:tickLblPos val="nextTo"/>
        <c:crossAx val="105486976"/>
        <c:crosses val="autoZero"/>
        <c:auto val="1"/>
        <c:lblAlgn val="ctr"/>
        <c:lblOffset val="100"/>
      </c:catAx>
      <c:valAx>
        <c:axId val="10548697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054854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2005 RDHS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10</c:v>
                </c:pt>
                <c:pt idx="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RDHS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59</c:v>
                </c:pt>
                <c:pt idx="1">
                  <c:v>55</c:v>
                </c:pt>
              </c:numCache>
            </c:numRef>
          </c:val>
        </c:ser>
        <c:dLbls>
          <c:showVal val="1"/>
        </c:dLbls>
        <c:overlap val="-25"/>
        <c:axId val="105586048"/>
        <c:axId val="105596032"/>
      </c:barChart>
      <c:catAx>
        <c:axId val="105586048"/>
        <c:scaling>
          <c:orientation val="minMax"/>
        </c:scaling>
        <c:axPos val="b"/>
        <c:numFmt formatCode="General" sourceLinked="1"/>
        <c:majorTickMark val="none"/>
        <c:tickLblPos val="nextTo"/>
        <c:crossAx val="105596032"/>
        <c:crosses val="autoZero"/>
        <c:auto val="1"/>
        <c:lblAlgn val="ctr"/>
        <c:lblOffset val="100"/>
      </c:catAx>
      <c:valAx>
        <c:axId val="10559603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5586048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59</c:v>
                </c:pt>
                <c:pt idx="1">
                  <c:v>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37</c:v>
                </c:pt>
                <c:pt idx="1">
                  <c:v>58</c:v>
                </c:pt>
              </c:numCache>
            </c:numRef>
          </c:val>
        </c:ser>
        <c:dLbls>
          <c:showVal val="1"/>
        </c:dLbls>
        <c:overlap val="-25"/>
        <c:axId val="108665472"/>
        <c:axId val="108671360"/>
      </c:barChart>
      <c:catAx>
        <c:axId val="108665472"/>
        <c:scaling>
          <c:orientation val="minMax"/>
        </c:scaling>
        <c:axPos val="b"/>
        <c:majorTickMark val="none"/>
        <c:tickLblPos val="nextTo"/>
        <c:crossAx val="108671360"/>
        <c:crosses val="autoZero"/>
        <c:auto val="1"/>
        <c:lblAlgn val="ctr"/>
        <c:lblOffset val="100"/>
      </c:catAx>
      <c:valAx>
        <c:axId val="10867136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86654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 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73</c:v>
                </c:pt>
                <c:pt idx="1">
                  <c:v>79</c:v>
                </c:pt>
                <c:pt idx="2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 </c:v>
                </c:pt>
                <c:pt idx="2">
                  <c:v>Secondary and higher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70</c:v>
                </c:pt>
                <c:pt idx="1">
                  <c:v>74</c:v>
                </c:pt>
                <c:pt idx="2">
                  <c:v>77</c:v>
                </c:pt>
              </c:numCache>
            </c:numRef>
          </c:val>
        </c:ser>
        <c:dLbls>
          <c:showVal val="1"/>
        </c:dLbls>
        <c:overlap val="-25"/>
        <c:axId val="81426304"/>
        <c:axId val="81427840"/>
      </c:barChart>
      <c:catAx>
        <c:axId val="81426304"/>
        <c:scaling>
          <c:orientation val="minMax"/>
        </c:scaling>
        <c:axPos val="b"/>
        <c:majorTickMark val="none"/>
        <c:tickLblPos val="nextTo"/>
        <c:crossAx val="81427840"/>
        <c:crosses val="autoZero"/>
        <c:auto val="1"/>
        <c:lblAlgn val="ctr"/>
        <c:lblOffset val="100"/>
      </c:catAx>
      <c:valAx>
        <c:axId val="8142784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142630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94</c:v>
                </c:pt>
                <c:pt idx="1">
                  <c:v>94</c:v>
                </c:pt>
                <c:pt idx="2">
                  <c:v>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91</c:v>
                </c:pt>
                <c:pt idx="1">
                  <c:v>91</c:v>
                </c:pt>
                <c:pt idx="2">
                  <c:v>84</c:v>
                </c:pt>
              </c:numCache>
            </c:numRef>
          </c:val>
        </c:ser>
        <c:dLbls>
          <c:showVal val="1"/>
        </c:dLbls>
        <c:overlap val="-25"/>
        <c:axId val="81444224"/>
        <c:axId val="81499264"/>
      </c:barChart>
      <c:catAx>
        <c:axId val="81444224"/>
        <c:scaling>
          <c:orientation val="minMax"/>
        </c:scaling>
        <c:axPos val="b"/>
        <c:majorTickMark val="none"/>
        <c:tickLblPos val="nextTo"/>
        <c:crossAx val="81499264"/>
        <c:crosses val="autoZero"/>
        <c:auto val="1"/>
        <c:lblAlgn val="ctr"/>
        <c:lblOffset val="100"/>
      </c:catAx>
      <c:valAx>
        <c:axId val="8149926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14442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RDHS 2005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64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RDHS 2010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89</c:v>
                </c:pt>
                <c:pt idx="1">
                  <c:v>84</c:v>
                </c:pt>
              </c:numCache>
            </c:numRef>
          </c:val>
        </c:ser>
        <c:dLbls>
          <c:showVal val="1"/>
        </c:dLbls>
        <c:overlap val="-25"/>
        <c:axId val="82230656"/>
        <c:axId val="82240640"/>
      </c:barChart>
      <c:catAx>
        <c:axId val="82230656"/>
        <c:scaling>
          <c:orientation val="minMax"/>
        </c:scaling>
        <c:axPos val="b"/>
        <c:numFmt formatCode="General" sourceLinked="1"/>
        <c:majorTickMark val="none"/>
        <c:tickLblPos val="nextTo"/>
        <c:crossAx val="82240640"/>
        <c:crosses val="autoZero"/>
        <c:auto val="1"/>
        <c:lblAlgn val="ctr"/>
        <c:lblOffset val="100"/>
      </c:catAx>
      <c:valAx>
        <c:axId val="82240640"/>
        <c:scaling>
          <c:orientation val="minMax"/>
        </c:scaling>
        <c:delete val="1"/>
        <c:axPos val="l"/>
        <c:numFmt formatCode="General" sourceLinked="1"/>
        <c:tickLblPos val="none"/>
        <c:crossAx val="82230656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52</c:v>
                </c:pt>
                <c:pt idx="1">
                  <c:v>90</c:v>
                </c:pt>
                <c:pt idx="2">
                  <c:v>93</c:v>
                </c:pt>
                <c:pt idx="3">
                  <c:v>78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56</c:v>
                </c:pt>
                <c:pt idx="1">
                  <c:v>90</c:v>
                </c:pt>
                <c:pt idx="2">
                  <c:v>92</c:v>
                </c:pt>
                <c:pt idx="3">
                  <c:v>79</c:v>
                </c:pt>
                <c:pt idx="4">
                  <c:v>88</c:v>
                </c:pt>
              </c:numCache>
            </c:numRef>
          </c:val>
        </c:ser>
        <c:dLbls>
          <c:showVal val="1"/>
        </c:dLbls>
        <c:overlap val="-25"/>
        <c:axId val="82352768"/>
        <c:axId val="82362752"/>
      </c:barChart>
      <c:catAx>
        <c:axId val="82352768"/>
        <c:scaling>
          <c:orientation val="minMax"/>
        </c:scaling>
        <c:axPos val="l"/>
        <c:majorTickMark val="none"/>
        <c:tickLblPos val="nextTo"/>
        <c:crossAx val="82362752"/>
        <c:crosses val="autoZero"/>
        <c:auto val="1"/>
        <c:lblAlgn val="ctr"/>
        <c:lblOffset val="100"/>
      </c:catAx>
      <c:valAx>
        <c:axId val="82362752"/>
        <c:scaling>
          <c:orientation val="minMax"/>
          <c:max val="100"/>
          <c:min val="0"/>
        </c:scaling>
        <c:delete val="1"/>
        <c:axPos val="b"/>
        <c:numFmt formatCode="0" sourceLinked="1"/>
        <c:majorTickMark val="none"/>
        <c:tickLblPos val="none"/>
        <c:crossAx val="823527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1289766042175766"/>
          <c:y val="0.11406229336668314"/>
          <c:w val="0.45261958095755311"/>
          <c:h val="0.8579033035844914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64</c:v>
                </c:pt>
                <c:pt idx="1">
                  <c:v>78</c:v>
                </c:pt>
                <c:pt idx="2">
                  <c:v>89</c:v>
                </c:pt>
                <c:pt idx="3">
                  <c:v>90</c:v>
                </c:pt>
                <c:pt idx="4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53</c:v>
                </c:pt>
                <c:pt idx="1">
                  <c:v>67</c:v>
                </c:pt>
                <c:pt idx="2">
                  <c:v>87</c:v>
                </c:pt>
                <c:pt idx="3">
                  <c:v>84</c:v>
                </c:pt>
                <c:pt idx="4">
                  <c:v>96</c:v>
                </c:pt>
              </c:numCache>
            </c:numRef>
          </c:val>
        </c:ser>
        <c:dLbls>
          <c:showVal val="1"/>
        </c:dLbls>
        <c:overlap val="-25"/>
        <c:axId val="83486208"/>
        <c:axId val="83487744"/>
      </c:barChart>
      <c:catAx>
        <c:axId val="83486208"/>
        <c:scaling>
          <c:orientation val="minMax"/>
        </c:scaling>
        <c:axPos val="l"/>
        <c:numFmt formatCode="General" sourceLinked="1"/>
        <c:majorTickMark val="none"/>
        <c:tickLblPos val="nextTo"/>
        <c:crossAx val="83487744"/>
        <c:crosses val="autoZero"/>
        <c:auto val="1"/>
        <c:lblAlgn val="ctr"/>
        <c:lblOffset val="100"/>
      </c:catAx>
      <c:valAx>
        <c:axId val="83487744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8348620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</c:v>
                </c:pt>
                <c:pt idx="1">
                  <c:v>28</c:v>
                </c:pt>
              </c:numCache>
            </c:numRef>
          </c:val>
        </c:ser>
        <c:dLbls>
          <c:showVal val="1"/>
        </c:dLbls>
        <c:overlap val="-25"/>
        <c:axId val="105052416"/>
        <c:axId val="105095168"/>
      </c:barChart>
      <c:catAx>
        <c:axId val="105052416"/>
        <c:scaling>
          <c:orientation val="minMax"/>
        </c:scaling>
        <c:axPos val="b"/>
        <c:majorTickMark val="none"/>
        <c:tickLblPos val="nextTo"/>
        <c:crossAx val="105095168"/>
        <c:crosses val="autoZero"/>
        <c:auto val="1"/>
        <c:lblAlgn val="ctr"/>
        <c:lblOffset val="100"/>
      </c:catAx>
      <c:valAx>
        <c:axId val="105095168"/>
        <c:scaling>
          <c:orientation val="minMax"/>
          <c:max val="50"/>
        </c:scaling>
        <c:delete val="1"/>
        <c:axPos val="l"/>
        <c:numFmt formatCode="0" sourceLinked="1"/>
        <c:tickLblPos val="none"/>
        <c:crossAx val="1050524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241E-2"/>
          <c:y val="1.6989275949728808E-2"/>
          <c:w val="0.62591708422810965"/>
          <c:h val="0.84592666280920004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23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76</c:v>
                </c:pt>
                <c:pt idx="1">
                  <c:v>69</c:v>
                </c:pt>
              </c:numCache>
            </c:numRef>
          </c:val>
        </c:ser>
        <c:dLbls>
          <c:showVal val="1"/>
        </c:dLbls>
        <c:gapWidth val="95"/>
        <c:overlap val="100"/>
        <c:axId val="105306752"/>
        <c:axId val="105316736"/>
      </c:barChart>
      <c:catAx>
        <c:axId val="105306752"/>
        <c:scaling>
          <c:orientation val="minMax"/>
        </c:scaling>
        <c:axPos val="b"/>
        <c:majorTickMark val="none"/>
        <c:tickLblPos val="nextTo"/>
        <c:crossAx val="105316736"/>
        <c:crosses val="autoZero"/>
        <c:auto val="1"/>
        <c:lblAlgn val="ctr"/>
        <c:lblOffset val="100"/>
      </c:catAx>
      <c:valAx>
        <c:axId val="105316736"/>
        <c:scaling>
          <c:orientation val="minMax"/>
        </c:scaling>
        <c:delete val="1"/>
        <c:axPos val="l"/>
        <c:numFmt formatCode="0" sourceLinked="1"/>
        <c:tickLblPos val="none"/>
        <c:crossAx val="1053067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983"/>
          <c:y val="0.24836147698375738"/>
          <c:w val="0.3581974029562095"/>
          <c:h val="0.47951865242496111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2005 RDHS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RDHS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39</c:v>
                </c:pt>
                <c:pt idx="1">
                  <c:v>38</c:v>
                </c:pt>
              </c:numCache>
            </c:numRef>
          </c:val>
        </c:ser>
        <c:dLbls>
          <c:showVal val="1"/>
        </c:dLbls>
        <c:overlap val="-25"/>
        <c:axId val="105371136"/>
        <c:axId val="105372672"/>
      </c:barChart>
      <c:catAx>
        <c:axId val="105371136"/>
        <c:scaling>
          <c:orientation val="minMax"/>
        </c:scaling>
        <c:axPos val="b"/>
        <c:majorTickMark val="none"/>
        <c:tickLblPos val="nextTo"/>
        <c:crossAx val="105372672"/>
        <c:crosses val="autoZero"/>
        <c:auto val="1"/>
        <c:lblAlgn val="ctr"/>
        <c:lblOffset val="100"/>
      </c:catAx>
      <c:valAx>
        <c:axId val="105372672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1053711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330B3-D948-4F8B-B703-66D2BF64432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5CF9F-3CA7-468D-9F39-D2DD9FDF77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08682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)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1F80FE-DDD2-45C2-B1CA-E4E4AD2F558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52400" y="54864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HIV/AIDS: Knowledge, Attitudes, and Behavior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Accepting Attitudes Towards Those Living With HIV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782840921"/>
              </p:ext>
            </p:extLst>
          </p:nvPr>
        </p:nvGraphicFramePr>
        <p:xfrm>
          <a:off x="0" y="1219200"/>
          <a:ext cx="88392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00600" y="6027003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81000" y="2027237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Behavior</a:t>
            </a:r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Sexual Partners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1%</a:t>
            </a:r>
            <a:r>
              <a:rPr lang="en-US" dirty="0" smtClean="0"/>
              <a:t> of women and </a:t>
            </a:r>
            <a:r>
              <a:rPr lang="en-US" b="1" dirty="0" smtClean="0"/>
              <a:t>4%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 in the past 12 months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1.4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2.7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Partners and Condom Use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106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0475" y="2140527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women and men 15-49 who: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48200" y="19050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15-49 who had 2+ sexual partners in the past 12 months:</a:t>
            </a:r>
            <a:endParaRPr lang="en-US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92875" y="2750127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779818" y="2755075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81000" y="2027237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Behavior</a:t>
            </a:r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906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99% </a:t>
            </a:r>
            <a:r>
              <a:rPr lang="en-US" dirty="0" smtClean="0"/>
              <a:t>of women and </a:t>
            </a:r>
            <a:r>
              <a:rPr lang="en-US" b="1" dirty="0" smtClean="0"/>
              <a:t>98%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Prior HIV Testing</a:t>
            </a:r>
            <a:endParaRPr lang="en-US" sz="40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0" y="11430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tested for HIV and received the results of the last test in the past year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81000" y="2027237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Behavior</a:t>
            </a:r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Comprehensive Knowledge of HIV</a:t>
            </a:r>
            <a:br>
              <a:rPr lang="en-US" sz="4000" dirty="0" smtClean="0"/>
            </a:br>
            <a:r>
              <a:rPr lang="en-US" sz="4000" dirty="0" smtClean="0"/>
              <a:t> among Youth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954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en-GB" sz="1400" i="1" dirty="0" smtClean="0"/>
              <a:t> Comprehensive knowledge means knowing that consistent use of a condom during sexual intercourse and having just one uninfected faithful partner can reduce the chance of getting the AIDS virus, knowing that a healthy-looking person can have the AIDS virus, and rejecting the two most common local misconceptions about AIDS transmission or prevention.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81000" y="2027237"/>
            <a:ext cx="40386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Behavior</a:t>
            </a:r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86%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91%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Age at First Sex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17%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4%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r>
              <a:rPr lang="en-US" b="1" dirty="0" smtClean="0"/>
              <a:t>27%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11%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Premarital Sex and Condom Use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44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19050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never-married women and men age 15-24 who had sex in the past 12 months, percentage</a:t>
            </a:r>
            <a:endParaRPr lang="en-US" i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105400" y="2819400"/>
            <a:ext cx="3200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smtClean="0"/>
              <a:t>Trends HIV Testing among Youth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0" y="1066800"/>
            <a:ext cx="731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15-24 who tested for HIV and received the results of the last test in the past year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Prior 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15-24 who have had sex in the past year and who had an HIV test and received the results in the past year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79%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66%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1%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29%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28%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76%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74%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53%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47%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Awareness of HIV/AIDS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95400" y="29718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100% </a:t>
            </a:r>
            <a:r>
              <a:rPr lang="en-US" sz="3600" dirty="0" smtClean="0"/>
              <a:t>of women and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Methods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74837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88618669"/>
              </p:ext>
            </p:extLst>
          </p:nvPr>
        </p:nvGraphicFramePr>
        <p:xfrm>
          <a:off x="457200" y="19812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Understanding Mother-to-Child Transmission of HIV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716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Trends in Knowledge of Mother-to-Child Transmission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3320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who know that HIV can be transmitted by breastfeeding and that the risk can be reduced by mother taking special drugs during pregnancy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81000" y="2027237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Behavior</a:t>
            </a:r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Beliefs About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0" y="12954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en-GB" sz="1400" dirty="0" smtClean="0"/>
              <a:t> </a:t>
            </a:r>
            <a:r>
              <a:rPr lang="en-GB" sz="1400" i="1" dirty="0" smtClean="0"/>
              <a:t>Comprehensive knowledge means knowing that consistent use of condom during sexual intercourse and having just one uninfected faithful partner can reduce the chance of getting the AIDS virus, knowing that a healthy-looking person can have the AIDS virus, and rejecting the two most common local misconceptions about AIDS transmission or prevention.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748</Words>
  <Application>Microsoft Office PowerPoint</Application>
  <PresentationFormat>On-screen Show (4:3)</PresentationFormat>
  <Paragraphs>92</Paragraphs>
  <Slides>25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HIV/AIDS: Knowledge, Attitudes, and Behavior</vt:lpstr>
      <vt:lpstr>Slide 2</vt:lpstr>
      <vt:lpstr>Awareness of HIV/AIDS</vt:lpstr>
      <vt:lpstr>Knowledge of HIV Prevention Methods</vt:lpstr>
      <vt:lpstr>Knowledge of HIV Prevention by Education</vt:lpstr>
      <vt:lpstr>Understanding Mother-to-Child Transmission of HIV</vt:lpstr>
      <vt:lpstr>Trends in Knowledge of Mother-to-Child Transmission</vt:lpstr>
      <vt:lpstr>Slide 8</vt:lpstr>
      <vt:lpstr>Beliefs About HIV &amp; AIDS</vt:lpstr>
      <vt:lpstr>Accepting Attitudes Towards Those Living With HIV</vt:lpstr>
      <vt:lpstr>Slide 11</vt:lpstr>
      <vt:lpstr>Multiple Sexual Partners</vt:lpstr>
      <vt:lpstr>Multiple Partners and Condom Use</vt:lpstr>
      <vt:lpstr>Slide 14</vt:lpstr>
      <vt:lpstr>99% of women and 98% of men know where to get an HIV test.</vt:lpstr>
      <vt:lpstr>Prior HIV Testing</vt:lpstr>
      <vt:lpstr>Trends in HIV Testing</vt:lpstr>
      <vt:lpstr>Slide 18</vt:lpstr>
      <vt:lpstr>Comprehensive Knowledge of HIV  among Youth</vt:lpstr>
      <vt:lpstr>Slide 20</vt:lpstr>
      <vt:lpstr>Age at First Sex</vt:lpstr>
      <vt:lpstr>Premarital Sex and Condom Use</vt:lpstr>
      <vt:lpstr>Trends HIV Testing among Youth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36</cp:revision>
  <dcterms:created xsi:type="dcterms:W3CDTF">2011-12-09T18:46:22Z</dcterms:created>
  <dcterms:modified xsi:type="dcterms:W3CDTF">2012-05-09T20:30:36Z</dcterms:modified>
</cp:coreProperties>
</file>