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9" r:id="rId2"/>
    <p:sldId id="262" r:id="rId3"/>
    <p:sldId id="263" r:id="rId4"/>
    <p:sldId id="265" r:id="rId5"/>
    <p:sldId id="287" r:id="rId6"/>
    <p:sldId id="282" r:id="rId7"/>
    <p:sldId id="268" r:id="rId8"/>
    <p:sldId id="269" r:id="rId9"/>
    <p:sldId id="281" r:id="rId10"/>
    <p:sldId id="283" r:id="rId11"/>
    <p:sldId id="272" r:id="rId12"/>
    <p:sldId id="273" r:id="rId13"/>
    <p:sldId id="274" r:id="rId14"/>
    <p:sldId id="275" r:id="rId15"/>
    <p:sldId id="284" r:id="rId16"/>
    <p:sldId id="277" r:id="rId17"/>
    <p:sldId id="278" r:id="rId18"/>
    <p:sldId id="279" r:id="rId19"/>
    <p:sldId id="285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109</c:v>
                </c:pt>
                <c:pt idx="1">
                  <c:v>99</c:v>
                </c:pt>
                <c:pt idx="2">
                  <c:v>197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73</c:v>
                </c:pt>
                <c:pt idx="1">
                  <c:v>64</c:v>
                </c:pt>
                <c:pt idx="2">
                  <c:v>133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50</c:v>
                </c:pt>
                <c:pt idx="1">
                  <c:v>27</c:v>
                </c:pt>
                <c:pt idx="2">
                  <c:v>76</c:v>
                </c:pt>
              </c:numCache>
            </c:numRef>
          </c:val>
        </c:ser>
        <c:dLbls>
          <c:showVal val="1"/>
        </c:dLbls>
        <c:overlap val="-25"/>
        <c:axId val="80606336"/>
        <c:axId val="80607872"/>
      </c:barChart>
      <c:catAx>
        <c:axId val="80606336"/>
        <c:scaling>
          <c:orientation val="minMax"/>
        </c:scaling>
        <c:axPos val="b"/>
        <c:majorTickMark val="none"/>
        <c:tickLblPos val="nextTo"/>
        <c:crossAx val="80607872"/>
        <c:crosses val="autoZero"/>
        <c:auto val="1"/>
        <c:lblAlgn val="ctr"/>
        <c:lblOffset val="100"/>
      </c:catAx>
      <c:valAx>
        <c:axId val="8060787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806063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2229625143010989E-3"/>
          <c:y val="1.5528953448395688E-2"/>
          <c:w val="0.97503555645288165"/>
          <c:h val="9.3200621239654766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Namibia 2006-07</c:v>
                </c:pt>
                <c:pt idx="1">
                  <c:v>Kenya 2008-09</c:v>
                </c:pt>
                <c:pt idx="2">
                  <c:v>Rwanda 2010</c:v>
                </c:pt>
                <c:pt idx="3">
                  <c:v>Tanzania 2010</c:v>
                </c:pt>
                <c:pt idx="4">
                  <c:v>Zimbabwe 2010-11</c:v>
                </c:pt>
                <c:pt idx="5">
                  <c:v>Ethiopia 2011</c:v>
                </c:pt>
                <c:pt idx="6">
                  <c:v>Malawi 2010</c:v>
                </c:pt>
                <c:pt idx="7">
                  <c:v>Zambia 2007</c:v>
                </c:pt>
                <c:pt idx="8">
                  <c:v>DRC 2007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69</c:v>
                </c:pt>
                <c:pt idx="1">
                  <c:v>74</c:v>
                </c:pt>
                <c:pt idx="2">
                  <c:v>76</c:v>
                </c:pt>
                <c:pt idx="3">
                  <c:v>81</c:v>
                </c:pt>
                <c:pt idx="4">
                  <c:v>84</c:v>
                </c:pt>
                <c:pt idx="5">
                  <c:v>88</c:v>
                </c:pt>
                <c:pt idx="6">
                  <c:v>112</c:v>
                </c:pt>
                <c:pt idx="7">
                  <c:v>119</c:v>
                </c:pt>
                <c:pt idx="8">
                  <c:v>148</c:v>
                </c:pt>
              </c:numCache>
            </c:numRef>
          </c:val>
        </c:ser>
        <c:dLbls>
          <c:showVal val="1"/>
        </c:dLbls>
        <c:overlap val="-25"/>
        <c:axId val="83138432"/>
        <c:axId val="83139968"/>
      </c:barChart>
      <c:catAx>
        <c:axId val="83138432"/>
        <c:scaling>
          <c:orientation val="minMax"/>
        </c:scaling>
        <c:axPos val="l"/>
        <c:numFmt formatCode="General" sourceLinked="1"/>
        <c:majorTickMark val="none"/>
        <c:tickLblPos val="nextTo"/>
        <c:crossAx val="83139968"/>
        <c:crosses val="autoZero"/>
        <c:auto val="1"/>
        <c:lblAlgn val="ctr"/>
        <c:lblOffset val="100"/>
      </c:catAx>
      <c:valAx>
        <c:axId val="83139968"/>
        <c:scaling>
          <c:orientation val="minMax"/>
        </c:scaling>
        <c:delete val="1"/>
        <c:axPos val="b"/>
        <c:numFmt formatCode="General" sourceLinked="1"/>
        <c:tickLblPos val="none"/>
        <c:crossAx val="83138432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Secondary and higher</c:v>
                </c:pt>
                <c:pt idx="1">
                  <c:v>Primary</c:v>
                </c:pt>
                <c:pt idx="2">
                  <c:v>No education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63</c:v>
                </c:pt>
                <c:pt idx="1">
                  <c:v>99</c:v>
                </c:pt>
                <c:pt idx="2">
                  <c:v>125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Secondary and higher</c:v>
                </c:pt>
                <c:pt idx="1">
                  <c:v>Primary</c:v>
                </c:pt>
                <c:pt idx="2">
                  <c:v>No education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46</c:v>
                </c:pt>
                <c:pt idx="1">
                  <c:v>59</c:v>
                </c:pt>
                <c:pt idx="2">
                  <c:v>75</c:v>
                </c:pt>
              </c:numCache>
            </c:numRef>
          </c:val>
        </c:ser>
        <c:dLbls>
          <c:showVal val="1"/>
        </c:dLbls>
        <c:overlap val="-25"/>
        <c:axId val="86984576"/>
        <c:axId val="86986112"/>
      </c:barChart>
      <c:catAx>
        <c:axId val="86984576"/>
        <c:scaling>
          <c:orientation val="minMax"/>
        </c:scaling>
        <c:axPos val="l"/>
        <c:majorTickMark val="none"/>
        <c:tickLblPos val="nextTo"/>
        <c:crossAx val="86986112"/>
        <c:crosses val="autoZero"/>
        <c:auto val="1"/>
        <c:lblAlgn val="ctr"/>
        <c:lblOffset val="100"/>
      </c:catAx>
      <c:valAx>
        <c:axId val="8698611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8698457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6152553637217365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</c:v>
                </c:pt>
                <c:pt idx="1">
                  <c:v>104</c:v>
                </c:pt>
                <c:pt idx="2">
                  <c:v>104</c:v>
                </c:pt>
                <c:pt idx="3">
                  <c:v>103</c:v>
                </c:pt>
                <c:pt idx="4">
                  <c:v>119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66</c:v>
                </c:pt>
                <c:pt idx="2">
                  <c:v>61</c:v>
                </c:pt>
                <c:pt idx="3">
                  <c:v>57</c:v>
                </c:pt>
                <c:pt idx="4">
                  <c:v>70</c:v>
                </c:pt>
              </c:numCache>
            </c:numRef>
          </c:val>
        </c:ser>
        <c:dLbls>
          <c:showVal val="1"/>
        </c:dLbls>
        <c:gapWidth val="75"/>
        <c:overlap val="-5"/>
        <c:axId val="87073920"/>
        <c:axId val="87075456"/>
      </c:barChart>
      <c:catAx>
        <c:axId val="87073920"/>
        <c:scaling>
          <c:orientation val="minMax"/>
        </c:scaling>
        <c:axPos val="l"/>
        <c:majorTickMark val="none"/>
        <c:tickLblPos val="nextTo"/>
        <c:crossAx val="87075456"/>
        <c:crosses val="autoZero"/>
        <c:auto val="1"/>
        <c:lblAlgn val="ctr"/>
        <c:lblOffset val="100"/>
      </c:catAx>
      <c:valAx>
        <c:axId val="87075456"/>
        <c:scaling>
          <c:orientation val="minMax"/>
        </c:scaling>
        <c:delete val="1"/>
        <c:axPos val="b"/>
        <c:numFmt formatCode="General" sourceLinked="1"/>
        <c:tickLblPos val="none"/>
        <c:crossAx val="8707392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156</c:v>
                </c:pt>
                <c:pt idx="1">
                  <c:v>87</c:v>
                </c:pt>
                <c:pt idx="2">
                  <c:v>76</c:v>
                </c:pt>
                <c:pt idx="3">
                  <c:v>78</c:v>
                </c:pt>
              </c:numCache>
            </c:numRef>
          </c:val>
        </c:ser>
        <c:dLbls>
          <c:showVal val="1"/>
        </c:dLbls>
        <c:overlap val="-25"/>
        <c:axId val="135472640"/>
        <c:axId val="135474176"/>
      </c:barChart>
      <c:catAx>
        <c:axId val="135472640"/>
        <c:scaling>
          <c:orientation val="minMax"/>
        </c:scaling>
        <c:axPos val="b"/>
        <c:majorTickMark val="none"/>
        <c:tickLblPos val="nextTo"/>
        <c:crossAx val="135474176"/>
        <c:crosses val="autoZero"/>
        <c:auto val="1"/>
        <c:lblAlgn val="ctr"/>
        <c:lblOffset val="100"/>
      </c:catAx>
      <c:valAx>
        <c:axId val="13547417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35472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137</c:v>
                </c:pt>
                <c:pt idx="1">
                  <c:v>102</c:v>
                </c:pt>
                <c:pt idx="2">
                  <c:v>96</c:v>
                </c:pt>
                <c:pt idx="3">
                  <c:v>89</c:v>
                </c:pt>
              </c:numCache>
            </c:numRef>
          </c:val>
        </c:ser>
        <c:dLbls>
          <c:showVal val="1"/>
        </c:dLbls>
        <c:overlap val="-25"/>
        <c:axId val="135716224"/>
        <c:axId val="135742976"/>
      </c:barChart>
      <c:catAx>
        <c:axId val="135716224"/>
        <c:scaling>
          <c:orientation val="minMax"/>
        </c:scaling>
        <c:axPos val="b"/>
        <c:majorTickMark val="none"/>
        <c:tickLblPos val="nextTo"/>
        <c:crossAx val="135742976"/>
        <c:crosses val="autoZero"/>
        <c:auto val="1"/>
        <c:lblAlgn val="ctr"/>
        <c:lblOffset val="100"/>
      </c:catAx>
      <c:valAx>
        <c:axId val="135742976"/>
        <c:scaling>
          <c:orientation val="minMax"/>
        </c:scaling>
        <c:delete val="1"/>
        <c:axPos val="l"/>
        <c:numFmt formatCode="General" sourceLinked="1"/>
        <c:tickLblPos val="none"/>
        <c:crossAx val="135716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107</c:v>
                </c:pt>
                <c:pt idx="1">
                  <c:v>103</c:v>
                </c:pt>
                <c:pt idx="2">
                  <c:v>94</c:v>
                </c:pt>
                <c:pt idx="3">
                  <c:v>111</c:v>
                </c:pt>
              </c:numCache>
            </c:numRef>
          </c:val>
        </c:ser>
        <c:dLbls>
          <c:showVal val="1"/>
        </c:dLbls>
        <c:overlap val="-25"/>
        <c:axId val="141188480"/>
        <c:axId val="141195136"/>
      </c:barChart>
      <c:catAx>
        <c:axId val="1411884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41195136"/>
        <c:crosses val="autoZero"/>
        <c:auto val="1"/>
        <c:lblAlgn val="ctr"/>
        <c:lblOffset val="100"/>
        <c:tickLblSkip val="1"/>
        <c:tickMarkSkip val="1"/>
      </c:catAx>
      <c:valAx>
        <c:axId val="141195136"/>
        <c:scaling>
          <c:orientation val="minMax"/>
          <c:max val="150"/>
          <c:min val="0"/>
        </c:scaling>
        <c:delete val="1"/>
        <c:axPos val="l"/>
        <c:numFmt formatCode="General" sourceLinked="1"/>
        <c:tickLblPos val="none"/>
        <c:crossAx val="141188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RDHS 2000</c:v>
                </c:pt>
                <c:pt idx="1">
                  <c:v>RDHS 2005</c:v>
                </c:pt>
                <c:pt idx="2">
                  <c:v>RDHS 2010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1071</c:v>
                </c:pt>
                <c:pt idx="1">
                  <c:v>750</c:v>
                </c:pt>
                <c:pt idx="2">
                  <c:v>476</c:v>
                </c:pt>
              </c:numCache>
            </c:numRef>
          </c:val>
        </c:ser>
        <c:dLbls>
          <c:showVal val="1"/>
        </c:dLbls>
        <c:marker val="1"/>
        <c:axId val="116347264"/>
        <c:axId val="116348800"/>
      </c:lineChart>
      <c:catAx>
        <c:axId val="116347264"/>
        <c:scaling>
          <c:orientation val="minMax"/>
        </c:scaling>
        <c:axPos val="b"/>
        <c:majorTickMark val="none"/>
        <c:tickLblPos val="nextTo"/>
        <c:crossAx val="116348800"/>
        <c:crosses val="autoZero"/>
        <c:auto val="1"/>
        <c:lblAlgn val="ctr"/>
        <c:lblOffset val="100"/>
      </c:catAx>
      <c:valAx>
        <c:axId val="1163488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6347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057AA-782F-4949-AB52-7FA085F1B418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1C64B-879B-4234-BE9E-73D41ABCD20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195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22757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54C19D-D23A-4981-98B1-0ED760F9FB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dirty="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025"/>
            <a:ext cx="5029200" cy="41144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Childhood and Adult Mortality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44958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and 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2860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6764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0"/>
            <a:ext cx="9144001" cy="1219200"/>
          </a:xfrm>
          <a:noFill/>
          <a:ln cap="flat" algn="ctr"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</a:t>
            </a:r>
            <a:br>
              <a:rPr lang="en-US" sz="4000" dirty="0" smtClean="0">
                <a:cs typeface="Times New Roman" pitchFamily="18" charset="0"/>
              </a:rPr>
            </a:br>
            <a:r>
              <a:rPr lang="en-US" sz="4000" dirty="0" smtClean="0">
                <a:cs typeface="Times New Roman" pitchFamily="18" charset="0"/>
              </a:rPr>
              <a:t>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3247462171"/>
              </p:ext>
            </p:extLst>
          </p:nvPr>
        </p:nvGraphicFramePr>
        <p:xfrm>
          <a:off x="533400" y="2133600"/>
          <a:ext cx="82745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  <a:noFill/>
          <a:ln cap="flat" algn="ctr"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</a:t>
            </a:r>
            <a:br>
              <a:rPr lang="en-US" sz="4000" dirty="0" smtClean="0">
                <a:cs typeface="Times New Roman" pitchFamily="18" charset="0"/>
              </a:rPr>
            </a:br>
            <a:r>
              <a:rPr lang="en-US" sz="4000" dirty="0" smtClean="0">
                <a:cs typeface="Times New Roman" pitchFamily="18" charset="0"/>
              </a:rPr>
              <a:t>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14300" y="2133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4478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3665276634"/>
              </p:ext>
            </p:extLst>
          </p:nvPr>
        </p:nvGraphicFramePr>
        <p:xfrm>
          <a:off x="228600" y="1905000"/>
          <a:ext cx="8686800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and 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seven-year period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3.3 </a:t>
            </a:r>
            <a:r>
              <a:rPr lang="en-US" dirty="0" smtClean="0"/>
              <a:t>women died for every 1,000 women per year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3.7</a:t>
            </a:r>
            <a:r>
              <a:rPr lang="en-US" dirty="0" smtClean="0"/>
              <a:t> men died for every 1,000 men per year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0 to 4 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476 </a:t>
            </a:r>
            <a:r>
              <a:rPr lang="en-US" sz="3600" dirty="0" smtClean="0"/>
              <a:t>deaths per 100,000 births</a:t>
            </a:r>
          </a:p>
          <a:p>
            <a:pPr marL="0" algn="ctr" eaLnBrk="1" hangingPunct="1">
              <a:buNone/>
            </a:pPr>
            <a:r>
              <a:rPr lang="en-US" sz="2800" dirty="0" smtClean="0"/>
              <a:t>[95% Confidence Interval ranges from 368 to 584 deaths per 100,000 births]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Maternal Mortality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724400" y="6096000"/>
            <a:ext cx="4267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 smtClean="0"/>
              <a:t>Maternal deaths per 100,000 live births for </a:t>
            </a:r>
            <a:r>
              <a:rPr lang="en-US" i="1" dirty="0"/>
              <a:t>the </a:t>
            </a:r>
            <a:r>
              <a:rPr lang="en-US" i="1" dirty="0" smtClean="0"/>
              <a:t>0 to 4 year </a:t>
            </a:r>
            <a:r>
              <a:rPr lang="en-US" i="1" dirty="0"/>
              <a:t>period before the survey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438400" y="1676400"/>
            <a:ext cx="0" cy="1066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33600" y="13716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1267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09800" y="2667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875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0" y="16764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86000" y="27432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876800" y="2743200"/>
            <a:ext cx="0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72000" y="24384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908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648200" y="3657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592</a:t>
            </a:r>
            <a:endParaRPr lang="en-US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4724400" y="27432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724400" y="37338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315200" y="3810000"/>
            <a:ext cx="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10400" y="35052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584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086600" y="4419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368</a:t>
            </a:r>
            <a:endParaRPr lang="en-US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7162800" y="3810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162800" y="44958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and 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50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76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province, from </a:t>
            </a:r>
            <a:r>
              <a:rPr lang="en-US" sz="2800" b="1" dirty="0" smtClean="0"/>
              <a:t>79</a:t>
            </a:r>
            <a:r>
              <a:rPr lang="en-US" sz="2800" dirty="0" smtClean="0"/>
              <a:t> in the City of Kigali Province to </a:t>
            </a:r>
            <a:r>
              <a:rPr lang="en-US" sz="2800" b="1" dirty="0" smtClean="0"/>
              <a:t>125</a:t>
            </a:r>
            <a:r>
              <a:rPr lang="en-US" sz="2800" dirty="0" smtClean="0"/>
              <a:t> in the East Province.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is </a:t>
            </a:r>
            <a:r>
              <a:rPr lang="en-US" sz="2800" b="1" dirty="0" smtClean="0"/>
              <a:t>476 </a:t>
            </a:r>
            <a:r>
              <a:rPr lang="en-US" sz="2800" dirty="0" smtClean="0"/>
              <a:t>deaths per 100,000 live births.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Postneonatal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Trends in Early Childhood Mortality Rates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151510654"/>
              </p:ext>
            </p:extLst>
          </p:nvPr>
        </p:nvGraphicFramePr>
        <p:xfrm>
          <a:off x="114300" y="1752600"/>
          <a:ext cx="89154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2954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381000" y="1143000"/>
          <a:ext cx="7848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Rwanda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6477000" y="6019800"/>
            <a:ext cx="2590800" cy="757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Deaths per 1,000 live births for the 5-year period before the survey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638800" y="4953000"/>
            <a:ext cx="990600" cy="4953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4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and 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0668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8674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33400" y="914400"/>
          <a:ext cx="83058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5624513" y="6211669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Under-Five Mortality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North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107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96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East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125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88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79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5257800" y="6096000"/>
            <a:ext cx="373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553</Words>
  <Application>Microsoft Office PowerPoint</Application>
  <PresentationFormat>On-screen Show (4:3)</PresentationFormat>
  <Paragraphs>102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Childhood and Adult Mortality</vt:lpstr>
      <vt:lpstr>Slide 2</vt:lpstr>
      <vt:lpstr>Slide 3</vt:lpstr>
      <vt:lpstr>Trends in Early Childhood Mortality Rates</vt:lpstr>
      <vt:lpstr>How Does Rwanda Compare? Under-five Mortality</vt:lpstr>
      <vt:lpstr>Slide 6</vt:lpstr>
      <vt:lpstr>Childhood Mortality by Mother’s Education</vt:lpstr>
      <vt:lpstr>Childhood Mortality by Wealth </vt:lpstr>
      <vt:lpstr>Under-Five Mortality by Province</vt:lpstr>
      <vt:lpstr>Slide 10</vt:lpstr>
      <vt:lpstr>Slide 11</vt:lpstr>
      <vt:lpstr>Under-five Mortality by  Previous Birth Interval</vt:lpstr>
      <vt:lpstr>Under-five Mortality by  Mother’s Age at Birth</vt:lpstr>
      <vt:lpstr>Under-five Mortality by Birth Order</vt:lpstr>
      <vt:lpstr>Slide 15</vt:lpstr>
      <vt:lpstr>Adult Mortality</vt:lpstr>
      <vt:lpstr>Maternal Mortality</vt:lpstr>
      <vt:lpstr>Maternal Mortality</vt:lpstr>
      <vt:lpstr>Trends in 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36</cp:revision>
  <dcterms:created xsi:type="dcterms:W3CDTF">2011-12-09T18:46:22Z</dcterms:created>
  <dcterms:modified xsi:type="dcterms:W3CDTF">2012-05-09T20:27:47Z</dcterms:modified>
</cp:coreProperties>
</file>