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88" r:id="rId2"/>
    <p:sldId id="289" r:id="rId3"/>
    <p:sldId id="292" r:id="rId4"/>
    <p:sldId id="311" r:id="rId5"/>
    <p:sldId id="312" r:id="rId6"/>
    <p:sldId id="323" r:id="rId7"/>
    <p:sldId id="313" r:id="rId8"/>
    <p:sldId id="314" r:id="rId9"/>
    <p:sldId id="315" r:id="rId10"/>
    <p:sldId id="316" r:id="rId11"/>
    <p:sldId id="317" r:id="rId12"/>
    <p:sldId id="318" r:id="rId13"/>
    <p:sldId id="293" r:id="rId14"/>
    <p:sldId id="319" r:id="rId15"/>
    <p:sldId id="320" r:id="rId16"/>
    <p:sldId id="326" r:id="rId17"/>
    <p:sldId id="324" r:id="rId18"/>
    <p:sldId id="321" r:id="rId19"/>
    <p:sldId id="322" r:id="rId20"/>
    <p:sldId id="325" r:id="rId21"/>
    <p:sldId id="310" r:id="rId22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36" autoAdjust="0"/>
    <p:restoredTop sz="82382" autoAdjust="0"/>
  </p:normalViewPr>
  <p:slideViewPr>
    <p:cSldViewPr>
      <p:cViewPr>
        <p:scale>
          <a:sx n="70" d="100"/>
          <a:sy n="70" d="100"/>
        </p:scale>
        <p:origin x="-2064" y="-9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6.1979814506657745E-2"/>
          <c:y val="2.5604771101725501E-2"/>
          <c:w val="0.931787175989086"/>
          <c:h val="0.76185707918585677"/>
        </c:manualLayout>
      </c:layout>
      <c:barChart>
        <c:barDir val="col"/>
        <c:grouping val="clustered"/>
        <c:ser>
          <c:idx val="0"/>
          <c:order val="0"/>
          <c:tx>
            <c:strRef>
              <c:f>Sheet1!$B$1:$B$2</c:f>
              <c:strCache>
                <c:ptCount val="1"/>
                <c:pt idx="0">
                  <c:v>Urban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Val val="1"/>
          </c:dLbls>
          <c:cat>
            <c:strRef>
              <c:f>Sheet1!$A$3:$A$5</c:f>
              <c:strCache>
                <c:ptCount val="3"/>
                <c:pt idx="0">
                  <c:v>Any former HH member has emigrated outside of Albania</c:v>
                </c:pt>
                <c:pt idx="1">
                  <c:v>Any former member has migrated within Albania</c:v>
                </c:pt>
                <c:pt idx="2">
                  <c:v>Any former HH member has emigrated or migrated</c:v>
                </c:pt>
              </c:strCache>
            </c:strRef>
          </c:cat>
          <c:val>
            <c:numRef>
              <c:f>Sheet1!$B$3:$B$5</c:f>
              <c:numCache>
                <c:formatCode>0</c:formatCode>
                <c:ptCount val="3"/>
                <c:pt idx="0">
                  <c:v>38</c:v>
                </c:pt>
                <c:pt idx="1">
                  <c:v>20</c:v>
                </c:pt>
                <c:pt idx="2" formatCode="General">
                  <c:v>48</c:v>
                </c:pt>
              </c:numCache>
            </c:numRef>
          </c:val>
        </c:ser>
        <c:ser>
          <c:idx val="1"/>
          <c:order val="1"/>
          <c:tx>
            <c:strRef>
              <c:f>Sheet1!$C$1:$C$2</c:f>
              <c:strCache>
                <c:ptCount val="1"/>
                <c:pt idx="0">
                  <c:v>Rural 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Val val="1"/>
          </c:dLbls>
          <c:cat>
            <c:strRef>
              <c:f>Sheet1!$A$3:$A$5</c:f>
              <c:strCache>
                <c:ptCount val="3"/>
                <c:pt idx="0">
                  <c:v>Any former HH member has emigrated outside of Albania</c:v>
                </c:pt>
                <c:pt idx="1">
                  <c:v>Any former member has migrated within Albania</c:v>
                </c:pt>
                <c:pt idx="2">
                  <c:v>Any former HH member has emigrated or migrated</c:v>
                </c:pt>
              </c:strCache>
            </c:strRef>
          </c:cat>
          <c:val>
            <c:numRef>
              <c:f>Sheet1!$C$3:$C$5</c:f>
              <c:numCache>
                <c:formatCode>0</c:formatCode>
                <c:ptCount val="3"/>
                <c:pt idx="0">
                  <c:v>46</c:v>
                </c:pt>
                <c:pt idx="1">
                  <c:v>22</c:v>
                </c:pt>
                <c:pt idx="2" formatCode="General">
                  <c:v>55</c:v>
                </c:pt>
              </c:numCache>
            </c:numRef>
          </c:val>
        </c:ser>
        <c:ser>
          <c:idx val="2"/>
          <c:order val="2"/>
          <c:tx>
            <c:strRef>
              <c:f>Sheet1!$D$1:$D$2</c:f>
              <c:strCache>
                <c:ptCount val="1"/>
                <c:pt idx="0">
                  <c:v>Total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Val val="1"/>
          </c:dLbls>
          <c:cat>
            <c:strRef>
              <c:f>Sheet1!$A$3:$A$5</c:f>
              <c:strCache>
                <c:ptCount val="3"/>
                <c:pt idx="0">
                  <c:v>Any former HH member has emigrated outside of Albania</c:v>
                </c:pt>
                <c:pt idx="1">
                  <c:v>Any former member has migrated within Albania</c:v>
                </c:pt>
                <c:pt idx="2">
                  <c:v>Any former HH member has emigrated or migrated</c:v>
                </c:pt>
              </c:strCache>
            </c:strRef>
          </c:cat>
          <c:val>
            <c:numRef>
              <c:f>Sheet1!$D$3:$D$5</c:f>
              <c:numCache>
                <c:formatCode>0</c:formatCode>
                <c:ptCount val="3"/>
                <c:pt idx="0">
                  <c:v>42</c:v>
                </c:pt>
                <c:pt idx="1">
                  <c:v>21</c:v>
                </c:pt>
                <c:pt idx="2" formatCode="General">
                  <c:v>52</c:v>
                </c:pt>
              </c:numCache>
            </c:numRef>
          </c:val>
        </c:ser>
        <c:gapWidth val="75"/>
        <c:overlap val="-5"/>
        <c:axId val="85648128"/>
        <c:axId val="85650048"/>
      </c:barChart>
      <c:catAx>
        <c:axId val="8564812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5650048"/>
        <c:crosses val="autoZero"/>
        <c:auto val="1"/>
        <c:lblAlgn val="ctr"/>
        <c:lblOffset val="100"/>
        <c:tickLblSkip val="1"/>
        <c:tickMarkSkip val="1"/>
      </c:catAx>
      <c:valAx>
        <c:axId val="85650048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85648128"/>
        <c:crosses val="autoZero"/>
        <c:crossBetween val="between"/>
        <c:majorUnit val="10"/>
      </c:valAx>
    </c:plotArea>
    <c:legend>
      <c:legendPos val="t"/>
      <c:layout>
        <c:manualLayout>
          <c:xMode val="edge"/>
          <c:yMode val="edge"/>
          <c:x val="0.11186903289981295"/>
          <c:y val="4.8517520215633589E-2"/>
          <c:w val="0.76534788540245569"/>
          <c:h val="7.6446280991736018E-2"/>
        </c:manualLayout>
      </c:layout>
      <c:txPr>
        <a:bodyPr/>
        <a:lstStyle/>
        <a:p>
          <a:pPr>
            <a:defRPr sz="2400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marker>
            <c:symbol val="none"/>
          </c:marker>
          <c:cat>
            <c:strRef>
              <c:f>Sheet1!$A$2:$A$21</c:f>
              <c:strCache>
                <c:ptCount val="20"/>
                <c:pt idx="0">
                  <c:v>&lt;1990</c:v>
                </c:pt>
                <c:pt idx="1">
                  <c:v>1990</c:v>
                </c:pt>
                <c:pt idx="2">
                  <c:v>1991</c:v>
                </c:pt>
                <c:pt idx="3">
                  <c:v>1992</c:v>
                </c:pt>
                <c:pt idx="4">
                  <c:v>1993</c:v>
                </c:pt>
                <c:pt idx="5">
                  <c:v>1994</c:v>
                </c:pt>
                <c:pt idx="6">
                  <c:v>1995</c:v>
                </c:pt>
                <c:pt idx="7">
                  <c:v>1996</c:v>
                </c:pt>
                <c:pt idx="8">
                  <c:v>1997</c:v>
                </c:pt>
                <c:pt idx="9">
                  <c:v>1998</c:v>
                </c:pt>
                <c:pt idx="10">
                  <c:v>1999</c:v>
                </c:pt>
                <c:pt idx="11">
                  <c:v>2000</c:v>
                </c:pt>
                <c:pt idx="12">
                  <c:v>2001</c:v>
                </c:pt>
                <c:pt idx="13">
                  <c:v>2002</c:v>
                </c:pt>
                <c:pt idx="14">
                  <c:v>2003</c:v>
                </c:pt>
                <c:pt idx="15">
                  <c:v>2004</c:v>
                </c:pt>
                <c:pt idx="16">
                  <c:v>205</c:v>
                </c:pt>
                <c:pt idx="17">
                  <c:v>2006</c:v>
                </c:pt>
                <c:pt idx="18">
                  <c:v>2007</c:v>
                </c:pt>
                <c:pt idx="19">
                  <c:v>2008</c:v>
                </c:pt>
              </c:strCache>
            </c:strRef>
          </c:cat>
          <c:val>
            <c:numRef>
              <c:f>Sheet1!$B$2:$B$21</c:f>
              <c:numCache>
                <c:formatCode>General</c:formatCode>
                <c:ptCount val="20"/>
                <c:pt idx="0">
                  <c:v>0</c:v>
                </c:pt>
                <c:pt idx="1">
                  <c:v>0.30000000000000016</c:v>
                </c:pt>
                <c:pt idx="2">
                  <c:v>0.70000000000000029</c:v>
                </c:pt>
                <c:pt idx="3">
                  <c:v>0.5</c:v>
                </c:pt>
                <c:pt idx="4">
                  <c:v>0.60000000000000031</c:v>
                </c:pt>
                <c:pt idx="5">
                  <c:v>0.70000000000000029</c:v>
                </c:pt>
                <c:pt idx="6">
                  <c:v>0.70000000000000029</c:v>
                </c:pt>
                <c:pt idx="7">
                  <c:v>0.9</c:v>
                </c:pt>
                <c:pt idx="8">
                  <c:v>1</c:v>
                </c:pt>
                <c:pt idx="9">
                  <c:v>1.8</c:v>
                </c:pt>
                <c:pt idx="10">
                  <c:v>1.4</c:v>
                </c:pt>
                <c:pt idx="11">
                  <c:v>1.6</c:v>
                </c:pt>
                <c:pt idx="12">
                  <c:v>1.3</c:v>
                </c:pt>
                <c:pt idx="13">
                  <c:v>1.3</c:v>
                </c:pt>
                <c:pt idx="14">
                  <c:v>1.4</c:v>
                </c:pt>
                <c:pt idx="15">
                  <c:v>1.7</c:v>
                </c:pt>
                <c:pt idx="16">
                  <c:v>1.6</c:v>
                </c:pt>
                <c:pt idx="17">
                  <c:v>1.6</c:v>
                </c:pt>
                <c:pt idx="18">
                  <c:v>1.7</c:v>
                </c:pt>
                <c:pt idx="19">
                  <c:v>1.3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marker>
            <c:symbol val="none"/>
          </c:marker>
          <c:cat>
            <c:strRef>
              <c:f>Sheet1!$A$2:$A$21</c:f>
              <c:strCache>
                <c:ptCount val="20"/>
                <c:pt idx="0">
                  <c:v>&lt;1990</c:v>
                </c:pt>
                <c:pt idx="1">
                  <c:v>1990</c:v>
                </c:pt>
                <c:pt idx="2">
                  <c:v>1991</c:v>
                </c:pt>
                <c:pt idx="3">
                  <c:v>1992</c:v>
                </c:pt>
                <c:pt idx="4">
                  <c:v>1993</c:v>
                </c:pt>
                <c:pt idx="5">
                  <c:v>1994</c:v>
                </c:pt>
                <c:pt idx="6">
                  <c:v>1995</c:v>
                </c:pt>
                <c:pt idx="7">
                  <c:v>1996</c:v>
                </c:pt>
                <c:pt idx="8">
                  <c:v>1997</c:v>
                </c:pt>
                <c:pt idx="9">
                  <c:v>1998</c:v>
                </c:pt>
                <c:pt idx="10">
                  <c:v>1999</c:v>
                </c:pt>
                <c:pt idx="11">
                  <c:v>2000</c:v>
                </c:pt>
                <c:pt idx="12">
                  <c:v>2001</c:v>
                </c:pt>
                <c:pt idx="13">
                  <c:v>2002</c:v>
                </c:pt>
                <c:pt idx="14">
                  <c:v>2003</c:v>
                </c:pt>
                <c:pt idx="15">
                  <c:v>2004</c:v>
                </c:pt>
                <c:pt idx="16">
                  <c:v>205</c:v>
                </c:pt>
                <c:pt idx="17">
                  <c:v>2006</c:v>
                </c:pt>
                <c:pt idx="18">
                  <c:v>2007</c:v>
                </c:pt>
                <c:pt idx="19">
                  <c:v>2008</c:v>
                </c:pt>
              </c:strCache>
            </c:strRef>
          </c:cat>
          <c:val>
            <c:numRef>
              <c:f>Sheet1!$C$2:$C$21</c:f>
              <c:numCache>
                <c:formatCode>General</c:formatCode>
                <c:ptCount val="20"/>
                <c:pt idx="0">
                  <c:v>0</c:v>
                </c:pt>
                <c:pt idx="1">
                  <c:v>1</c:v>
                </c:pt>
                <c:pt idx="2">
                  <c:v>2.4</c:v>
                </c:pt>
                <c:pt idx="3">
                  <c:v>2.2000000000000002</c:v>
                </c:pt>
                <c:pt idx="4">
                  <c:v>2.2000000000000002</c:v>
                </c:pt>
                <c:pt idx="5">
                  <c:v>1.5</c:v>
                </c:pt>
                <c:pt idx="6">
                  <c:v>1.8</c:v>
                </c:pt>
                <c:pt idx="7">
                  <c:v>2.2000000000000002</c:v>
                </c:pt>
                <c:pt idx="8">
                  <c:v>2.5</c:v>
                </c:pt>
                <c:pt idx="9">
                  <c:v>4.3</c:v>
                </c:pt>
                <c:pt idx="10">
                  <c:v>1.9000000000000001</c:v>
                </c:pt>
                <c:pt idx="11">
                  <c:v>3.8</c:v>
                </c:pt>
                <c:pt idx="12">
                  <c:v>2.2000000000000002</c:v>
                </c:pt>
                <c:pt idx="13">
                  <c:v>2.2999999999999998</c:v>
                </c:pt>
                <c:pt idx="14">
                  <c:v>2.2000000000000002</c:v>
                </c:pt>
                <c:pt idx="15">
                  <c:v>2.4</c:v>
                </c:pt>
                <c:pt idx="16">
                  <c:v>2.7</c:v>
                </c:pt>
                <c:pt idx="17">
                  <c:v>2.8</c:v>
                </c:pt>
                <c:pt idx="18">
                  <c:v>2.9</c:v>
                </c:pt>
                <c:pt idx="19">
                  <c:v>2.2000000000000002</c:v>
                </c:pt>
              </c:numCache>
            </c:numRef>
          </c:val>
        </c:ser>
        <c:marker val="1"/>
        <c:axId val="64001152"/>
        <c:axId val="64002688"/>
      </c:lineChart>
      <c:catAx>
        <c:axId val="64001152"/>
        <c:scaling>
          <c:orientation val="minMax"/>
        </c:scaling>
        <c:axPos val="b"/>
        <c:tickLblPos val="nextTo"/>
        <c:crossAx val="64002688"/>
        <c:crosses val="autoZero"/>
        <c:auto val="1"/>
        <c:lblAlgn val="ctr"/>
        <c:lblOffset val="100"/>
      </c:catAx>
      <c:valAx>
        <c:axId val="64002688"/>
        <c:scaling>
          <c:orientation val="minMax"/>
          <c:max val="5"/>
        </c:scaling>
        <c:axPos val="l"/>
        <c:majorGridlines/>
        <c:numFmt formatCode="General" sourceLinked="1"/>
        <c:tickLblPos val="nextTo"/>
        <c:crossAx val="6400115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Sheet1!$A$2:$A$9</c:f>
              <c:strCache>
                <c:ptCount val="8"/>
                <c:pt idx="0">
                  <c:v>Greece</c:v>
                </c:pt>
                <c:pt idx="1">
                  <c:v>Italy</c:v>
                </c:pt>
                <c:pt idx="2">
                  <c:v>United Kingdom</c:v>
                </c:pt>
                <c:pt idx="3">
                  <c:v>Germany</c:v>
                </c:pt>
                <c:pt idx="4">
                  <c:v>Other Europe</c:v>
                </c:pt>
                <c:pt idx="5">
                  <c:v>USA</c:v>
                </c:pt>
                <c:pt idx="6">
                  <c:v>Canada </c:v>
                </c:pt>
                <c:pt idx="7">
                  <c:v>Other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44</c:v>
                </c:pt>
                <c:pt idx="1">
                  <c:v>38</c:v>
                </c:pt>
                <c:pt idx="2">
                  <c:v>4</c:v>
                </c:pt>
                <c:pt idx="3">
                  <c:v>2</c:v>
                </c:pt>
                <c:pt idx="4">
                  <c:v>4</c:v>
                </c:pt>
                <c:pt idx="5">
                  <c:v>7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Sheet1!$A$2:$A$9</c:f>
              <c:strCache>
                <c:ptCount val="8"/>
                <c:pt idx="0">
                  <c:v>Greece</c:v>
                </c:pt>
                <c:pt idx="1">
                  <c:v>Italy</c:v>
                </c:pt>
                <c:pt idx="2">
                  <c:v>United Kingdom</c:v>
                </c:pt>
                <c:pt idx="3">
                  <c:v>Germany</c:v>
                </c:pt>
                <c:pt idx="4">
                  <c:v>Other Europe</c:v>
                </c:pt>
                <c:pt idx="5">
                  <c:v>USA</c:v>
                </c:pt>
                <c:pt idx="6">
                  <c:v>Canada </c:v>
                </c:pt>
                <c:pt idx="7">
                  <c:v>Other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53</c:v>
                </c:pt>
                <c:pt idx="1">
                  <c:v>34</c:v>
                </c:pt>
                <c:pt idx="2">
                  <c:v>5</c:v>
                </c:pt>
                <c:pt idx="3">
                  <c:v>2</c:v>
                </c:pt>
                <c:pt idx="4">
                  <c:v>2</c:v>
                </c:pt>
                <c:pt idx="5">
                  <c:v>4</c:v>
                </c:pt>
                <c:pt idx="6">
                  <c:v>3</c:v>
                </c:pt>
                <c:pt idx="7">
                  <c:v>1</c:v>
                </c:pt>
              </c:numCache>
            </c:numRef>
          </c:val>
        </c:ser>
        <c:dLbls>
          <c:showVal val="1"/>
        </c:dLbls>
        <c:overlap val="-25"/>
        <c:axId val="64040960"/>
        <c:axId val="64042496"/>
      </c:barChart>
      <c:catAx>
        <c:axId val="64040960"/>
        <c:scaling>
          <c:orientation val="minMax"/>
        </c:scaling>
        <c:axPos val="b"/>
        <c:majorTickMark val="none"/>
        <c:tickLblPos val="nextTo"/>
        <c:crossAx val="64042496"/>
        <c:crosses val="autoZero"/>
        <c:auto val="1"/>
        <c:lblAlgn val="ctr"/>
        <c:lblOffset val="100"/>
      </c:catAx>
      <c:valAx>
        <c:axId val="64042496"/>
        <c:scaling>
          <c:orientation val="minMax"/>
        </c:scaling>
        <c:delete val="1"/>
        <c:axPos val="l"/>
        <c:numFmt formatCode="General" sourceLinked="1"/>
        <c:tickLblPos val="none"/>
        <c:crossAx val="6404096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3.8290925439875598E-2"/>
          <c:y val="0"/>
          <c:w val="0.55529053659959238"/>
          <c:h val="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2000">
                        <a:solidFill>
                          <a:schemeClr val="tx2"/>
                        </a:solidFill>
                      </a:defRPr>
                    </a:pPr>
                    <a:r>
                      <a:rPr lang="en-US" sz="2000" dirty="0">
                        <a:solidFill>
                          <a:schemeClr val="tx2"/>
                        </a:solidFill>
                      </a:rPr>
                      <a:t>No children
88%</a:t>
                    </a:r>
                  </a:p>
                </c:rich>
              </c:tx>
              <c:spPr/>
              <c:showCatName val="1"/>
              <c:showPercent val="1"/>
            </c:dLbl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No children</c:v>
                </c:pt>
                <c:pt idx="1">
                  <c:v>1 child</c:v>
                </c:pt>
                <c:pt idx="2">
                  <c:v>2 children </c:v>
                </c:pt>
                <c:pt idx="3">
                  <c:v>3+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88</c:v>
                </c:pt>
                <c:pt idx="1">
                  <c:v>5</c:v>
                </c:pt>
                <c:pt idx="2">
                  <c:v>5</c:v>
                </c:pt>
                <c:pt idx="3">
                  <c:v>2</c:v>
                </c:pt>
              </c:numCache>
            </c:numRef>
          </c:val>
        </c:ser>
        <c:dLbls>
          <c:showCatName val="1"/>
          <c:showPercent val="1"/>
        </c:dLbls>
        <c:firstSliceAng val="115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1.9927536231884067E-2"/>
          <c:y val="0.20438799212598424"/>
          <c:w val="0.96014492753623193"/>
          <c:h val="0.6165826771653543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Internal migrants</c:v>
                </c:pt>
                <c:pt idx="1">
                  <c:v>Emigrants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23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Internal migrants</c:v>
                </c:pt>
                <c:pt idx="1">
                  <c:v>Emigrants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12</c:v>
                </c:pt>
                <c:pt idx="1">
                  <c:v>56</c:v>
                </c:pt>
              </c:numCache>
            </c:numRef>
          </c:val>
        </c:ser>
        <c:dLbls>
          <c:showVal val="1"/>
        </c:dLbls>
        <c:overlap val="-25"/>
        <c:axId val="64252160"/>
        <c:axId val="64258048"/>
      </c:barChart>
      <c:catAx>
        <c:axId val="6425216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64258048"/>
        <c:crosses val="autoZero"/>
        <c:auto val="1"/>
        <c:lblAlgn val="ctr"/>
        <c:lblOffset val="100"/>
      </c:catAx>
      <c:valAx>
        <c:axId val="64258048"/>
        <c:scaling>
          <c:orientation val="minMax"/>
        </c:scaling>
        <c:delete val="1"/>
        <c:axPos val="l"/>
        <c:numFmt formatCode="General" sourceLinked="1"/>
        <c:tickLblPos val="none"/>
        <c:crossAx val="6425216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4866484080794258"/>
          <c:y val="0.13"/>
          <c:w val="0.28455423370991684"/>
          <c:h val="6.9387992125984288E-2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6.1979814506657745E-2"/>
          <c:y val="2.5604771101725491E-2"/>
          <c:w val="0.931787175989086"/>
          <c:h val="0.76185707918585699"/>
        </c:manualLayout>
      </c:layout>
      <c:barChart>
        <c:barDir val="col"/>
        <c:grouping val="clustered"/>
        <c:ser>
          <c:idx val="0"/>
          <c:order val="0"/>
          <c:tx>
            <c:strRef>
              <c:f>Sheet1!$B$1:$B$2</c:f>
              <c:strCache>
                <c:ptCount val="1"/>
                <c:pt idx="0">
                  <c:v>Coastal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dLblPos val="outEnd"/>
            <c:showVal val="1"/>
          </c:dLbls>
          <c:cat>
            <c:strRef>
              <c:f>Sheet1!$A$3:$A$5</c:f>
              <c:strCache>
                <c:ptCount val="3"/>
                <c:pt idx="0">
                  <c:v>Any former HH member has emigrated outside of Albania</c:v>
                </c:pt>
                <c:pt idx="1">
                  <c:v>Any former HH member has migrated within Albania</c:v>
                </c:pt>
                <c:pt idx="2">
                  <c:v>Any former HH member has emigrated or migrated</c:v>
                </c:pt>
              </c:strCache>
            </c:strRef>
          </c:cat>
          <c:val>
            <c:numRef>
              <c:f>Sheet1!$B$3:$B$5</c:f>
              <c:numCache>
                <c:formatCode>0</c:formatCode>
                <c:ptCount val="3"/>
                <c:pt idx="0">
                  <c:v>52</c:v>
                </c:pt>
                <c:pt idx="1">
                  <c:v>32</c:v>
                </c:pt>
                <c:pt idx="2" formatCode="General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Sheet1!$C$1:$C$2</c:f>
              <c:strCache>
                <c:ptCount val="1"/>
                <c:pt idx="0">
                  <c:v>Central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dLblPos val="outEnd"/>
            <c:showVal val="1"/>
          </c:dLbls>
          <c:cat>
            <c:strRef>
              <c:f>Sheet1!$A$3:$A$5</c:f>
              <c:strCache>
                <c:ptCount val="3"/>
                <c:pt idx="0">
                  <c:v>Any former HH member has emigrated outside of Albania</c:v>
                </c:pt>
                <c:pt idx="1">
                  <c:v>Any former HH member has migrated within Albania</c:v>
                </c:pt>
                <c:pt idx="2">
                  <c:v>Any former HH member has emigrated or migrated</c:v>
                </c:pt>
              </c:strCache>
            </c:strRef>
          </c:cat>
          <c:val>
            <c:numRef>
              <c:f>Sheet1!$C$3:$C$5</c:f>
              <c:numCache>
                <c:formatCode>0</c:formatCode>
                <c:ptCount val="3"/>
                <c:pt idx="0">
                  <c:v>41</c:v>
                </c:pt>
                <c:pt idx="1">
                  <c:v>18</c:v>
                </c:pt>
                <c:pt idx="2" formatCode="General">
                  <c:v>49</c:v>
                </c:pt>
              </c:numCache>
            </c:numRef>
          </c:val>
        </c:ser>
        <c:ser>
          <c:idx val="2"/>
          <c:order val="2"/>
          <c:tx>
            <c:strRef>
              <c:f>Sheet1!$D$1:$D$2</c:f>
              <c:strCache>
                <c:ptCount val="1"/>
                <c:pt idx="0">
                  <c:v>Mountain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dLblPos val="outEnd"/>
            <c:showVal val="1"/>
          </c:dLbls>
          <c:cat>
            <c:strRef>
              <c:f>Sheet1!$A$3:$A$5</c:f>
              <c:strCache>
                <c:ptCount val="3"/>
                <c:pt idx="0">
                  <c:v>Any former HH member has emigrated outside of Albania</c:v>
                </c:pt>
                <c:pt idx="1">
                  <c:v>Any former HH member has migrated within Albania</c:v>
                </c:pt>
                <c:pt idx="2">
                  <c:v>Any former HH member has emigrated or migrated</c:v>
                </c:pt>
              </c:strCache>
            </c:strRef>
          </c:cat>
          <c:val>
            <c:numRef>
              <c:f>Sheet1!$D$3:$D$5</c:f>
              <c:numCache>
                <c:formatCode>0</c:formatCode>
                <c:ptCount val="3"/>
                <c:pt idx="0">
                  <c:v>37</c:v>
                </c:pt>
                <c:pt idx="1">
                  <c:v>26</c:v>
                </c:pt>
                <c:pt idx="2" formatCode="General">
                  <c:v>49</c:v>
                </c:pt>
              </c:numCache>
            </c:numRef>
          </c:val>
        </c:ser>
        <c:ser>
          <c:idx val="3"/>
          <c:order val="3"/>
          <c:tx>
            <c:strRef>
              <c:f>Sheet1!$E$1:$E$2</c:f>
              <c:strCache>
                <c:ptCount val="1"/>
                <c:pt idx="0">
                  <c:v>Urban Tirana</c:v>
                </c:pt>
              </c:strCache>
            </c:strRef>
          </c:tx>
          <c:cat>
            <c:strRef>
              <c:f>Sheet1!$A$3:$A$5</c:f>
              <c:strCache>
                <c:ptCount val="3"/>
                <c:pt idx="0">
                  <c:v>Any former HH member has emigrated outside of Albania</c:v>
                </c:pt>
                <c:pt idx="1">
                  <c:v>Any former HH member has migrated within Albania</c:v>
                </c:pt>
                <c:pt idx="2">
                  <c:v>Any former HH member has emigrated or migrated</c:v>
                </c:pt>
              </c:strCache>
            </c:strRef>
          </c:cat>
          <c:val>
            <c:numRef>
              <c:f>Sheet1!$E$3:$E$5</c:f>
              <c:numCache>
                <c:formatCode>0</c:formatCode>
                <c:ptCount val="3"/>
                <c:pt idx="0">
                  <c:v>32</c:v>
                </c:pt>
                <c:pt idx="1">
                  <c:v>8</c:v>
                </c:pt>
                <c:pt idx="2" formatCode="General">
                  <c:v>37</c:v>
                </c:pt>
              </c:numCache>
            </c:numRef>
          </c:val>
        </c:ser>
        <c:dLbls>
          <c:showVal val="1"/>
        </c:dLbls>
        <c:gapWidth val="75"/>
        <c:overlap val="-5"/>
        <c:axId val="86164992"/>
        <c:axId val="89558400"/>
      </c:barChart>
      <c:catAx>
        <c:axId val="8616499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9558400"/>
        <c:crosses val="autoZero"/>
        <c:auto val="1"/>
        <c:lblAlgn val="ctr"/>
        <c:lblOffset val="100"/>
        <c:tickLblSkip val="1"/>
        <c:tickMarkSkip val="1"/>
      </c:catAx>
      <c:valAx>
        <c:axId val="89558400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86164992"/>
        <c:crosses val="autoZero"/>
        <c:crossBetween val="between"/>
        <c:majorUnit val="10"/>
      </c:valAx>
    </c:plotArea>
    <c:legend>
      <c:legendPos val="t"/>
      <c:layout>
        <c:manualLayout>
          <c:xMode val="edge"/>
          <c:yMode val="edge"/>
          <c:x val="0.11186903289981291"/>
          <c:y val="4.8517520215633596E-2"/>
          <c:w val="0.88486806917730287"/>
          <c:h val="9.4345140819661708E-2"/>
        </c:manualLayout>
      </c:layout>
      <c:txPr>
        <a:bodyPr/>
        <a:lstStyle/>
        <a:p>
          <a:pPr>
            <a:defRPr sz="2400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Internal migrants</c:v>
                </c:pt>
                <c:pt idx="1">
                  <c:v>Emigrants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6.6</c:v>
                </c:pt>
                <c:pt idx="1">
                  <c:v>22.3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Internal migrants</c:v>
                </c:pt>
                <c:pt idx="1">
                  <c:v>Emigrants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11.4</c:v>
                </c:pt>
                <c:pt idx="1">
                  <c:v>11.5</c:v>
                </c:pt>
              </c:numCache>
            </c:numRef>
          </c:val>
        </c:ser>
        <c:dLbls>
          <c:showVal val="1"/>
        </c:dLbls>
        <c:overlap val="-25"/>
        <c:axId val="91797376"/>
        <c:axId val="91881856"/>
      </c:barChart>
      <c:catAx>
        <c:axId val="91797376"/>
        <c:scaling>
          <c:orientation val="minMax"/>
        </c:scaling>
        <c:axPos val="b"/>
        <c:majorTickMark val="none"/>
        <c:tickLblPos val="nextTo"/>
        <c:crossAx val="91881856"/>
        <c:crosses val="autoZero"/>
        <c:auto val="1"/>
        <c:lblAlgn val="ctr"/>
        <c:lblOffset val="100"/>
      </c:catAx>
      <c:valAx>
        <c:axId val="91881856"/>
        <c:scaling>
          <c:orientation val="minMax"/>
        </c:scaling>
        <c:delete val="1"/>
        <c:axPos val="l"/>
        <c:numFmt formatCode="General" sourceLinked="1"/>
        <c:tickLblPos val="none"/>
        <c:crossAx val="9179737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Age 15-24</c:v>
                </c:pt>
                <c:pt idx="2">
                  <c:v>Rural</c:v>
                </c:pt>
                <c:pt idx="3">
                  <c:v>Urban</c:v>
                </c:pt>
                <c:pt idx="5">
                  <c:v>Primary  8-year</c:v>
                </c:pt>
                <c:pt idx="6">
                  <c:v>Secondary, prof, tech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74</c:v>
                </c:pt>
                <c:pt idx="2">
                  <c:v>61</c:v>
                </c:pt>
                <c:pt idx="3">
                  <c:v>39</c:v>
                </c:pt>
                <c:pt idx="5">
                  <c:v>47</c:v>
                </c:pt>
                <c:pt idx="6">
                  <c:v>38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Age 15-24</c:v>
                </c:pt>
                <c:pt idx="2">
                  <c:v>Rural</c:v>
                </c:pt>
                <c:pt idx="3">
                  <c:v>Urban</c:v>
                </c:pt>
                <c:pt idx="5">
                  <c:v>Primary  8-year</c:v>
                </c:pt>
                <c:pt idx="6">
                  <c:v>Secondary, prof, tech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41</c:v>
                </c:pt>
                <c:pt idx="2">
                  <c:v>56</c:v>
                </c:pt>
                <c:pt idx="3">
                  <c:v>44</c:v>
                </c:pt>
                <c:pt idx="5">
                  <c:v>34</c:v>
                </c:pt>
                <c:pt idx="6">
                  <c:v>43</c:v>
                </c:pt>
              </c:numCache>
            </c:numRef>
          </c:val>
        </c:ser>
        <c:dLbls>
          <c:showVal val="1"/>
        </c:dLbls>
        <c:overlap val="-25"/>
        <c:axId val="102219776"/>
        <c:axId val="102221312"/>
      </c:barChart>
      <c:catAx>
        <c:axId val="10221977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02221312"/>
        <c:crosses val="autoZero"/>
        <c:auto val="1"/>
        <c:lblAlgn val="ctr"/>
        <c:lblOffset val="100"/>
      </c:catAx>
      <c:valAx>
        <c:axId val="102221312"/>
        <c:scaling>
          <c:orientation val="minMax"/>
        </c:scaling>
        <c:delete val="1"/>
        <c:axPos val="l"/>
        <c:numFmt formatCode="General" sourceLinked="1"/>
        <c:tickLblPos val="none"/>
        <c:crossAx val="10221977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6.1979814506657745E-2"/>
          <c:y val="2.5604771101725491E-2"/>
          <c:w val="0.931787175989086"/>
          <c:h val="0.76185707918585721"/>
        </c:manualLayout>
      </c:layout>
      <c:barChart>
        <c:barDir val="col"/>
        <c:grouping val="clustered"/>
        <c:ser>
          <c:idx val="0"/>
          <c:order val="0"/>
          <c:tx>
            <c:strRef>
              <c:f>Sheet1!$A$3</c:f>
              <c:strCache>
                <c:ptCount val="1"/>
                <c:pt idx="0">
                  <c:v>Women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Val val="1"/>
          </c:dLbls>
          <c:cat>
            <c:strRef>
              <c:f>Sheet1!$B$1:$E$2</c:f>
              <c:strCache>
                <c:ptCount val="4"/>
                <c:pt idx="0">
                  <c:v>Coastal</c:v>
                </c:pt>
                <c:pt idx="1">
                  <c:v>Central</c:v>
                </c:pt>
                <c:pt idx="2">
                  <c:v>Mountain</c:v>
                </c:pt>
                <c:pt idx="3">
                  <c:v>Urban Tirana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45</c:v>
                </c:pt>
                <c:pt idx="1">
                  <c:v>39</c:v>
                </c:pt>
                <c:pt idx="2">
                  <c:v>11</c:v>
                </c:pt>
                <c:pt idx="3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Sheet1!$A$4</c:f>
              <c:strCache>
                <c:ptCount val="1"/>
                <c:pt idx="0">
                  <c:v>Men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Val val="1"/>
          </c:dLbls>
          <c:cat>
            <c:strRef>
              <c:f>Sheet1!$B$1:$E$2</c:f>
              <c:strCache>
                <c:ptCount val="4"/>
                <c:pt idx="0">
                  <c:v>Coastal</c:v>
                </c:pt>
                <c:pt idx="1">
                  <c:v>Central</c:v>
                </c:pt>
                <c:pt idx="2">
                  <c:v>Mountain</c:v>
                </c:pt>
                <c:pt idx="3">
                  <c:v>Urban Tirana</c:v>
                </c:pt>
              </c:strCache>
            </c:strRef>
          </c:cat>
          <c:val>
            <c:numRef>
              <c:f>Sheet1!$B$4:$E$4</c:f>
              <c:numCache>
                <c:formatCode>0</c:formatCode>
                <c:ptCount val="4"/>
                <c:pt idx="0">
                  <c:v>44</c:v>
                </c:pt>
                <c:pt idx="1">
                  <c:v>37</c:v>
                </c:pt>
                <c:pt idx="2">
                  <c:v>13</c:v>
                </c:pt>
                <c:pt idx="3">
                  <c:v>6</c:v>
                </c:pt>
              </c:numCache>
            </c:numRef>
          </c:val>
        </c:ser>
        <c:gapWidth val="75"/>
        <c:overlap val="-5"/>
        <c:axId val="139154944"/>
        <c:axId val="139156864"/>
      </c:barChart>
      <c:catAx>
        <c:axId val="13915494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39156864"/>
        <c:crosses val="autoZero"/>
        <c:auto val="1"/>
        <c:lblAlgn val="ctr"/>
        <c:lblOffset val="100"/>
        <c:tickLblSkip val="1"/>
        <c:tickMarkSkip val="1"/>
      </c:catAx>
      <c:valAx>
        <c:axId val="139156864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139154944"/>
        <c:crosses val="autoZero"/>
        <c:crossBetween val="between"/>
        <c:majorUnit val="10"/>
      </c:valAx>
    </c:plotArea>
    <c:legend>
      <c:legendPos val="t"/>
      <c:layout>
        <c:manualLayout>
          <c:xMode val="edge"/>
          <c:yMode val="edge"/>
          <c:x val="0.11186903289981288"/>
          <c:y val="4.8517520215633624E-2"/>
          <c:w val="0.88486806917730265"/>
          <c:h val="9.4345140819661708E-2"/>
        </c:manualLayout>
      </c:layout>
      <c:txPr>
        <a:bodyPr/>
        <a:lstStyle/>
        <a:p>
          <a:pPr>
            <a:defRPr sz="2400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Age 15-24</c:v>
                </c:pt>
                <c:pt idx="2">
                  <c:v>Rural</c:v>
                </c:pt>
                <c:pt idx="3">
                  <c:v>Urban</c:v>
                </c:pt>
                <c:pt idx="5">
                  <c:v>Primary  8-year</c:v>
                </c:pt>
                <c:pt idx="6">
                  <c:v>Secondary, prof, tech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59</c:v>
                </c:pt>
                <c:pt idx="2">
                  <c:v>51</c:v>
                </c:pt>
                <c:pt idx="3">
                  <c:v>49</c:v>
                </c:pt>
                <c:pt idx="5">
                  <c:v>41</c:v>
                </c:pt>
                <c:pt idx="6">
                  <c:v>41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Age 15-24</c:v>
                </c:pt>
                <c:pt idx="2">
                  <c:v>Rural</c:v>
                </c:pt>
                <c:pt idx="3">
                  <c:v>Urban</c:v>
                </c:pt>
                <c:pt idx="5">
                  <c:v>Primary  8-year</c:v>
                </c:pt>
                <c:pt idx="6">
                  <c:v>Secondary, prof, tech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61</c:v>
                </c:pt>
                <c:pt idx="2">
                  <c:v>63</c:v>
                </c:pt>
                <c:pt idx="3">
                  <c:v>37</c:v>
                </c:pt>
                <c:pt idx="5">
                  <c:v>53</c:v>
                </c:pt>
                <c:pt idx="6">
                  <c:v>40</c:v>
                </c:pt>
              </c:numCache>
            </c:numRef>
          </c:val>
        </c:ser>
        <c:dLbls>
          <c:showVal val="1"/>
        </c:dLbls>
        <c:overlap val="-25"/>
        <c:axId val="213459712"/>
        <c:axId val="213461248"/>
      </c:barChart>
      <c:catAx>
        <c:axId val="21345971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213461248"/>
        <c:crosses val="autoZero"/>
        <c:auto val="1"/>
        <c:lblAlgn val="ctr"/>
        <c:lblOffset val="100"/>
      </c:catAx>
      <c:valAx>
        <c:axId val="213461248"/>
        <c:scaling>
          <c:orientation val="minMax"/>
        </c:scaling>
        <c:delete val="1"/>
        <c:axPos val="l"/>
        <c:numFmt formatCode="General" sourceLinked="1"/>
        <c:tickLblPos val="none"/>
        <c:crossAx val="21345971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6.1979814506657745E-2"/>
          <c:y val="2.5604771101725491E-2"/>
          <c:w val="0.931787175989086"/>
          <c:h val="0.76185707918585743"/>
        </c:manualLayout>
      </c:layout>
      <c:barChart>
        <c:barDir val="col"/>
        <c:grouping val="clustered"/>
        <c:ser>
          <c:idx val="0"/>
          <c:order val="0"/>
          <c:tx>
            <c:strRef>
              <c:f>Sheet1!$A$3</c:f>
              <c:strCache>
                <c:ptCount val="1"/>
                <c:pt idx="0">
                  <c:v>Women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Val val="1"/>
          </c:dLbls>
          <c:cat>
            <c:strRef>
              <c:f>Sheet1!$B$1:$E$2</c:f>
              <c:strCache>
                <c:ptCount val="4"/>
                <c:pt idx="0">
                  <c:v>Coastal</c:v>
                </c:pt>
                <c:pt idx="1">
                  <c:v>Central</c:v>
                </c:pt>
                <c:pt idx="2">
                  <c:v>Mountain</c:v>
                </c:pt>
                <c:pt idx="3">
                  <c:v>Urban Tirana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43</c:v>
                </c:pt>
                <c:pt idx="1">
                  <c:v>39</c:v>
                </c:pt>
                <c:pt idx="2">
                  <c:v>4</c:v>
                </c:pt>
                <c:pt idx="3">
                  <c:v>13</c:v>
                </c:pt>
              </c:numCache>
            </c:numRef>
          </c:val>
        </c:ser>
        <c:ser>
          <c:idx val="1"/>
          <c:order val="1"/>
          <c:tx>
            <c:strRef>
              <c:f>Sheet1!$A$4</c:f>
              <c:strCache>
                <c:ptCount val="1"/>
                <c:pt idx="0">
                  <c:v>Men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Val val="1"/>
          </c:dLbls>
          <c:cat>
            <c:strRef>
              <c:f>Sheet1!$B$1:$E$2</c:f>
              <c:strCache>
                <c:ptCount val="4"/>
                <c:pt idx="0">
                  <c:v>Coastal</c:v>
                </c:pt>
                <c:pt idx="1">
                  <c:v>Central</c:v>
                </c:pt>
                <c:pt idx="2">
                  <c:v>Mountain</c:v>
                </c:pt>
                <c:pt idx="3">
                  <c:v>Urban Tirana</c:v>
                </c:pt>
              </c:strCache>
            </c:strRef>
          </c:cat>
          <c:val>
            <c:numRef>
              <c:f>Sheet1!$B$4:$E$4</c:f>
              <c:numCache>
                <c:formatCode>0</c:formatCode>
                <c:ptCount val="4"/>
                <c:pt idx="0">
                  <c:v>40</c:v>
                </c:pt>
                <c:pt idx="1">
                  <c:v>43</c:v>
                </c:pt>
                <c:pt idx="2">
                  <c:v>8</c:v>
                </c:pt>
                <c:pt idx="3">
                  <c:v>10</c:v>
                </c:pt>
              </c:numCache>
            </c:numRef>
          </c:val>
        </c:ser>
        <c:gapWidth val="75"/>
        <c:overlap val="-5"/>
        <c:axId val="213956480"/>
        <c:axId val="213958016"/>
      </c:barChart>
      <c:catAx>
        <c:axId val="21395648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13958016"/>
        <c:crosses val="autoZero"/>
        <c:auto val="1"/>
        <c:lblAlgn val="ctr"/>
        <c:lblOffset val="100"/>
        <c:tickLblSkip val="1"/>
        <c:tickMarkSkip val="1"/>
      </c:catAx>
      <c:valAx>
        <c:axId val="213958016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213956480"/>
        <c:crosses val="autoZero"/>
        <c:crossBetween val="between"/>
        <c:majorUnit val="10"/>
      </c:valAx>
    </c:plotArea>
    <c:legend>
      <c:legendPos val="t"/>
      <c:layout>
        <c:manualLayout>
          <c:xMode val="edge"/>
          <c:yMode val="edge"/>
          <c:x val="0.11186903289981286"/>
          <c:y val="4.8517520215633651E-2"/>
          <c:w val="0.88486806917730232"/>
          <c:h val="9.4345140819661708E-2"/>
        </c:manualLayout>
      </c:layout>
      <c:txPr>
        <a:bodyPr/>
        <a:lstStyle/>
        <a:p>
          <a:pPr>
            <a:defRPr sz="2400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7572520826201071E-2"/>
          <c:y val="0.14387471712555266"/>
          <c:w val="0.96559762638365865"/>
          <c:h val="0.78231770785576416"/>
        </c:manualLayout>
      </c:layout>
      <c:barChart>
        <c:barDir val="bar"/>
        <c:grouping val="clustered"/>
        <c:ser>
          <c:idx val="0"/>
          <c:order val="0"/>
          <c:tx>
            <c:strRef>
              <c:f>Sheet1!$C$1:$C$2</c:f>
              <c:strCache>
                <c:ptCount val="1"/>
                <c:pt idx="0">
                  <c:v>Women</c:v>
                </c:pt>
              </c:strCache>
            </c:strRef>
          </c:tx>
          <c:dLbls>
            <c:numFmt formatCode="0" sourceLinked="0"/>
            <c:showVal val="1"/>
          </c:dLbls>
          <c:cat>
            <c:strRef>
              <c:f>Sheet1!$B$3:$B$7</c:f>
              <c:strCache>
                <c:ptCount val="5"/>
                <c:pt idx="0">
                  <c:v>Other</c:v>
                </c:pt>
                <c:pt idx="1">
                  <c:v>Marry foreigner</c:v>
                </c:pt>
                <c:pt idx="2">
                  <c:v>Accompany spouse/family</c:v>
                </c:pt>
                <c:pt idx="3">
                  <c:v>Study</c:v>
                </c:pt>
                <c:pt idx="4">
                  <c:v>Work</c:v>
                </c:pt>
              </c:strCache>
            </c:strRef>
          </c:cat>
          <c:val>
            <c:numRef>
              <c:f>Sheet1!$C$3:$C$7</c:f>
              <c:numCache>
                <c:formatCode>0</c:formatCode>
                <c:ptCount val="5"/>
                <c:pt idx="0">
                  <c:v>3</c:v>
                </c:pt>
                <c:pt idx="1">
                  <c:v>1</c:v>
                </c:pt>
                <c:pt idx="2">
                  <c:v>78</c:v>
                </c:pt>
                <c:pt idx="3">
                  <c:v>16</c:v>
                </c:pt>
                <c:pt idx="4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Sheet1!$D$1:$D$2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Sheet1!$B$3:$B$7</c:f>
              <c:strCache>
                <c:ptCount val="5"/>
                <c:pt idx="0">
                  <c:v>Other</c:v>
                </c:pt>
                <c:pt idx="1">
                  <c:v>Marry foreigner</c:v>
                </c:pt>
                <c:pt idx="2">
                  <c:v>Accompany spouse/family</c:v>
                </c:pt>
                <c:pt idx="3">
                  <c:v>Study</c:v>
                </c:pt>
                <c:pt idx="4">
                  <c:v>Work</c:v>
                </c:pt>
              </c:strCache>
            </c:strRef>
          </c:cat>
          <c:val>
            <c:numRef>
              <c:f>Sheet1!$D$3:$D$7</c:f>
              <c:numCache>
                <c:formatCode>0</c:formatCode>
                <c:ptCount val="5"/>
                <c:pt idx="0">
                  <c:v>17</c:v>
                </c:pt>
                <c:pt idx="1">
                  <c:v>1</c:v>
                </c:pt>
                <c:pt idx="2">
                  <c:v>28</c:v>
                </c:pt>
                <c:pt idx="3">
                  <c:v>25</c:v>
                </c:pt>
                <c:pt idx="4">
                  <c:v>31</c:v>
                </c:pt>
              </c:numCache>
            </c:numRef>
          </c:val>
        </c:ser>
        <c:dLbls>
          <c:showVal val="1"/>
        </c:dLbls>
        <c:gapWidth val="75"/>
        <c:axId val="61458304"/>
        <c:axId val="61465728"/>
      </c:barChart>
      <c:catAx>
        <c:axId val="61458304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61465728"/>
        <c:crosses val="autoZero"/>
        <c:auto val="1"/>
        <c:lblAlgn val="ctr"/>
        <c:lblOffset val="100"/>
        <c:tickLblSkip val="1"/>
        <c:tickMarkSkip val="1"/>
      </c:catAx>
      <c:valAx>
        <c:axId val="61465728"/>
        <c:scaling>
          <c:orientation val="minMax"/>
        </c:scaling>
        <c:delete val="1"/>
        <c:axPos val="b"/>
        <c:numFmt formatCode="0" sourceLinked="1"/>
        <c:tickLblPos val="none"/>
        <c:crossAx val="6145830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7572520826201071E-2"/>
          <c:y val="0.14387471712555261"/>
          <c:w val="0.895659886264217"/>
          <c:h val="0.78231770785576382"/>
        </c:manualLayout>
      </c:layout>
      <c:barChart>
        <c:barDir val="bar"/>
        <c:grouping val="clustered"/>
        <c:ser>
          <c:idx val="0"/>
          <c:order val="0"/>
          <c:tx>
            <c:strRef>
              <c:f>Sheet1!$C$1:$C$2</c:f>
              <c:strCache>
                <c:ptCount val="1"/>
                <c:pt idx="0">
                  <c:v>Women</c:v>
                </c:pt>
              </c:strCache>
            </c:strRef>
          </c:tx>
          <c:dLbls>
            <c:numFmt formatCode="0" sourceLinked="0"/>
            <c:showVal val="1"/>
          </c:dLbls>
          <c:cat>
            <c:strRef>
              <c:f>Sheet1!$B$3:$B$7</c:f>
              <c:strCache>
                <c:ptCount val="5"/>
                <c:pt idx="0">
                  <c:v>Other</c:v>
                </c:pt>
                <c:pt idx="1">
                  <c:v>Marry foreigner</c:v>
                </c:pt>
                <c:pt idx="2">
                  <c:v>Accompany spouse/family</c:v>
                </c:pt>
                <c:pt idx="3">
                  <c:v>Study</c:v>
                </c:pt>
                <c:pt idx="4">
                  <c:v>Work</c:v>
                </c:pt>
              </c:strCache>
            </c:strRef>
          </c:cat>
          <c:val>
            <c:numRef>
              <c:f>Sheet1!$C$3:$C$7</c:f>
              <c:numCache>
                <c:formatCode>0</c:formatCode>
                <c:ptCount val="5"/>
                <c:pt idx="0">
                  <c:v>5</c:v>
                </c:pt>
                <c:pt idx="1">
                  <c:v>2</c:v>
                </c:pt>
                <c:pt idx="2">
                  <c:v>61</c:v>
                </c:pt>
                <c:pt idx="3">
                  <c:v>6</c:v>
                </c:pt>
                <c:pt idx="4">
                  <c:v>26</c:v>
                </c:pt>
              </c:numCache>
            </c:numRef>
          </c:val>
        </c:ser>
        <c:ser>
          <c:idx val="1"/>
          <c:order val="1"/>
          <c:tx>
            <c:strRef>
              <c:f>Sheet1!$D$1:$D$2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Sheet1!$B$3:$B$7</c:f>
              <c:strCache>
                <c:ptCount val="5"/>
                <c:pt idx="0">
                  <c:v>Other</c:v>
                </c:pt>
                <c:pt idx="1">
                  <c:v>Marry foreigner</c:v>
                </c:pt>
                <c:pt idx="2">
                  <c:v>Accompany spouse/family</c:v>
                </c:pt>
                <c:pt idx="3">
                  <c:v>Study</c:v>
                </c:pt>
                <c:pt idx="4">
                  <c:v>Work</c:v>
                </c:pt>
              </c:strCache>
            </c:strRef>
          </c:cat>
          <c:val>
            <c:numRef>
              <c:f>Sheet1!$D$3:$D$7</c:f>
              <c:numCache>
                <c:formatCode>0</c:formatCode>
                <c:ptCount val="5"/>
                <c:pt idx="0">
                  <c:v>2</c:v>
                </c:pt>
                <c:pt idx="1">
                  <c:v>1</c:v>
                </c:pt>
                <c:pt idx="2">
                  <c:v>1</c:v>
                </c:pt>
                <c:pt idx="3">
                  <c:v>3</c:v>
                </c:pt>
                <c:pt idx="4">
                  <c:v>94</c:v>
                </c:pt>
              </c:numCache>
            </c:numRef>
          </c:val>
        </c:ser>
        <c:dLbls>
          <c:showVal val="1"/>
        </c:dLbls>
        <c:gapWidth val="75"/>
        <c:axId val="229273984"/>
        <c:axId val="229439360"/>
      </c:barChart>
      <c:catAx>
        <c:axId val="229273984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29439360"/>
        <c:crosses val="autoZero"/>
        <c:auto val="1"/>
        <c:lblAlgn val="ctr"/>
        <c:lblOffset val="100"/>
        <c:tickLblSkip val="1"/>
        <c:tickMarkSkip val="1"/>
      </c:catAx>
      <c:valAx>
        <c:axId val="229439360"/>
        <c:scaling>
          <c:orientation val="minMax"/>
          <c:max val="110"/>
        </c:scaling>
        <c:delete val="1"/>
        <c:axPos val="b"/>
        <c:numFmt formatCode="0" sourceLinked="1"/>
        <c:tickLblPos val="none"/>
        <c:crossAx val="22927398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EF426-EC8D-4221-A726-E7E58ADA5DB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913819-3936-40C1-8D5F-720CB9EFFC5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94E78F-6FB8-4E32-8081-3C3C3F28349E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B1E92-E173-45F0-BDB8-C06B36D00C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8140BA-17CF-4243-B6CA-523697537009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EFABDC-C336-4567-914B-2F76820657E6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D03F2D-953D-4120-8862-8129BB787798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D03F2D-953D-4120-8862-8129BB787798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EFABDC-C336-4567-914B-2F76820657E6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7FDFE-066A-40DA-A6EB-EE209ECE7B39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EFABDC-C336-4567-914B-2F76820657E6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97E3D-9458-4662-A8A1-C85F4E47FCF0}" type="datetime1">
              <a:rPr lang="en-US" smtClean="0"/>
              <a:pPr/>
              <a:t>3/4/2010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9A064-DCFC-44B3-BEED-40C78766DC69}" type="datetime1">
              <a:rPr lang="en-US" smtClean="0"/>
              <a:pPr/>
              <a:t>3/4/2010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D690B-2799-487C-A328-E8743C11A33D}" type="datetime1">
              <a:rPr lang="en-US" smtClean="0"/>
              <a:pPr/>
              <a:t>3/4/2010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610350"/>
            <a:ext cx="3505200" cy="247650"/>
          </a:xfrm>
          <a:ln/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B14EA-F748-4F30-A826-224DD1AAC7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B0F3D-4682-4691-A9F5-4BF1805E0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AB852-9FFD-4FF1-8EC6-75C3EE7CD17B}" type="datetime1">
              <a:rPr lang="en-US" smtClean="0"/>
              <a:pPr/>
              <a:t>3/4/2010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55922-8D40-4E46-A70B-80A8B5DD2332}" type="datetime1">
              <a:rPr lang="en-US" smtClean="0"/>
              <a:pPr/>
              <a:t>3/4/2010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9C143-CFFF-4BC4-87D7-EDADE9E06B5D}" type="datetime1">
              <a:rPr lang="en-US" smtClean="0"/>
              <a:pPr/>
              <a:t>3/4/2010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AE8E4-889C-44E8-B4AA-52B9CBA8B3B1}" type="datetime1">
              <a:rPr lang="en-US" smtClean="0"/>
              <a:pPr/>
              <a:t>3/4/2010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AB04-5759-4A92-B62C-451BC95A21E6}" type="datetime1">
              <a:rPr lang="en-US" smtClean="0"/>
              <a:pPr/>
              <a:t>3/4/2010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2AE9-F523-49E0-8CA7-3AAB1B2E6E96}" type="datetime1">
              <a:rPr lang="en-US" smtClean="0"/>
              <a:pPr/>
              <a:t>3/4/2010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A0EE2-4F1F-487D-9064-003B42DD9869}" type="datetime1">
              <a:rPr lang="en-US" smtClean="0"/>
              <a:pPr/>
              <a:t>3/4/2010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D4B66-E293-405A-82B4-BBF7A0E21194}" type="datetime1">
              <a:rPr lang="en-US" smtClean="0"/>
              <a:pPr/>
              <a:t>3/4/2010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826D0-2F46-4A84-9230-CC9A04320BD5}" type="datetime1">
              <a:rPr lang="en-US" smtClean="0"/>
              <a:pPr/>
              <a:t>3/4/2010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3820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Migration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2192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2008-09 Albania Demographic and Health Survey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-609600" y="1905000"/>
            <a:ext cx="10820400" cy="2514600"/>
            <a:chOff x="-609600" y="1905000"/>
            <a:chExt cx="10820400" cy="2514600"/>
          </a:xfrm>
        </p:grpSpPr>
        <p:sp>
          <p:nvSpPr>
            <p:cNvPr id="6" name="Rectangle 5"/>
            <p:cNvSpPr/>
            <p:nvPr/>
          </p:nvSpPr>
          <p:spPr>
            <a:xfrm>
              <a:off x="-609600" y="1905000"/>
              <a:ext cx="10820400" cy="2514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-152400" y="1981200"/>
              <a:ext cx="9677400" cy="2362200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 descr="Albania_motif1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057400"/>
              <a:ext cx="1905000" cy="2210443"/>
            </a:xfrm>
            <a:prstGeom prst="rect">
              <a:avLst/>
            </a:prstGeom>
          </p:spPr>
        </p:pic>
        <p:pic>
          <p:nvPicPr>
            <p:cNvPr id="9" name="Picture 8" descr="Albania_motif1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28800" y="2057400"/>
              <a:ext cx="1905000" cy="2210443"/>
            </a:xfrm>
            <a:prstGeom prst="rect">
              <a:avLst/>
            </a:prstGeom>
          </p:spPr>
        </p:pic>
        <p:pic>
          <p:nvPicPr>
            <p:cNvPr id="10" name="Picture 9" descr="Albania_motif1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33800" y="2057400"/>
              <a:ext cx="1905000" cy="2210443"/>
            </a:xfrm>
            <a:prstGeom prst="rect">
              <a:avLst/>
            </a:prstGeom>
          </p:spPr>
        </p:pic>
        <p:pic>
          <p:nvPicPr>
            <p:cNvPr id="11" name="Picture 10" descr="Albania_motif1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62600" y="2057400"/>
              <a:ext cx="1905000" cy="2210443"/>
            </a:xfrm>
            <a:prstGeom prst="rect">
              <a:avLst/>
            </a:prstGeom>
          </p:spPr>
        </p:pic>
        <p:pic>
          <p:nvPicPr>
            <p:cNvPr id="12" name="Picture 11" descr="Albania_motif1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467600" y="2057400"/>
              <a:ext cx="1905000" cy="2210443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 of Internal Migrants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609600" y="1600200"/>
          <a:ext cx="8067675" cy="471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2400" y="1981200"/>
            <a:ext cx="175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migrants by region at time of migration</a:t>
            </a:r>
            <a:endParaRPr lang="en-US" i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 of Emigrants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600200"/>
          <a:ext cx="8763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239000" y="62484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Education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81400" y="58674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Region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 of Emigrants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609600" y="1600200"/>
          <a:ext cx="8067675" cy="471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2400" y="1981200"/>
            <a:ext cx="175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migrants by region at time of migration</a:t>
            </a:r>
            <a:endParaRPr lang="en-US" i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dirty="0" smtClean="0"/>
              <a:t>Main Reason for Migration</a:t>
            </a:r>
          </a:p>
        </p:txBody>
      </p:sp>
      <p:graphicFrame>
        <p:nvGraphicFramePr>
          <p:cNvPr id="6" name="Object 7"/>
          <p:cNvGraphicFramePr>
            <a:graphicFrameLocks noGrp="1" noChangeAspect="1"/>
          </p:cNvGraphicFramePr>
          <p:nvPr>
            <p:ph sz="half" idx="1"/>
          </p:nvPr>
        </p:nvGraphicFramePr>
        <p:xfrm>
          <a:off x="457200" y="1981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3581400" y="6324600"/>
            <a:ext cx="426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migrants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7" name="Object 7"/>
          <p:cNvGraphicFramePr>
            <a:graphicFrameLocks noGrp="1" noChangeAspect="1"/>
          </p:cNvGraphicFramePr>
          <p:nvPr>
            <p:ph sz="half" idx="2"/>
          </p:nvPr>
        </p:nvGraphicFramePr>
        <p:xfrm>
          <a:off x="4343400" y="2057400"/>
          <a:ext cx="4572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95400" y="15240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Internal Migrants</a:t>
            </a:r>
            <a:endParaRPr 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172200" y="1600200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Emigrants</a:t>
            </a:r>
            <a:endParaRPr lang="en-US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Trends in Emigration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4582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Destination of Emigrants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Temporary Emigration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00200"/>
            <a:ext cx="7010400" cy="4525963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14%</a:t>
            </a:r>
            <a:r>
              <a:rPr lang="en-US" sz="3600" dirty="0" smtClean="0"/>
              <a:t> of male household members and </a:t>
            </a:r>
            <a:r>
              <a:rPr lang="en-US" sz="3600" b="1" dirty="0" smtClean="0"/>
              <a:t>4%</a:t>
            </a:r>
            <a:r>
              <a:rPr lang="en-US" sz="3600" dirty="0" smtClean="0"/>
              <a:t> of female households members lived outside of Albania for 6 months or more</a:t>
            </a:r>
            <a:r>
              <a:rPr lang="en-US" sz="3600" b="1" i="1" dirty="0" smtClean="0"/>
              <a:t> and came back</a:t>
            </a:r>
          </a:p>
          <a:p>
            <a:pPr>
              <a:buNone/>
            </a:pPr>
            <a:endParaRPr lang="en-US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505200" cy="36576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r>
              <a:rPr lang="en-US" sz="2400" dirty="0" smtClean="0"/>
              <a:t>Households with Migrants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r>
              <a:rPr lang="en-US" sz="2400" dirty="0" smtClean="0"/>
              <a:t>Characteristics of Migrants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r>
              <a:rPr lang="en-US" sz="2400" dirty="0" smtClean="0"/>
              <a:t>Children of Migrants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Children of Migrants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Only 1% of households with internal migrants had a child left behind</a:t>
            </a:r>
          </a:p>
          <a:p>
            <a:r>
              <a:rPr lang="en-US" dirty="0" smtClean="0"/>
              <a:t>11% of households with emigrants had children left behind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Emigrant’s Children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781800" y="2133600"/>
            <a:ext cx="2057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smtClean="0"/>
              <a:t>12% of emigrants have left children behind</a:t>
            </a:r>
            <a:endParaRPr lang="en-US" sz="2800" b="1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505200" cy="36576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r>
              <a:rPr lang="en-US" sz="2400" dirty="0" smtClean="0"/>
              <a:t>Households with Migrants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r>
              <a:rPr lang="en-US" sz="2400" dirty="0" smtClean="0"/>
              <a:t>Characteristics of Migrants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r>
              <a:rPr lang="en-US" sz="2400" dirty="0" smtClean="0"/>
              <a:t>Children of Migrants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 to Households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hart 4"/>
          <p:cNvGraphicFramePr/>
          <p:nvPr/>
        </p:nvGraphicFramePr>
        <p:xfrm>
          <a:off x="1066800" y="1397000"/>
          <a:ext cx="7010400" cy="50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8600" y="2057400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Percent of migrants who sent money or goods to their former household</a:t>
            </a:r>
            <a:endParaRPr lang="en-US" b="1" i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Key Findings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534400" cy="5181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42% of households have at least one member who has emigrated (migrated outside of Albania); 21% have a member who has migrated within Albania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Internal migrants are mostly women, while emigrants are mostly men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Men emigrate for work while women emigrate with family members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Emigrants move mostly to Greece and Italy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12% of emigrants have left at least one </a:t>
            </a:r>
            <a:r>
              <a:rPr lang="en-US" sz="2800" smtClean="0"/>
              <a:t>child behind.</a:t>
            </a:r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  <a:noFill/>
        </p:spPr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Migration and Emigration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09600" y="1752600"/>
          <a:ext cx="8067675" cy="471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0" y="3048000"/>
            <a:ext cx="1905000" cy="54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b="1" i="1" dirty="0" smtClean="0">
                <a:latin typeface="Calibri" pitchFamily="34" charset="0"/>
              </a:rPr>
              <a:t>households</a:t>
            </a:r>
            <a:endParaRPr lang="en-US" i="1" dirty="0" smtClean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  <a:noFill/>
        </p:spPr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Migration and Emigration by Region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09600" y="1752600"/>
          <a:ext cx="8067675" cy="471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0" y="3048000"/>
            <a:ext cx="1905000" cy="54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b="1" i="1" dirty="0" smtClean="0">
                <a:latin typeface="Calibri" pitchFamily="34" charset="0"/>
              </a:rPr>
              <a:t>households</a:t>
            </a:r>
            <a:endParaRPr lang="en-US" i="1" dirty="0" smtClean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Characteristics of Households with Migrants (internal or external)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41% of HH have only one migrant</a:t>
            </a:r>
          </a:p>
          <a:p>
            <a:pPr lvl="1"/>
            <a:r>
              <a:rPr lang="en-US" dirty="0" smtClean="0"/>
              <a:t>28% have 2 migrants; 31% have 3+</a:t>
            </a:r>
          </a:p>
          <a:p>
            <a:r>
              <a:rPr lang="en-US" dirty="0" smtClean="0"/>
              <a:t>In 78% of households the migrants are male</a:t>
            </a:r>
          </a:p>
          <a:p>
            <a:pPr lvl="1"/>
            <a:r>
              <a:rPr lang="en-US" dirty="0" smtClean="0"/>
              <a:t>Migrants are female in 58% of households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505200" cy="36576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r>
              <a:rPr lang="en-US" sz="2400" dirty="0" smtClean="0"/>
              <a:t>Households with Migrants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r>
              <a:rPr lang="en-US" sz="2400" dirty="0" smtClean="0"/>
              <a:t>Characteristics of Migrants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r>
              <a:rPr lang="en-US" sz="2400" dirty="0" smtClean="0"/>
              <a:t>Children of Migrants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 of Migrants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Internal migrants</a:t>
            </a:r>
          </a:p>
          <a:p>
            <a:pPr lvl="1"/>
            <a:r>
              <a:rPr lang="en-US" dirty="0" smtClean="0"/>
              <a:t>Most are age 20-39</a:t>
            </a:r>
          </a:p>
          <a:p>
            <a:pPr lvl="1"/>
            <a:r>
              <a:rPr lang="en-US" dirty="0" smtClean="0"/>
              <a:t>Almost twice as many women as men</a:t>
            </a:r>
          </a:p>
          <a:p>
            <a:pPr lvl="1"/>
            <a:r>
              <a:rPr lang="en-US" dirty="0" smtClean="0"/>
              <a:t>Approx 289,000 internal migrants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Emigrant population</a:t>
            </a:r>
          </a:p>
          <a:p>
            <a:pPr lvl="1"/>
            <a:r>
              <a:rPr lang="en-US" dirty="0" smtClean="0"/>
              <a:t>Age range 20-49</a:t>
            </a:r>
          </a:p>
          <a:p>
            <a:pPr lvl="1"/>
            <a:r>
              <a:rPr lang="en-US" dirty="0" smtClean="0"/>
              <a:t>Almost twice as many men as women</a:t>
            </a:r>
          </a:p>
          <a:p>
            <a:pPr lvl="1"/>
            <a:r>
              <a:rPr lang="en-US" dirty="0" smtClean="0"/>
              <a:t>Approx 657,000 emigrants</a:t>
            </a: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 of Migrant Population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0" y="23622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Percent of de jure population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 of Internal Migrants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600200"/>
          <a:ext cx="8763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239000" y="62484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Education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81400" y="58674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Region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lbania">
      <a:dk1>
        <a:srgbClr val="000000"/>
      </a:dk1>
      <a:lt1>
        <a:srgbClr val="000000"/>
      </a:lt1>
      <a:dk2>
        <a:srgbClr val="FFFFFF"/>
      </a:dk2>
      <a:lt2>
        <a:srgbClr val="0000FF"/>
      </a:lt2>
      <a:accent1>
        <a:srgbClr val="C20005"/>
      </a:accent1>
      <a:accent2>
        <a:srgbClr val="9999FF"/>
      </a:accent2>
      <a:accent3>
        <a:srgbClr val="BFEDBB"/>
      </a:accent3>
      <a:accent4>
        <a:srgbClr val="748787"/>
      </a:accent4>
      <a:accent5>
        <a:srgbClr val="FFEBEB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2207</TotalTime>
  <Words>371</Words>
  <Application>Microsoft Office PowerPoint</Application>
  <PresentationFormat>On-screen Show (4:3)</PresentationFormat>
  <Paragraphs>73</Paragraphs>
  <Slides>21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Migration</vt:lpstr>
      <vt:lpstr>Slide 2</vt:lpstr>
      <vt:lpstr>Migration and Emigration</vt:lpstr>
      <vt:lpstr>Migration and Emigration by Region</vt:lpstr>
      <vt:lpstr>Characteristics of Households with Migrants (internal or external)</vt:lpstr>
      <vt:lpstr>Slide 6</vt:lpstr>
      <vt:lpstr>Characteristics of Migrants</vt:lpstr>
      <vt:lpstr>Sex of Migrant Population</vt:lpstr>
      <vt:lpstr>Characteristics of Internal Migrants</vt:lpstr>
      <vt:lpstr>Characteristics of Internal Migrants</vt:lpstr>
      <vt:lpstr>Characteristics of Emigrants</vt:lpstr>
      <vt:lpstr>Characteristics of Emigrants</vt:lpstr>
      <vt:lpstr>Main Reason for Migration</vt:lpstr>
      <vt:lpstr>Trends in Emigration</vt:lpstr>
      <vt:lpstr>Destination of Emigrants</vt:lpstr>
      <vt:lpstr>Temporary Emigration</vt:lpstr>
      <vt:lpstr>Slide 17</vt:lpstr>
      <vt:lpstr>Children of Migrants</vt:lpstr>
      <vt:lpstr>Emigrant’s Children</vt:lpstr>
      <vt:lpstr>Support to Households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Fertility, Proximate Determinants and Fertility Preferences</dc:title>
  <dc:creator>Erica.Nybro</dc:creator>
  <cp:lastModifiedBy>Erica.Nybro</cp:lastModifiedBy>
  <cp:revision>164</cp:revision>
  <dcterms:created xsi:type="dcterms:W3CDTF">2008-03-17T19:32:21Z</dcterms:created>
  <dcterms:modified xsi:type="dcterms:W3CDTF">2010-03-04T15:44:32Z</dcterms:modified>
</cp:coreProperties>
</file>