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322" r:id="rId2"/>
    <p:sldId id="319" r:id="rId3"/>
    <p:sldId id="302" r:id="rId4"/>
    <p:sldId id="320" r:id="rId5"/>
    <p:sldId id="311" r:id="rId6"/>
    <p:sldId id="307" r:id="rId7"/>
    <p:sldId id="308" r:id="rId8"/>
    <p:sldId id="309" r:id="rId9"/>
    <p:sldId id="324" r:id="rId10"/>
    <p:sldId id="323" r:id="rId11"/>
    <p:sldId id="325" r:id="rId12"/>
    <p:sldId id="314" r:id="rId13"/>
    <p:sldId id="316" r:id="rId14"/>
    <p:sldId id="318" r:id="rId15"/>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08" autoAdjust="0"/>
  </p:normalViewPr>
  <p:slideViewPr>
    <p:cSldViewPr>
      <p:cViewPr>
        <p:scale>
          <a:sx n="80" d="100"/>
          <a:sy n="80" d="100"/>
        </p:scale>
        <p:origin x="-1037" y="20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627726AE-E537-4282-A413-D85B11A94DBE}" type="datetimeFigureOut">
              <a:rPr lang="en-US"/>
              <a:pPr>
                <a:defRPr/>
              </a:pPr>
              <a:t>6/14/2012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D2255A5B-37F1-4F52-984B-E550F5E22D8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90BC0F84-0F33-43D7-AC81-02416C07FB1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0E1B4D3D-F4EB-4960-B510-251B58CCE1DC}" type="slidenum">
              <a:rPr lang="en-US" smtClean="0"/>
              <a:pPr/>
              <a:t>1</a:t>
            </a:fld>
            <a:endParaRPr lang="en-US" smtClean="0"/>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endParaRPr lang="fr-CI"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78897A6B-6031-4DF2-8A0A-6BC192C798C8}" type="slidenum">
              <a:rPr lang="en-US" smtClean="0"/>
              <a:pPr/>
              <a:t>12</a:t>
            </a:fld>
            <a:endParaRPr lang="en-US" smtClean="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8F42AD85-E3F3-4F67-9582-581BC9FF3AD8}" type="slidenum">
              <a:rPr lang="en-US" smtClean="0"/>
              <a:pPr/>
              <a:t>13</a:t>
            </a:fld>
            <a:endParaRPr lang="en-US" smtClean="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963A79F3-8A46-4B22-BD94-D71E8A2C239A}" type="slidenum">
              <a:rPr lang="en-US" smtClean="0"/>
              <a:pPr/>
              <a:t>14</a:t>
            </a:fld>
            <a:endParaRPr lang="en-US" smtClean="0"/>
          </a:p>
        </p:txBody>
      </p:sp>
      <p:sp>
        <p:nvSpPr>
          <p:cNvPr id="41986" name="Rectangle 2"/>
          <p:cNvSpPr>
            <a:spLocks noGrp="1" noRot="1" noChangeAspect="1" noChangeArrowheads="1" noTextEdit="1"/>
          </p:cNvSpPr>
          <p:nvPr>
            <p:ph type="sldImg"/>
          </p:nvPr>
        </p:nvSpPr>
        <p:spPr>
          <a:xfrm>
            <a:off x="1106488" y="696913"/>
            <a:ext cx="4646612" cy="3486150"/>
          </a:xfrm>
          <a:ln/>
        </p:spPr>
      </p:sp>
      <p:sp>
        <p:nvSpPr>
          <p:cNvPr id="41987" name="Rectangle 3"/>
          <p:cNvSpPr>
            <a:spLocks noGrp="1" noChangeArrowheads="1"/>
          </p:cNvSpPr>
          <p:nvPr>
            <p:ph type="body" idx="1"/>
          </p:nvPr>
        </p:nvSpPr>
        <p:spPr>
          <a:xfrm>
            <a:off x="914400" y="4416425"/>
            <a:ext cx="5029200" cy="4183063"/>
          </a:xfrm>
          <a:noFill/>
          <a:ln/>
        </p:spPr>
        <p:txBody>
          <a:bodyPr lIns="89730" tIns="44865" rIns="89730" bIns="44865"/>
          <a:lstStyle/>
          <a:p>
            <a:pPr eaLnBrk="1" hangingPunct="1"/>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21506" name="Notes Placeholder 2"/>
          <p:cNvSpPr>
            <a:spLocks noGrp="1"/>
          </p:cNvSpPr>
          <p:nvPr>
            <p:ph type="body" idx="1"/>
          </p:nvPr>
        </p:nvSpPr>
        <p:spPr>
          <a:noFill/>
          <a:ln/>
        </p:spPr>
        <p:txBody>
          <a:bodyPr/>
          <a:lstStyle/>
          <a:p>
            <a:endParaRPr lang="en-US" smtClean="0"/>
          </a:p>
        </p:txBody>
      </p:sp>
      <p:sp>
        <p:nvSpPr>
          <p:cNvPr id="21507" name="Slide Number Placeholder 3"/>
          <p:cNvSpPr>
            <a:spLocks noGrp="1"/>
          </p:cNvSpPr>
          <p:nvPr>
            <p:ph type="sldNum" sz="quarter" idx="5"/>
          </p:nvPr>
        </p:nvSpPr>
        <p:spPr>
          <a:noFill/>
        </p:spPr>
        <p:txBody>
          <a:bodyPr/>
          <a:lstStyle/>
          <a:p>
            <a:fld id="{1C87F350-ADFE-446C-98E7-69A5A637B250}"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F93BC0F1-DE75-41A7-B4EB-59A632A0C51B}" type="slidenum">
              <a:rPr lang="en-US" smtClean="0"/>
              <a:pPr/>
              <a:t>3</a:t>
            </a:fld>
            <a:endParaRPr lang="en-US" smtClean="0"/>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p:spPr>
        <p:txBody>
          <a:bodyPr/>
          <a:lstStyle/>
          <a:p>
            <a:fld id="{828BB4DF-A5E6-4A7C-9B87-44D06A04E4D0}" type="slidenum">
              <a:rPr lang="en-US" smtClean="0"/>
              <a:pPr/>
              <a:t>5</a:t>
            </a:fld>
            <a:endParaRPr lang="en-US" smtClean="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771EEB1A-0E8D-4737-BAC2-00914D470579}" type="slidenum">
              <a:rPr lang="en-US" smtClean="0"/>
              <a:pPr/>
              <a:t>6</a:t>
            </a:fld>
            <a:endParaRPr lang="en-US" smtClean="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p:spPr>
        <p:txBody>
          <a:bodyPr/>
          <a:lstStyle/>
          <a:p>
            <a:fld id="{9CEBDB76-BF1A-4616-9782-51D175D1809A}" type="slidenum">
              <a:rPr lang="en-US" smtClean="0"/>
              <a:pPr/>
              <a:t>7</a:t>
            </a:fld>
            <a:endParaRPr lang="en-US" smtClean="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fld id="{3CE46F6D-D18C-43BC-A6C7-A80337679D1A}" type="slidenum">
              <a:rPr lang="en-US" smtClean="0"/>
              <a:pPr/>
              <a:t>8</a:t>
            </a:fld>
            <a:endParaRPr lang="en-US" smtClean="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xfrm>
            <a:off x="914400" y="4416425"/>
            <a:ext cx="5029200" cy="4183063"/>
          </a:xfrm>
          <a:noFill/>
          <a:ln/>
        </p:spPr>
        <p:txBody>
          <a:bodyPr/>
          <a:lstStyle/>
          <a:p>
            <a:pPr eaLnBrk="1" hangingPunct="1"/>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3C5D68A0-5D33-4DAD-891F-9C8C2848DEB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1D448BF2-6B0E-49E9-B5AD-6EDB64E4E96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F31883DE-FFC1-4877-9CE4-60092550467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8B62C854-1FB8-4318-BBB6-ACE6B036FDC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5BFA2FD0-C9F8-4451-9A08-CC0F5CD8F30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E4BB6BD9-57F5-48D2-8D02-C3AEB492F4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D9B0F0C3-2A6A-44A6-8DCD-AF2D0D0CBC5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9CD5218B-C93A-4537-91A2-6A917FBB088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B18BE6DC-D866-4CA2-99BE-5BE77358EF9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4C0DA5C1-BFE7-42A6-B2B7-F5729EEEC68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5" name="Rectangle 6"/>
          <p:cNvSpPr>
            <a:spLocks noGrp="1" noChangeArrowheads="1"/>
          </p:cNvSpPr>
          <p:nvPr>
            <p:ph type="sldNum" sz="quarter" idx="12"/>
          </p:nvPr>
        </p:nvSpPr>
        <p:spPr>
          <a:ln/>
        </p:spPr>
        <p:txBody>
          <a:bodyPr/>
          <a:lstStyle>
            <a:lvl1pPr>
              <a:defRPr/>
            </a:lvl1pPr>
          </a:lstStyle>
          <a:p>
            <a:pPr>
              <a:defRPr/>
            </a:pPr>
            <a:fld id="{3B9C1F65-6BE1-4324-80B3-48FB4B7E99F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4" name="Rectangle 6"/>
          <p:cNvSpPr>
            <a:spLocks noGrp="1" noChangeArrowheads="1"/>
          </p:cNvSpPr>
          <p:nvPr>
            <p:ph type="sldNum" sz="quarter" idx="12"/>
          </p:nvPr>
        </p:nvSpPr>
        <p:spPr>
          <a:ln/>
        </p:spPr>
        <p:txBody>
          <a:bodyPr/>
          <a:lstStyle>
            <a:lvl1pPr>
              <a:defRPr/>
            </a:lvl1pPr>
          </a:lstStyle>
          <a:p>
            <a:pPr>
              <a:defRPr/>
            </a:pPr>
            <a:fld id="{95638704-AEF1-4462-8FAE-A199CC422D4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7636CF23-32FC-4B98-8898-4BECD03F6D2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2008-09 ADHS- INSTAT, IPH, and ICF Macro</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2006-07 NDHS- MoHSS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4D87A5B8-1D6D-4097-94F6-48725630DAB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77000"/>
            <a:ext cx="457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r>
              <a:rPr lang="en-US"/>
              <a:t>2008-09 ADHS- INSTAT, IPH, and ICF Macro</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2006-07 NDHS- MoHSS and Macro International</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D9044728-C1E4-47ED-98F4-0ECDC4AA0C09}"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 id="2147483649" r:id="rId14"/>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cs typeface="Arial" charset="0"/>
        </a:defRPr>
      </a:lvl2pPr>
      <a:lvl3pPr algn="ctr" rtl="0" eaLnBrk="0" fontAlgn="base" hangingPunct="0">
        <a:spcBef>
          <a:spcPct val="0"/>
        </a:spcBef>
        <a:spcAft>
          <a:spcPct val="0"/>
        </a:spcAft>
        <a:defRPr sz="4400">
          <a:solidFill>
            <a:schemeClr val="bg1"/>
          </a:solidFill>
          <a:latin typeface="Calibri" pitchFamily="34" charset="0"/>
          <a:cs typeface="Arial" charset="0"/>
        </a:defRPr>
      </a:lvl3pPr>
      <a:lvl4pPr algn="ctr" rtl="0" eaLnBrk="0" fontAlgn="base" hangingPunct="0">
        <a:spcBef>
          <a:spcPct val="0"/>
        </a:spcBef>
        <a:spcAft>
          <a:spcPct val="0"/>
        </a:spcAft>
        <a:defRPr sz="4400">
          <a:solidFill>
            <a:schemeClr val="bg1"/>
          </a:solidFill>
          <a:latin typeface="Calibri" pitchFamily="34" charset="0"/>
          <a:cs typeface="Arial" charset="0"/>
        </a:defRPr>
      </a:lvl4pPr>
      <a:lvl5pPr algn="ctr" rtl="0" eaLnBrk="0" fontAlgn="base" hangingPunct="0">
        <a:spcBef>
          <a:spcPct val="0"/>
        </a:spcBef>
        <a:spcAft>
          <a:spcPct val="0"/>
        </a:spcAft>
        <a:defRPr sz="4400">
          <a:solidFill>
            <a:schemeClr val="bg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cs typeface="+mn-cs"/>
        </a:defRPr>
      </a:lvl2pPr>
      <a:lvl3pPr marL="1143000" indent="-228600" algn="l" rtl="0" eaLnBrk="0" fontAlgn="base" hangingPunct="0">
        <a:spcBef>
          <a:spcPct val="20000"/>
        </a:spcBef>
        <a:spcAft>
          <a:spcPct val="0"/>
        </a:spcAft>
        <a:buChar char="•"/>
        <a:defRPr sz="2400">
          <a:solidFill>
            <a:schemeClr val="bg1"/>
          </a:solidFill>
          <a:latin typeface="+mn-lt"/>
          <a:cs typeface="+mn-cs"/>
        </a:defRPr>
      </a:lvl3pPr>
      <a:lvl4pPr marL="1600200" indent="-228600" algn="l" rtl="0" eaLnBrk="0" fontAlgn="base" hangingPunct="0">
        <a:spcBef>
          <a:spcPct val="20000"/>
        </a:spcBef>
        <a:spcAft>
          <a:spcPct val="0"/>
        </a:spcAft>
        <a:buChar char="–"/>
        <a:defRPr sz="2000">
          <a:solidFill>
            <a:schemeClr val="bg1"/>
          </a:solidFill>
          <a:latin typeface="+mn-lt"/>
          <a:cs typeface="+mn-cs"/>
        </a:defRPr>
      </a:lvl4pPr>
      <a:lvl5pPr marL="2057400" indent="-228600" algn="l" rtl="0" eaLnBrk="0" fontAlgn="base" hangingPunct="0">
        <a:spcBef>
          <a:spcPct val="20000"/>
        </a:spcBef>
        <a:spcAft>
          <a:spcPct val="0"/>
        </a:spcAft>
        <a:buChar char="»"/>
        <a:defRPr sz="2000">
          <a:solidFill>
            <a:schemeClr val="bg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533400" y="533400"/>
            <a:ext cx="8001000" cy="1371600"/>
          </a:xfrm>
          <a:prstGeom prst="rect">
            <a:avLst/>
          </a:prstGeom>
          <a:noFill/>
          <a:ln w="9525">
            <a:noFill/>
            <a:miter lim="800000"/>
            <a:headEnd/>
            <a:tailEnd/>
          </a:ln>
        </p:spPr>
        <p:txBody>
          <a:bodyPr/>
          <a:lstStyle/>
          <a:p>
            <a:pPr algn="ctr">
              <a:spcBef>
                <a:spcPct val="20000"/>
              </a:spcBef>
            </a:pPr>
            <a:r>
              <a:rPr lang="en-US" sz="4400" b="1">
                <a:solidFill>
                  <a:schemeClr val="bg2"/>
                </a:solidFill>
                <a:latin typeface="Calibri" pitchFamily="34" charset="0"/>
              </a:rPr>
              <a:t>Introduction and Methodology</a:t>
            </a:r>
          </a:p>
        </p:txBody>
      </p:sp>
      <p:sp>
        <p:nvSpPr>
          <p:cNvPr id="8" name="Subtitle 2"/>
          <p:cNvSpPr txBox="1">
            <a:spLocks/>
          </p:cNvSpPr>
          <p:nvPr/>
        </p:nvSpPr>
        <p:spPr>
          <a:xfrm>
            <a:off x="1371600" y="4800600"/>
            <a:ext cx="6400800" cy="1752600"/>
          </a:xfrm>
          <a:prstGeom prst="rect">
            <a:avLst/>
          </a:prstGeom>
        </p:spPr>
        <p:txBody>
          <a:bodyPr/>
          <a:lstStyle/>
          <a:p>
            <a:pPr marL="342900" indent="-342900" algn="ctr" eaLnBrk="0" hangingPunct="0">
              <a:spcBef>
                <a:spcPct val="20000"/>
              </a:spcBef>
              <a:defRPr/>
            </a:pPr>
            <a:r>
              <a:rPr lang="en-US" sz="3200" kern="0" dirty="0">
                <a:solidFill>
                  <a:schemeClr val="bg2"/>
                </a:solidFill>
                <a:latin typeface="+mn-lt"/>
                <a:cs typeface="+mn-cs"/>
              </a:rPr>
              <a:t>2008-09 Albania Demographic and Health Survey</a:t>
            </a:r>
          </a:p>
        </p:txBody>
      </p:sp>
      <p:sp>
        <p:nvSpPr>
          <p:cNvPr id="18436" name="Date Placeholder 4"/>
          <p:cNvSpPr>
            <a:spLocks noGrp="1"/>
          </p:cNvSpPr>
          <p:nvPr>
            <p:ph type="dt" sz="quarter" idx="10"/>
          </p:nvPr>
        </p:nvSpPr>
        <p:spPr>
          <a:noFill/>
        </p:spPr>
        <p:txBody>
          <a:bodyPr/>
          <a:lstStyle/>
          <a:p>
            <a:r>
              <a:rPr lang="en-US">
                <a:solidFill>
                  <a:schemeClr val="bg2"/>
                </a:solidFill>
              </a:rPr>
              <a:t>2008-09 ADHS- INSTAT, IPH, and ICF Macro</a:t>
            </a:r>
          </a:p>
        </p:txBody>
      </p:sp>
      <p:grpSp>
        <p:nvGrpSpPr>
          <p:cNvPr id="18437" name="Group 13"/>
          <p:cNvGrpSpPr>
            <a:grpSpLocks/>
          </p:cNvGrpSpPr>
          <p:nvPr/>
        </p:nvGrpSpPr>
        <p:grpSpPr bwMode="auto">
          <a:xfrm>
            <a:off x="-609600" y="1905000"/>
            <a:ext cx="10820400" cy="2514600"/>
            <a:chOff x="-609600" y="1905000"/>
            <a:chExt cx="10820400" cy="2514600"/>
          </a:xfrm>
        </p:grpSpPr>
        <p:sp>
          <p:nvSpPr>
            <p:cNvPr id="13" name="Rectangle 12"/>
            <p:cNvSpPr/>
            <p:nvPr/>
          </p:nvSpPr>
          <p:spPr>
            <a:xfrm>
              <a:off x="-609600" y="1905000"/>
              <a:ext cx="10820400"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p:cNvSpPr/>
            <p:nvPr/>
          </p:nvSpPr>
          <p:spPr>
            <a:xfrm>
              <a:off x="-152400" y="1981200"/>
              <a:ext cx="9677400" cy="236220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8440" name="Picture 5" descr="Albania_motif1.jpg"/>
            <p:cNvPicPr>
              <a:picLocks noChangeAspect="1"/>
            </p:cNvPicPr>
            <p:nvPr/>
          </p:nvPicPr>
          <p:blipFill>
            <a:blip r:embed="rId3" cstate="print"/>
            <a:srcRect/>
            <a:stretch>
              <a:fillRect/>
            </a:stretch>
          </p:blipFill>
          <p:spPr bwMode="auto">
            <a:xfrm>
              <a:off x="0" y="2057400"/>
              <a:ext cx="1905000" cy="2210443"/>
            </a:xfrm>
            <a:prstGeom prst="rect">
              <a:avLst/>
            </a:prstGeom>
            <a:noFill/>
            <a:ln w="9525">
              <a:noFill/>
              <a:miter lim="800000"/>
              <a:headEnd/>
              <a:tailEnd/>
            </a:ln>
          </p:spPr>
        </p:pic>
        <p:pic>
          <p:nvPicPr>
            <p:cNvPr id="18441" name="Picture 6" descr="Albania_motif1.jpg"/>
            <p:cNvPicPr>
              <a:picLocks noChangeAspect="1"/>
            </p:cNvPicPr>
            <p:nvPr/>
          </p:nvPicPr>
          <p:blipFill>
            <a:blip r:embed="rId3" cstate="print"/>
            <a:srcRect/>
            <a:stretch>
              <a:fillRect/>
            </a:stretch>
          </p:blipFill>
          <p:spPr bwMode="auto">
            <a:xfrm>
              <a:off x="1828800" y="2057400"/>
              <a:ext cx="1905000" cy="2210443"/>
            </a:xfrm>
            <a:prstGeom prst="rect">
              <a:avLst/>
            </a:prstGeom>
            <a:noFill/>
            <a:ln w="9525">
              <a:noFill/>
              <a:miter lim="800000"/>
              <a:headEnd/>
              <a:tailEnd/>
            </a:ln>
          </p:spPr>
        </p:pic>
        <p:pic>
          <p:nvPicPr>
            <p:cNvPr id="18442" name="Picture 8" descr="Albania_motif1.jpg"/>
            <p:cNvPicPr>
              <a:picLocks noChangeAspect="1"/>
            </p:cNvPicPr>
            <p:nvPr/>
          </p:nvPicPr>
          <p:blipFill>
            <a:blip r:embed="rId3" cstate="print"/>
            <a:srcRect/>
            <a:stretch>
              <a:fillRect/>
            </a:stretch>
          </p:blipFill>
          <p:spPr bwMode="auto">
            <a:xfrm>
              <a:off x="3733800" y="2057400"/>
              <a:ext cx="1905000" cy="2210443"/>
            </a:xfrm>
            <a:prstGeom prst="rect">
              <a:avLst/>
            </a:prstGeom>
            <a:noFill/>
            <a:ln w="9525">
              <a:noFill/>
              <a:miter lim="800000"/>
              <a:headEnd/>
              <a:tailEnd/>
            </a:ln>
          </p:spPr>
        </p:pic>
        <p:pic>
          <p:nvPicPr>
            <p:cNvPr id="18443" name="Picture 9" descr="Albania_motif1.jpg"/>
            <p:cNvPicPr>
              <a:picLocks noChangeAspect="1"/>
            </p:cNvPicPr>
            <p:nvPr/>
          </p:nvPicPr>
          <p:blipFill>
            <a:blip r:embed="rId3" cstate="print"/>
            <a:srcRect/>
            <a:stretch>
              <a:fillRect/>
            </a:stretch>
          </p:blipFill>
          <p:spPr bwMode="auto">
            <a:xfrm>
              <a:off x="5562600" y="2057400"/>
              <a:ext cx="1905000" cy="2210443"/>
            </a:xfrm>
            <a:prstGeom prst="rect">
              <a:avLst/>
            </a:prstGeom>
            <a:noFill/>
            <a:ln w="9525">
              <a:noFill/>
              <a:miter lim="800000"/>
              <a:headEnd/>
              <a:tailEnd/>
            </a:ln>
          </p:spPr>
        </p:pic>
        <p:pic>
          <p:nvPicPr>
            <p:cNvPr id="18444" name="Picture 10" descr="Albania_motif1.jpg"/>
            <p:cNvPicPr>
              <a:picLocks noChangeAspect="1"/>
            </p:cNvPicPr>
            <p:nvPr/>
          </p:nvPicPr>
          <p:blipFill>
            <a:blip r:embed="rId3" cstate="print"/>
            <a:srcRect/>
            <a:stretch>
              <a:fillRect/>
            </a:stretch>
          </p:blipFill>
          <p:spPr bwMode="auto">
            <a:xfrm>
              <a:off x="7467600" y="2057400"/>
              <a:ext cx="1905000" cy="2210443"/>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457200" y="152400"/>
            <a:ext cx="8229600" cy="1143000"/>
          </a:xfrm>
        </p:spPr>
        <p:txBody>
          <a:bodyPr/>
          <a:lstStyle/>
          <a:p>
            <a:r>
              <a:rPr lang="en-US" smtClean="0"/>
              <a:t>Biomarkers: Anaemia</a:t>
            </a:r>
          </a:p>
        </p:txBody>
      </p:sp>
      <p:sp>
        <p:nvSpPr>
          <p:cNvPr id="34818" name="Content Placeholder 2"/>
          <p:cNvSpPr>
            <a:spLocks noGrp="1"/>
          </p:cNvSpPr>
          <p:nvPr>
            <p:ph idx="1"/>
          </p:nvPr>
        </p:nvSpPr>
        <p:spPr>
          <a:xfrm>
            <a:off x="304800" y="1295400"/>
            <a:ext cx="8458200" cy="4525963"/>
          </a:xfrm>
        </p:spPr>
        <p:txBody>
          <a:bodyPr/>
          <a:lstStyle/>
          <a:p>
            <a:r>
              <a:rPr lang="en-GB" sz="2800" b="1" smtClean="0"/>
              <a:t>Women age 15-49 and children age 6-59 months </a:t>
            </a:r>
            <a:r>
              <a:rPr lang="en-GB" sz="2800" smtClean="0"/>
              <a:t>in all households selected were tested for anaemia. Men tested in households selected for the man’s interview.</a:t>
            </a:r>
          </a:p>
          <a:p>
            <a:r>
              <a:rPr lang="en-GB" sz="2800" smtClean="0"/>
              <a:t>Protocol was approved by the ICF Macro Institutional Review Board (IRB) and IPH Ethical Review Committee</a:t>
            </a:r>
          </a:p>
          <a:p>
            <a:r>
              <a:rPr lang="en-GB" sz="2800" smtClean="0"/>
              <a:t>Used HemoCue system</a:t>
            </a:r>
          </a:p>
          <a:p>
            <a:r>
              <a:rPr lang="en-GB" sz="2800" smtClean="0"/>
              <a:t>Consent obtained</a:t>
            </a:r>
          </a:p>
          <a:p>
            <a:r>
              <a:rPr lang="en-GB" sz="2800" smtClean="0"/>
              <a:t>Brochure given to household member with haemoglobin results explaining the results</a:t>
            </a:r>
          </a:p>
        </p:txBody>
      </p:sp>
      <p:sp>
        <p:nvSpPr>
          <p:cNvPr id="34819"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457200" y="152400"/>
            <a:ext cx="8229600" cy="1143000"/>
          </a:xfrm>
        </p:spPr>
        <p:txBody>
          <a:bodyPr/>
          <a:lstStyle/>
          <a:p>
            <a:r>
              <a:rPr lang="en-US" smtClean="0"/>
              <a:t>Biomarkers: Blood Pressure</a:t>
            </a:r>
          </a:p>
        </p:txBody>
      </p:sp>
      <p:sp>
        <p:nvSpPr>
          <p:cNvPr id="35842" name="Content Placeholder 2"/>
          <p:cNvSpPr>
            <a:spLocks noGrp="1"/>
          </p:cNvSpPr>
          <p:nvPr>
            <p:ph idx="1"/>
          </p:nvPr>
        </p:nvSpPr>
        <p:spPr>
          <a:xfrm>
            <a:off x="304800" y="1295400"/>
            <a:ext cx="8458200" cy="4525963"/>
          </a:xfrm>
        </p:spPr>
        <p:txBody>
          <a:bodyPr/>
          <a:lstStyle/>
          <a:p>
            <a:r>
              <a:rPr lang="en-GB" sz="2800" smtClean="0"/>
              <a:t>Blood pressure was measured for all women and men age 15-49 in the households selected for the men’s survey (half of all households). </a:t>
            </a:r>
          </a:p>
          <a:p>
            <a:r>
              <a:rPr lang="en-GB" sz="2800" smtClean="0"/>
              <a:t>Used Omron HEM-711ac blood pressure monitor</a:t>
            </a:r>
          </a:p>
          <a:p>
            <a:r>
              <a:rPr lang="en-GB" sz="2800" smtClean="0"/>
              <a:t>3 measurements taken during interview, at least 10 minutes apart</a:t>
            </a:r>
          </a:p>
          <a:p>
            <a:r>
              <a:rPr lang="en-GB" sz="2800" smtClean="0"/>
              <a:t>Consent obtained</a:t>
            </a:r>
          </a:p>
          <a:p>
            <a:r>
              <a:rPr lang="en-GB" sz="2800" smtClean="0"/>
              <a:t>Respondents were told their average blood pressure and advised to see a medical provider for further screening if blood pressure was outside normal ranges.</a:t>
            </a:r>
          </a:p>
        </p:txBody>
      </p:sp>
      <p:sp>
        <p:nvSpPr>
          <p:cNvPr id="35843"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6"/>
          <p:cNvSpPr>
            <a:spLocks noGrp="1"/>
          </p:cNvSpPr>
          <p:nvPr>
            <p:ph type="title"/>
          </p:nvPr>
        </p:nvSpPr>
        <p:spPr/>
        <p:txBody>
          <a:bodyPr/>
          <a:lstStyle/>
          <a:p>
            <a:r>
              <a:rPr lang="en-US" smtClean="0"/>
              <a:t>Survey Timeline</a:t>
            </a:r>
          </a:p>
        </p:txBody>
      </p:sp>
      <p:sp>
        <p:nvSpPr>
          <p:cNvPr id="36866" name="Rectangle 2"/>
          <p:cNvSpPr>
            <a:spLocks noGrp="1" noChangeArrowheads="1"/>
          </p:cNvSpPr>
          <p:nvPr>
            <p:ph idx="1"/>
          </p:nvPr>
        </p:nvSpPr>
        <p:spPr/>
        <p:txBody>
          <a:bodyPr/>
          <a:lstStyle/>
          <a:p>
            <a:r>
              <a:rPr lang="en-US" smtClean="0"/>
              <a:t>Survey training: </a:t>
            </a:r>
            <a:r>
              <a:rPr lang="en-US" b="1" smtClean="0"/>
              <a:t>October 2008 in Durres</a:t>
            </a:r>
            <a:endParaRPr lang="en-US" smtClean="0">
              <a:solidFill>
                <a:schemeClr val="bg2"/>
              </a:solidFill>
            </a:endParaRPr>
          </a:p>
          <a:p>
            <a:r>
              <a:rPr lang="en-US" b="1" smtClean="0"/>
              <a:t>84 persons </a:t>
            </a:r>
            <a:r>
              <a:rPr lang="en-US" smtClean="0"/>
              <a:t>trained as field staff: supervisors, field editors, interviewers, and quality control personnel</a:t>
            </a:r>
          </a:p>
          <a:p>
            <a:endParaRPr lang="en-US" smtClean="0"/>
          </a:p>
          <a:p>
            <a:endParaRPr lang="en-US" smtClean="0"/>
          </a:p>
          <a:p>
            <a:endParaRPr lang="en-US" smtClean="0"/>
          </a:p>
        </p:txBody>
      </p:sp>
      <p:sp>
        <p:nvSpPr>
          <p:cNvPr id="36867"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3"/>
          <p:cNvSpPr>
            <a:spLocks noGrp="1"/>
          </p:cNvSpPr>
          <p:nvPr>
            <p:ph type="title"/>
          </p:nvPr>
        </p:nvSpPr>
        <p:spPr/>
        <p:txBody>
          <a:bodyPr/>
          <a:lstStyle/>
          <a:p>
            <a:r>
              <a:rPr lang="en-US" smtClean="0"/>
              <a:t>Fieldwork and Data Processing</a:t>
            </a:r>
          </a:p>
        </p:txBody>
      </p:sp>
      <p:sp>
        <p:nvSpPr>
          <p:cNvPr id="38914" name="Rectangle 2"/>
          <p:cNvSpPr>
            <a:spLocks noGrp="1" noChangeArrowheads="1"/>
          </p:cNvSpPr>
          <p:nvPr>
            <p:ph idx="1"/>
          </p:nvPr>
        </p:nvSpPr>
        <p:spPr/>
        <p:txBody>
          <a:bodyPr/>
          <a:lstStyle/>
          <a:p>
            <a:pPr eaLnBrk="1" hangingPunct="1">
              <a:spcAft>
                <a:spcPct val="70000"/>
              </a:spcAft>
            </a:pPr>
            <a:r>
              <a:rPr lang="en-US" sz="2800" smtClean="0"/>
              <a:t>Total of </a:t>
            </a:r>
            <a:r>
              <a:rPr lang="en-US" sz="2800" b="1" smtClean="0"/>
              <a:t>12 teams </a:t>
            </a:r>
            <a:r>
              <a:rPr lang="en-US" sz="2800" smtClean="0"/>
              <a:t>(team supervisor, 3 female interviewers, 2 male interviewers, and a driver)</a:t>
            </a:r>
          </a:p>
          <a:p>
            <a:pPr eaLnBrk="1" hangingPunct="1">
              <a:spcAft>
                <a:spcPct val="70000"/>
              </a:spcAft>
            </a:pPr>
            <a:r>
              <a:rPr lang="en-US" sz="2900" smtClean="0"/>
              <a:t>Fieldwork conducted from </a:t>
            </a:r>
            <a:r>
              <a:rPr lang="en-US" sz="2900" b="1" smtClean="0"/>
              <a:t>October 2008-April 2009</a:t>
            </a:r>
          </a:p>
          <a:p>
            <a:pPr eaLnBrk="1" hangingPunct="1">
              <a:spcAft>
                <a:spcPct val="70000"/>
              </a:spcAft>
            </a:pPr>
            <a:r>
              <a:rPr lang="en-US" sz="2900" smtClean="0"/>
              <a:t>Data Processing: concurrent with fieldwork, </a:t>
            </a:r>
            <a:r>
              <a:rPr lang="en-US" sz="2900" b="1" smtClean="0"/>
              <a:t>completed in May 2009</a:t>
            </a:r>
          </a:p>
        </p:txBody>
      </p:sp>
      <p:sp>
        <p:nvSpPr>
          <p:cNvPr id="38915"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sp>
        <p:nvSpPr>
          <p:cNvPr id="40965" name="Date Placeholder 11"/>
          <p:cNvSpPr>
            <a:spLocks noGrp="1"/>
          </p:cNvSpPr>
          <p:nvPr>
            <p:ph type="dt" sz="quarter" idx="10"/>
          </p:nvPr>
        </p:nvSpPr>
        <p:spPr>
          <a:noFill/>
        </p:spPr>
        <p:txBody>
          <a:bodyPr/>
          <a:lstStyle/>
          <a:p>
            <a:r>
              <a:rPr lang="en-US"/>
              <a:t>2008-09 ADHS- INSTAT, IPH, and ICF Macro</a:t>
            </a:r>
          </a:p>
        </p:txBody>
      </p:sp>
      <p:grpSp>
        <p:nvGrpSpPr>
          <p:cNvPr id="40973" name="Group 5"/>
          <p:cNvGrpSpPr>
            <a:grpSpLocks/>
          </p:cNvGrpSpPr>
          <p:nvPr/>
        </p:nvGrpSpPr>
        <p:grpSpPr bwMode="auto">
          <a:xfrm>
            <a:off x="1676400" y="1558925"/>
            <a:ext cx="5999163" cy="1927225"/>
            <a:chOff x="1392" y="1007"/>
            <a:chExt cx="3702" cy="1657"/>
          </a:xfrm>
        </p:grpSpPr>
        <p:sp>
          <p:nvSpPr>
            <p:cNvPr id="40974" name="Text Box 6"/>
            <p:cNvSpPr txBox="1">
              <a:spLocks noChangeArrowheads="1"/>
            </p:cNvSpPr>
            <p:nvPr/>
          </p:nvSpPr>
          <p:spPr bwMode="auto">
            <a:xfrm>
              <a:off x="1392" y="1007"/>
              <a:ext cx="2536" cy="1366"/>
            </a:xfrm>
            <a:prstGeom prst="rect">
              <a:avLst/>
            </a:prstGeom>
            <a:noFill/>
            <a:ln w="9525">
              <a:noFill/>
              <a:miter lim="800000"/>
              <a:headEnd/>
              <a:tailEnd/>
            </a:ln>
          </p:spPr>
          <p:txBody>
            <a:bodyPr>
              <a:spAutoFit/>
            </a:bodyPr>
            <a:lstStyle/>
            <a:p>
              <a:pPr eaLnBrk="0" hangingPunct="0">
                <a:lnSpc>
                  <a:spcPct val="80000"/>
                </a:lnSpc>
              </a:pPr>
              <a:r>
                <a:rPr lang="en-US" sz="2400">
                  <a:solidFill>
                    <a:schemeClr val="bg1"/>
                  </a:solidFill>
                  <a:latin typeface="Calibri" pitchFamily="34" charset="0"/>
                </a:rPr>
                <a:t>Households Selected</a:t>
              </a:r>
            </a:p>
            <a:p>
              <a:pPr eaLnBrk="0" hangingPunct="0">
                <a:lnSpc>
                  <a:spcPct val="90000"/>
                </a:lnSpc>
              </a:pPr>
              <a:r>
                <a:rPr lang="en-US" sz="2400">
                  <a:solidFill>
                    <a:schemeClr val="bg1"/>
                  </a:solidFill>
                  <a:latin typeface="Calibri" pitchFamily="34" charset="0"/>
                </a:rPr>
                <a:t>Households Occupied</a:t>
              </a:r>
              <a:endParaRPr lang="en-GB" sz="2400">
                <a:solidFill>
                  <a:schemeClr val="bg1"/>
                </a:solidFill>
                <a:latin typeface="Calibri" pitchFamily="34" charset="0"/>
              </a:endParaRPr>
            </a:p>
            <a:p>
              <a:pPr eaLnBrk="0" hangingPunct="0">
                <a:lnSpc>
                  <a:spcPct val="90000"/>
                </a:lnSpc>
              </a:pPr>
              <a:r>
                <a:rPr lang="en-GB" sz="2400">
                  <a:solidFill>
                    <a:schemeClr val="bg1"/>
                  </a:solidFill>
                  <a:latin typeface="Calibri" pitchFamily="34" charset="0"/>
                </a:rPr>
                <a:t>Households Interviewed</a:t>
              </a:r>
            </a:p>
            <a:p>
              <a:pPr eaLnBrk="0" hangingPunct="0">
                <a:lnSpc>
                  <a:spcPct val="70000"/>
                </a:lnSpc>
              </a:pPr>
              <a:endParaRPr lang="en-GB" sz="2400">
                <a:solidFill>
                  <a:schemeClr val="bg1"/>
                </a:solidFill>
              </a:endParaRPr>
            </a:p>
            <a:p>
              <a:pPr eaLnBrk="0" hangingPunct="0">
                <a:lnSpc>
                  <a:spcPct val="80000"/>
                </a:lnSpc>
              </a:pPr>
              <a:r>
                <a:rPr lang="en-GB" sz="2400">
                  <a:solidFill>
                    <a:schemeClr val="bg1"/>
                  </a:solidFill>
                </a:rPr>
                <a:t> 	</a:t>
              </a:r>
              <a:r>
                <a:rPr lang="en-GB" sz="2400">
                  <a:solidFill>
                    <a:schemeClr val="bg1"/>
                  </a:solidFill>
                  <a:latin typeface="Calibri" pitchFamily="34" charset="0"/>
                </a:rPr>
                <a:t>Response </a:t>
              </a:r>
              <a:r>
                <a:rPr lang="en-US" sz="2400">
                  <a:solidFill>
                    <a:schemeClr val="bg1"/>
                  </a:solidFill>
                  <a:latin typeface="Calibri" pitchFamily="34" charset="0"/>
                </a:rPr>
                <a:t>r</a:t>
              </a:r>
              <a:r>
                <a:rPr lang="en-GB" sz="2400">
                  <a:solidFill>
                    <a:schemeClr val="bg1"/>
                  </a:solidFill>
                  <a:latin typeface="Calibri" pitchFamily="34" charset="0"/>
                </a:rPr>
                <a:t>ate (%)</a:t>
              </a:r>
            </a:p>
          </p:txBody>
        </p:sp>
        <p:sp>
          <p:nvSpPr>
            <p:cNvPr id="40975" name="Text Box 7"/>
            <p:cNvSpPr txBox="1">
              <a:spLocks noChangeArrowheads="1"/>
            </p:cNvSpPr>
            <p:nvPr/>
          </p:nvSpPr>
          <p:spPr bwMode="auto">
            <a:xfrm>
              <a:off x="4500" y="1015"/>
              <a:ext cx="594" cy="1649"/>
            </a:xfrm>
            <a:prstGeom prst="rect">
              <a:avLst/>
            </a:prstGeom>
            <a:noFill/>
            <a:ln w="9525">
              <a:noFill/>
              <a:miter lim="800000"/>
              <a:headEnd/>
              <a:tailEnd/>
            </a:ln>
          </p:spPr>
          <p:txBody>
            <a:bodyPr wrap="none">
              <a:spAutoFit/>
            </a:bodyPr>
            <a:lstStyle/>
            <a:p>
              <a:pPr eaLnBrk="0" hangingPunct="0">
                <a:lnSpc>
                  <a:spcPct val="90000"/>
                </a:lnSpc>
              </a:pPr>
              <a:r>
                <a:rPr lang="en-US" sz="2400" b="1">
                  <a:solidFill>
                    <a:schemeClr val="bg1"/>
                  </a:solidFill>
                </a:rPr>
                <a:t> </a:t>
              </a:r>
              <a:r>
                <a:rPr lang="en-US" sz="2400" b="1">
                  <a:solidFill>
                    <a:schemeClr val="bg1"/>
                  </a:solidFill>
                  <a:latin typeface="Calibri" pitchFamily="34" charset="0"/>
                </a:rPr>
                <a:t>8,994</a:t>
              </a:r>
            </a:p>
            <a:p>
              <a:pPr eaLnBrk="0" hangingPunct="0">
                <a:lnSpc>
                  <a:spcPct val="90000"/>
                </a:lnSpc>
              </a:pPr>
              <a:r>
                <a:rPr lang="en-US" sz="2400" b="1">
                  <a:solidFill>
                    <a:schemeClr val="bg1"/>
                  </a:solidFill>
                  <a:latin typeface="Calibri" pitchFamily="34" charset="0"/>
                </a:rPr>
                <a:t> 8,168</a:t>
              </a:r>
              <a:endParaRPr lang="en-GB" sz="2400" b="1">
                <a:solidFill>
                  <a:schemeClr val="bg1"/>
                </a:solidFill>
                <a:latin typeface="Calibri" pitchFamily="34" charset="0"/>
              </a:endParaRPr>
            </a:p>
            <a:p>
              <a:pPr eaLnBrk="0" hangingPunct="0">
                <a:lnSpc>
                  <a:spcPct val="90000"/>
                </a:lnSpc>
              </a:pPr>
              <a:r>
                <a:rPr lang="en-US" sz="2400" b="1">
                  <a:solidFill>
                    <a:schemeClr val="bg1"/>
                  </a:solidFill>
                  <a:latin typeface="Calibri" pitchFamily="34" charset="0"/>
                </a:rPr>
                <a:t> 7,999</a:t>
              </a:r>
            </a:p>
            <a:p>
              <a:pPr eaLnBrk="0" hangingPunct="0">
                <a:lnSpc>
                  <a:spcPct val="40000"/>
                </a:lnSpc>
              </a:pPr>
              <a:endParaRPr lang="en-US" sz="2400" b="1">
                <a:solidFill>
                  <a:schemeClr val="bg1"/>
                </a:solidFill>
              </a:endParaRPr>
            </a:p>
            <a:p>
              <a:pPr eaLnBrk="0" hangingPunct="0">
                <a:lnSpc>
                  <a:spcPct val="90000"/>
                </a:lnSpc>
              </a:pPr>
              <a:r>
                <a:rPr lang="en-US" sz="2400" b="1">
                  <a:solidFill>
                    <a:schemeClr val="bg1"/>
                  </a:solidFill>
                </a:rPr>
                <a:t>  </a:t>
              </a:r>
              <a:r>
                <a:rPr lang="en-US" sz="2400" b="1">
                  <a:solidFill>
                    <a:schemeClr val="bg1"/>
                  </a:solidFill>
                  <a:latin typeface="Calibri" pitchFamily="34" charset="0"/>
                </a:rPr>
                <a:t>98%</a:t>
              </a:r>
            </a:p>
            <a:p>
              <a:pPr eaLnBrk="0" hangingPunct="0"/>
              <a:endParaRPr lang="en-US" sz="2400">
                <a:solidFill>
                  <a:schemeClr val="bg1"/>
                </a:solidFill>
              </a:endParaRPr>
            </a:p>
          </p:txBody>
        </p:sp>
      </p:grpSp>
      <p:grpSp>
        <p:nvGrpSpPr>
          <p:cNvPr id="40976" name="Group 8"/>
          <p:cNvGrpSpPr>
            <a:grpSpLocks/>
          </p:cNvGrpSpPr>
          <p:nvPr/>
        </p:nvGrpSpPr>
        <p:grpSpPr bwMode="auto">
          <a:xfrm>
            <a:off x="1676400" y="3429000"/>
            <a:ext cx="5961063" cy="1296988"/>
            <a:chOff x="1392" y="2186"/>
            <a:chExt cx="3755" cy="817"/>
          </a:xfrm>
        </p:grpSpPr>
        <p:sp>
          <p:nvSpPr>
            <p:cNvPr id="40977" name="Text Box 9"/>
            <p:cNvSpPr txBox="1">
              <a:spLocks noChangeArrowheads="1"/>
            </p:cNvSpPr>
            <p:nvPr/>
          </p:nvSpPr>
          <p:spPr bwMode="auto">
            <a:xfrm>
              <a:off x="1392" y="2226"/>
              <a:ext cx="2420" cy="771"/>
            </a:xfrm>
            <a:prstGeom prst="rect">
              <a:avLst/>
            </a:prstGeom>
            <a:noFill/>
            <a:ln w="9525">
              <a:noFill/>
              <a:miter lim="800000"/>
              <a:headEnd/>
              <a:tailEnd/>
            </a:ln>
          </p:spPr>
          <p:txBody>
            <a:bodyPr wrap="none">
              <a:spAutoFit/>
            </a:bodyPr>
            <a:lstStyle/>
            <a:p>
              <a:pPr eaLnBrk="0" hangingPunct="0">
                <a:lnSpc>
                  <a:spcPct val="80000"/>
                </a:lnSpc>
              </a:pPr>
              <a:r>
                <a:rPr lang="en-GB" sz="2400">
                  <a:solidFill>
                    <a:schemeClr val="bg1"/>
                  </a:solidFill>
                  <a:latin typeface="Calibri" pitchFamily="34" charset="0"/>
                </a:rPr>
                <a:t>Eligible Women</a:t>
              </a:r>
            </a:p>
            <a:p>
              <a:pPr eaLnBrk="0" hangingPunct="0">
                <a:lnSpc>
                  <a:spcPct val="80000"/>
                </a:lnSpc>
              </a:pPr>
              <a:r>
                <a:rPr lang="en-GB" sz="2400">
                  <a:solidFill>
                    <a:schemeClr val="bg1"/>
                  </a:solidFill>
                  <a:latin typeface="Calibri" pitchFamily="34" charset="0"/>
                </a:rPr>
                <a:t>Women Interviewed</a:t>
              </a:r>
              <a:r>
                <a:rPr lang="en-GB" sz="2400">
                  <a:solidFill>
                    <a:schemeClr val="bg1"/>
                  </a:solidFill>
                </a:rPr>
                <a:t>		</a:t>
              </a:r>
            </a:p>
            <a:p>
              <a:pPr eaLnBrk="0" hangingPunct="0">
                <a:lnSpc>
                  <a:spcPct val="70000"/>
                </a:lnSpc>
              </a:pPr>
              <a:endParaRPr lang="en-GB" sz="2400">
                <a:solidFill>
                  <a:schemeClr val="bg1"/>
                </a:solidFill>
                <a:latin typeface="Calibri" pitchFamily="34" charset="0"/>
              </a:endParaRPr>
            </a:p>
            <a:p>
              <a:pPr eaLnBrk="0" hangingPunct="0">
                <a:lnSpc>
                  <a:spcPct val="80000"/>
                </a:lnSpc>
              </a:pPr>
              <a:r>
                <a:rPr lang="en-GB" sz="2400">
                  <a:solidFill>
                    <a:schemeClr val="bg1"/>
                  </a:solidFill>
                  <a:latin typeface="Calibri" pitchFamily="34" charset="0"/>
                </a:rPr>
                <a:t>  	Response </a:t>
              </a:r>
              <a:r>
                <a:rPr lang="en-US" sz="2400">
                  <a:solidFill>
                    <a:schemeClr val="bg1"/>
                  </a:solidFill>
                  <a:latin typeface="Calibri" pitchFamily="34" charset="0"/>
                </a:rPr>
                <a:t>r</a:t>
              </a:r>
              <a:r>
                <a:rPr lang="en-GB" sz="2400">
                  <a:solidFill>
                    <a:schemeClr val="bg1"/>
                  </a:solidFill>
                  <a:latin typeface="Calibri" pitchFamily="34" charset="0"/>
                </a:rPr>
                <a:t>ate (%)</a:t>
              </a:r>
            </a:p>
          </p:txBody>
        </p:sp>
        <p:sp>
          <p:nvSpPr>
            <p:cNvPr id="15371" name="Text Box 10"/>
            <p:cNvSpPr txBox="1">
              <a:spLocks noChangeArrowheads="1"/>
            </p:cNvSpPr>
            <p:nvPr/>
          </p:nvSpPr>
          <p:spPr bwMode="auto">
            <a:xfrm>
              <a:off x="4464" y="2186"/>
              <a:ext cx="683" cy="817"/>
            </a:xfrm>
            <a:prstGeom prst="rect">
              <a:avLst/>
            </a:prstGeom>
            <a:noFill/>
            <a:ln w="9525">
              <a:noFill/>
              <a:miter lim="800000"/>
              <a:headEnd/>
              <a:tailEnd/>
            </a:ln>
          </p:spPr>
          <p:txBody>
            <a:bodyPr wrap="none">
              <a:spAutoFit/>
            </a:bodyPr>
            <a:lstStyle/>
            <a:p>
              <a:pPr eaLnBrk="0" hangingPunct="0">
                <a:defRPr/>
              </a:pPr>
              <a:r>
                <a:rPr lang="en-US" sz="2400" b="1" dirty="0">
                  <a:solidFill>
                    <a:schemeClr val="bg1"/>
                  </a:solidFill>
                  <a:latin typeface="+mn-lt"/>
                </a:rPr>
                <a:t>   7,733</a:t>
              </a:r>
            </a:p>
            <a:p>
              <a:pPr eaLnBrk="0" hangingPunct="0">
                <a:defRPr/>
              </a:pPr>
              <a:r>
                <a:rPr lang="en-US" sz="2400" b="1" dirty="0">
                  <a:solidFill>
                    <a:schemeClr val="bg1"/>
                  </a:solidFill>
                  <a:latin typeface="Calibri" pitchFamily="34" charset="0"/>
                </a:rPr>
                <a:t>   7,584</a:t>
              </a:r>
              <a:endParaRPr lang="en-GB" sz="2400" b="1" dirty="0">
                <a:solidFill>
                  <a:schemeClr val="bg1"/>
                </a:solidFill>
                <a:latin typeface="Calibri" pitchFamily="34" charset="0"/>
              </a:endParaRPr>
            </a:p>
            <a:p>
              <a:pPr eaLnBrk="0" hangingPunct="0">
                <a:lnSpc>
                  <a:spcPct val="130000"/>
                </a:lnSpc>
                <a:defRPr/>
              </a:pPr>
              <a:r>
                <a:rPr lang="en-US" sz="2400" b="1" dirty="0">
                  <a:solidFill>
                    <a:schemeClr val="bg1"/>
                  </a:solidFill>
                  <a:latin typeface="Calibri" pitchFamily="34" charset="0"/>
                </a:rPr>
                <a:t>     98%</a:t>
              </a:r>
            </a:p>
          </p:txBody>
        </p:sp>
      </p:grpSp>
      <p:grpSp>
        <p:nvGrpSpPr>
          <p:cNvPr id="40979" name="Group 11"/>
          <p:cNvGrpSpPr>
            <a:grpSpLocks/>
          </p:cNvGrpSpPr>
          <p:nvPr/>
        </p:nvGrpSpPr>
        <p:grpSpPr bwMode="auto">
          <a:xfrm>
            <a:off x="1676400" y="5029200"/>
            <a:ext cx="5905500" cy="1600200"/>
            <a:chOff x="1382" y="3379"/>
            <a:chExt cx="3720" cy="1008"/>
          </a:xfrm>
        </p:grpSpPr>
        <p:sp>
          <p:nvSpPr>
            <p:cNvPr id="40980" name="Text Box 12"/>
            <p:cNvSpPr txBox="1">
              <a:spLocks noChangeArrowheads="1"/>
            </p:cNvSpPr>
            <p:nvPr/>
          </p:nvSpPr>
          <p:spPr bwMode="auto">
            <a:xfrm>
              <a:off x="1382" y="3379"/>
              <a:ext cx="2099" cy="725"/>
            </a:xfrm>
            <a:prstGeom prst="rect">
              <a:avLst/>
            </a:prstGeom>
            <a:noFill/>
            <a:ln w="9525">
              <a:noFill/>
              <a:miter lim="800000"/>
              <a:headEnd/>
              <a:tailEnd/>
            </a:ln>
          </p:spPr>
          <p:txBody>
            <a:bodyPr wrap="none">
              <a:spAutoFit/>
            </a:bodyPr>
            <a:lstStyle/>
            <a:p>
              <a:pPr eaLnBrk="0" hangingPunct="0">
                <a:lnSpc>
                  <a:spcPct val="80000"/>
                </a:lnSpc>
              </a:pPr>
              <a:r>
                <a:rPr lang="en-GB" sz="2400">
                  <a:solidFill>
                    <a:schemeClr val="bg1"/>
                  </a:solidFill>
                  <a:latin typeface="Calibri" pitchFamily="34" charset="0"/>
                </a:rPr>
                <a:t>Eligible Men</a:t>
              </a:r>
            </a:p>
            <a:p>
              <a:pPr eaLnBrk="0" hangingPunct="0">
                <a:lnSpc>
                  <a:spcPct val="80000"/>
                </a:lnSpc>
              </a:pPr>
              <a:r>
                <a:rPr lang="en-GB" sz="2400">
                  <a:solidFill>
                    <a:schemeClr val="bg1"/>
                  </a:solidFill>
                  <a:latin typeface="Calibri" pitchFamily="34" charset="0"/>
                </a:rPr>
                <a:t>Men Interviewed</a:t>
              </a:r>
            </a:p>
            <a:p>
              <a:pPr eaLnBrk="0" hangingPunct="0">
                <a:lnSpc>
                  <a:spcPct val="80000"/>
                </a:lnSpc>
              </a:pPr>
              <a:endParaRPr lang="en-GB" sz="2400">
                <a:solidFill>
                  <a:schemeClr val="bg1"/>
                </a:solidFill>
                <a:latin typeface="Calibri" pitchFamily="34" charset="0"/>
              </a:endParaRPr>
            </a:p>
            <a:p>
              <a:pPr eaLnBrk="0" hangingPunct="0">
                <a:lnSpc>
                  <a:spcPct val="50000"/>
                </a:lnSpc>
              </a:pPr>
              <a:r>
                <a:rPr lang="en-GB" sz="2400">
                  <a:solidFill>
                    <a:schemeClr val="bg1"/>
                  </a:solidFill>
                  <a:latin typeface="Calibri" pitchFamily="34" charset="0"/>
                </a:rPr>
                <a:t>  	Response rate (%)</a:t>
              </a:r>
            </a:p>
          </p:txBody>
        </p:sp>
        <p:sp>
          <p:nvSpPr>
            <p:cNvPr id="40981" name="Text Box 13"/>
            <p:cNvSpPr txBox="1">
              <a:spLocks noChangeArrowheads="1"/>
            </p:cNvSpPr>
            <p:nvPr/>
          </p:nvSpPr>
          <p:spPr bwMode="auto">
            <a:xfrm>
              <a:off x="4546" y="3386"/>
              <a:ext cx="556" cy="1001"/>
            </a:xfrm>
            <a:prstGeom prst="rect">
              <a:avLst/>
            </a:prstGeom>
            <a:noFill/>
            <a:ln w="9525">
              <a:noFill/>
              <a:miter lim="800000"/>
              <a:headEnd/>
              <a:tailEnd/>
            </a:ln>
          </p:spPr>
          <p:txBody>
            <a:bodyPr wrap="none">
              <a:spAutoFit/>
            </a:bodyPr>
            <a:lstStyle/>
            <a:p>
              <a:pPr eaLnBrk="0" hangingPunct="0">
                <a:lnSpc>
                  <a:spcPct val="90000"/>
                </a:lnSpc>
              </a:pPr>
              <a:r>
                <a:rPr lang="en-US" sz="2400" b="1">
                  <a:solidFill>
                    <a:schemeClr val="bg1"/>
                  </a:solidFill>
                  <a:latin typeface="Calibri" pitchFamily="34" charset="0"/>
                </a:rPr>
                <a:t>3,144</a:t>
              </a:r>
            </a:p>
            <a:p>
              <a:pPr eaLnBrk="0" hangingPunct="0"/>
              <a:r>
                <a:rPr lang="en-US" sz="2400" b="1">
                  <a:solidFill>
                    <a:schemeClr val="bg1"/>
                  </a:solidFill>
                  <a:latin typeface="Calibri" pitchFamily="34" charset="0"/>
                </a:rPr>
                <a:t>3,013</a:t>
              </a:r>
            </a:p>
            <a:p>
              <a:pPr eaLnBrk="0" hangingPunct="0">
                <a:lnSpc>
                  <a:spcPct val="120000"/>
                </a:lnSpc>
              </a:pPr>
              <a:r>
                <a:rPr lang="en-US" sz="2400" b="1">
                  <a:solidFill>
                    <a:schemeClr val="bg1"/>
                  </a:solidFill>
                </a:rPr>
                <a:t>  </a:t>
              </a:r>
              <a:r>
                <a:rPr lang="en-US" sz="2400" b="1">
                  <a:solidFill>
                    <a:schemeClr val="bg1"/>
                  </a:solidFill>
                  <a:latin typeface="Calibri" pitchFamily="34" charset="0"/>
                </a:rPr>
                <a:t>96%</a:t>
              </a:r>
              <a:endParaRPr lang="en-GB" sz="2400" b="1">
                <a:solidFill>
                  <a:schemeClr val="bg1"/>
                </a:solidFill>
                <a:latin typeface="Calibri" pitchFamily="34" charset="0"/>
              </a:endParaRPr>
            </a:p>
            <a:p>
              <a:pPr eaLnBrk="0" hangingPunct="0"/>
              <a:endParaRPr lang="en-US" sz="2400">
                <a:solidFill>
                  <a:schemeClr val="bg1"/>
                </a:solidFill>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4495800"/>
            <a:ext cx="9144000" cy="2362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2"/>
              </a:solidFill>
            </a:endParaRPr>
          </a:p>
        </p:txBody>
      </p:sp>
      <p:sp>
        <p:nvSpPr>
          <p:cNvPr id="33" name="TextBox 32"/>
          <p:cNvSpPr txBox="1"/>
          <p:nvPr/>
        </p:nvSpPr>
        <p:spPr>
          <a:xfrm>
            <a:off x="304800" y="82550"/>
            <a:ext cx="8534400" cy="4108450"/>
          </a:xfrm>
          <a:prstGeom prst="rect">
            <a:avLst/>
          </a:prstGeom>
          <a:noFill/>
        </p:spPr>
        <p:txBody>
          <a:bodyPr>
            <a:spAutoFit/>
          </a:bodyPr>
          <a:lstStyle/>
          <a:p>
            <a:pPr algn="ctr"/>
            <a:r>
              <a:rPr lang="en-GB" sz="2400">
                <a:solidFill>
                  <a:schemeClr val="bg1"/>
                </a:solidFill>
                <a:latin typeface="Calibri" pitchFamily="34" charset="0"/>
              </a:rPr>
              <a:t>The 2008-09 Albania Demographic and Health Survey (ADHS) was carried out by the Institute of Statistics (INSTAT) and the Institute of Public Health (IPH) of the Ministry of Health. </a:t>
            </a:r>
            <a:br>
              <a:rPr lang="en-GB" sz="2400">
                <a:solidFill>
                  <a:schemeClr val="bg1"/>
                </a:solidFill>
                <a:latin typeface="Calibri" pitchFamily="34" charset="0"/>
              </a:rPr>
            </a:br>
            <a:endParaRPr lang="en-GB" sz="2400">
              <a:solidFill>
                <a:schemeClr val="bg1"/>
              </a:solidFill>
              <a:latin typeface="Calibri" pitchFamily="34" charset="0"/>
            </a:endParaRPr>
          </a:p>
          <a:p>
            <a:pPr algn="ctr"/>
            <a:r>
              <a:rPr lang="en-GB" sz="2400">
                <a:solidFill>
                  <a:schemeClr val="bg1"/>
                </a:solidFill>
                <a:latin typeface="Calibri" pitchFamily="34" charset="0"/>
              </a:rPr>
              <a:t>Funding for the survey came from the United States Agency for International Development (USAID), Swiss Agency for Cooperation and Development (SCD), UNICEF, UNFPA, WHO and the Spanish Agency for International Development Cooperation (AECID). </a:t>
            </a:r>
          </a:p>
          <a:p>
            <a:pPr algn="ctr"/>
            <a:endParaRPr lang="en-GB" sz="2400">
              <a:solidFill>
                <a:schemeClr val="bg1"/>
              </a:solidFill>
              <a:latin typeface="Calibri" pitchFamily="34" charset="0"/>
            </a:endParaRPr>
          </a:p>
          <a:p>
            <a:pPr algn="ctr"/>
            <a:r>
              <a:rPr lang="en-GB" sz="2400">
                <a:solidFill>
                  <a:schemeClr val="bg1"/>
                </a:solidFill>
                <a:latin typeface="Calibri" pitchFamily="34" charset="0"/>
              </a:rPr>
              <a:t>ICF Macro provided technical assistance through UNICEF and USAID funding, under the MEASURE DHS programme.</a:t>
            </a:r>
          </a:p>
        </p:txBody>
      </p:sp>
      <p:sp>
        <p:nvSpPr>
          <p:cNvPr id="20486" name="Date Placeholder 11"/>
          <p:cNvSpPr>
            <a:spLocks noGrp="1"/>
          </p:cNvSpPr>
          <p:nvPr>
            <p:ph type="dt" sz="quarter" idx="10"/>
          </p:nvPr>
        </p:nvSpPr>
        <p:spPr>
          <a:noFill/>
        </p:spPr>
        <p:txBody>
          <a:bodyPr/>
          <a:lstStyle/>
          <a:p>
            <a:r>
              <a:rPr lang="en-US"/>
              <a:t>2008-09 ADHS- INSTAT, IPH, and ICF Macro</a:t>
            </a:r>
          </a:p>
        </p:txBody>
      </p:sp>
      <p:pic>
        <p:nvPicPr>
          <p:cNvPr id="5" name="Picture 4" descr="Albania_DHS_logos.jpg"/>
          <p:cNvPicPr>
            <a:picLocks noChangeAspect="1"/>
          </p:cNvPicPr>
          <p:nvPr/>
        </p:nvPicPr>
        <p:blipFill>
          <a:blip r:embed="rId3" cstate="print"/>
          <a:stretch>
            <a:fillRect/>
          </a:stretch>
        </p:blipFill>
        <p:spPr>
          <a:xfrm>
            <a:off x="1066800" y="4724400"/>
            <a:ext cx="7040880" cy="17373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4"/>
          <p:cNvSpPr>
            <a:spLocks noGrp="1"/>
          </p:cNvSpPr>
          <p:nvPr>
            <p:ph type="title"/>
          </p:nvPr>
        </p:nvSpPr>
        <p:spPr/>
        <p:txBody>
          <a:bodyPr/>
          <a:lstStyle/>
          <a:p>
            <a:r>
              <a:rPr lang="en-US" smtClean="0"/>
              <a:t>Objectives</a:t>
            </a:r>
          </a:p>
        </p:txBody>
      </p:sp>
      <p:sp>
        <p:nvSpPr>
          <p:cNvPr id="22530" name="Rectangle 2"/>
          <p:cNvSpPr>
            <a:spLocks noGrp="1" noChangeArrowheads="1"/>
          </p:cNvSpPr>
          <p:nvPr>
            <p:ph idx="1"/>
          </p:nvPr>
        </p:nvSpPr>
        <p:spPr/>
        <p:txBody>
          <a:bodyPr/>
          <a:lstStyle/>
          <a:p>
            <a:pPr eaLnBrk="1" hangingPunct="1">
              <a:spcAft>
                <a:spcPct val="110000"/>
              </a:spcAft>
              <a:buFontTx/>
              <a:buNone/>
            </a:pPr>
            <a:r>
              <a:rPr lang="en-GB" sz="3000" smtClean="0"/>
              <a:t>Provide estimates of basic demographic and health indicators, especially fertility, family planning, nutrition, childhood mortality, maternal and child health, and HIV-related knowledge and behaviors. </a:t>
            </a:r>
          </a:p>
          <a:p>
            <a:pPr eaLnBrk="1" hangingPunct="1">
              <a:spcAft>
                <a:spcPct val="110000"/>
              </a:spcAft>
              <a:buFontTx/>
              <a:buNone/>
            </a:pPr>
            <a:r>
              <a:rPr lang="en-GB" sz="3000" smtClean="0"/>
              <a:t>Provide data on migration, anemia, blood pressure, adult health and use of health services. </a:t>
            </a:r>
          </a:p>
        </p:txBody>
      </p:sp>
      <p:sp>
        <p:nvSpPr>
          <p:cNvPr id="22531"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r>
              <a:rPr lang="en-US" smtClean="0"/>
              <a:t>The Survey</a:t>
            </a:r>
          </a:p>
        </p:txBody>
      </p:sp>
      <p:sp>
        <p:nvSpPr>
          <p:cNvPr id="24578" name="Rectangle 3"/>
          <p:cNvSpPr>
            <a:spLocks noGrp="1" noChangeArrowheads="1"/>
          </p:cNvSpPr>
          <p:nvPr>
            <p:ph type="body" idx="1"/>
          </p:nvPr>
        </p:nvSpPr>
        <p:spPr>
          <a:xfrm>
            <a:off x="457200" y="1600200"/>
            <a:ext cx="8229600" cy="4648200"/>
          </a:xfrm>
        </p:spPr>
        <p:txBody>
          <a:bodyPr/>
          <a:lstStyle/>
          <a:p>
            <a:pPr eaLnBrk="1" hangingPunct="1"/>
            <a:r>
              <a:rPr lang="en-GB" smtClean="0"/>
              <a:t>The A</a:t>
            </a:r>
            <a:r>
              <a:rPr lang="en-US" smtClean="0"/>
              <a:t>D</a:t>
            </a:r>
            <a:r>
              <a:rPr lang="en-GB" smtClean="0"/>
              <a:t>HS sample is a nationally representative sample of about 8,000 households.</a:t>
            </a:r>
          </a:p>
          <a:p>
            <a:pPr eaLnBrk="1" hangingPunct="1"/>
            <a:r>
              <a:rPr lang="en-US" smtClean="0"/>
              <a:t>It</a:t>
            </a:r>
            <a:r>
              <a:rPr lang="en-GB" smtClean="0"/>
              <a:t> </a:t>
            </a:r>
            <a:r>
              <a:rPr lang="en-US" smtClean="0"/>
              <a:t>was designed to provide estimates for the whole country, for urban and rural areas, and for each of 4 regions.</a:t>
            </a:r>
          </a:p>
          <a:p>
            <a:pPr lvl="1" eaLnBrk="1" hangingPunct="1"/>
            <a:r>
              <a:rPr lang="en-US" smtClean="0"/>
              <a:t>Coastal, Central, Mountain and Urban Tirana</a:t>
            </a:r>
          </a:p>
          <a:p>
            <a:pPr eaLnBrk="1" hangingPunct="1">
              <a:buFontTx/>
              <a:buNone/>
            </a:pPr>
            <a:endParaRPr lang="en-US" i="1" smtClean="0"/>
          </a:p>
        </p:txBody>
      </p:sp>
      <p:sp>
        <p:nvSpPr>
          <p:cNvPr id="24579"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4"/>
          <p:cNvSpPr>
            <a:spLocks noGrp="1"/>
          </p:cNvSpPr>
          <p:nvPr>
            <p:ph type="title"/>
          </p:nvPr>
        </p:nvSpPr>
        <p:spPr/>
        <p:txBody>
          <a:bodyPr/>
          <a:lstStyle/>
          <a:p>
            <a:r>
              <a:rPr lang="en-US" smtClean="0"/>
              <a:t>Sample Design</a:t>
            </a:r>
          </a:p>
        </p:txBody>
      </p:sp>
      <p:sp>
        <p:nvSpPr>
          <p:cNvPr id="25602" name="Rectangle 2"/>
          <p:cNvSpPr>
            <a:spLocks noGrp="1" noChangeArrowheads="1"/>
          </p:cNvSpPr>
          <p:nvPr>
            <p:ph idx="1"/>
          </p:nvPr>
        </p:nvSpPr>
        <p:spPr>
          <a:xfrm>
            <a:off x="304800" y="1752600"/>
            <a:ext cx="8610600" cy="4495800"/>
          </a:xfrm>
        </p:spPr>
        <p:txBody>
          <a:bodyPr/>
          <a:lstStyle/>
          <a:p>
            <a:pPr eaLnBrk="1" hangingPunct="1">
              <a:lnSpc>
                <a:spcPct val="75000"/>
              </a:lnSpc>
              <a:spcBef>
                <a:spcPct val="10000"/>
              </a:spcBef>
              <a:spcAft>
                <a:spcPct val="45000"/>
              </a:spcAft>
              <a:buFontTx/>
              <a:buNone/>
            </a:pPr>
            <a:r>
              <a:rPr lang="en-US" sz="2800" b="1" smtClean="0"/>
              <a:t>Sampling frame: </a:t>
            </a:r>
            <a:r>
              <a:rPr lang="en-US" sz="2800" smtClean="0"/>
              <a:t>2001 Census</a:t>
            </a:r>
          </a:p>
          <a:p>
            <a:pPr eaLnBrk="1" hangingPunct="1">
              <a:lnSpc>
                <a:spcPct val="75000"/>
              </a:lnSpc>
              <a:spcBef>
                <a:spcPct val="10000"/>
              </a:spcBef>
              <a:spcAft>
                <a:spcPct val="45000"/>
              </a:spcAft>
              <a:buFontTx/>
              <a:buNone/>
            </a:pPr>
            <a:r>
              <a:rPr lang="en-US" sz="2800" b="1" smtClean="0"/>
              <a:t>Sampling design:</a:t>
            </a:r>
            <a:r>
              <a:rPr lang="en-US" sz="2800" smtClean="0"/>
              <a:t> Used the same design and selection of primary sampling units as 2008 Living Standards Measurement Study (LSMS)</a:t>
            </a:r>
          </a:p>
          <a:p>
            <a:pPr eaLnBrk="1" hangingPunct="1">
              <a:lnSpc>
                <a:spcPct val="75000"/>
              </a:lnSpc>
              <a:spcBef>
                <a:spcPct val="10000"/>
              </a:spcBef>
              <a:spcAft>
                <a:spcPct val="45000"/>
              </a:spcAft>
              <a:buFontTx/>
              <a:buNone/>
            </a:pPr>
            <a:r>
              <a:rPr lang="en-US" sz="2800" b="1" smtClean="0"/>
              <a:t>First stage: </a:t>
            </a:r>
            <a:r>
              <a:rPr lang="en-US" sz="2800" smtClean="0"/>
              <a:t>450 primary sampling units (PSUs) selected</a:t>
            </a:r>
          </a:p>
          <a:p>
            <a:pPr eaLnBrk="1" hangingPunct="1">
              <a:lnSpc>
                <a:spcPct val="75000"/>
              </a:lnSpc>
              <a:spcBef>
                <a:spcPct val="10000"/>
              </a:spcBef>
              <a:spcAft>
                <a:spcPct val="45000"/>
              </a:spcAft>
              <a:buFontTx/>
              <a:buNone/>
            </a:pPr>
            <a:r>
              <a:rPr lang="en-US" sz="2800" b="1" smtClean="0"/>
              <a:t>Second stage: </a:t>
            </a:r>
            <a:r>
              <a:rPr lang="en-US" sz="2800" smtClean="0"/>
              <a:t>20 households from each PSU selected (excluding those sampled in the LSMS); final sample of 8,994 households selected</a:t>
            </a:r>
          </a:p>
          <a:p>
            <a:pPr eaLnBrk="1" hangingPunct="1">
              <a:lnSpc>
                <a:spcPct val="75000"/>
              </a:lnSpc>
              <a:spcBef>
                <a:spcPct val="10000"/>
              </a:spcBef>
              <a:spcAft>
                <a:spcPct val="45000"/>
              </a:spcAft>
              <a:buFontTx/>
              <a:buNone/>
            </a:pPr>
            <a:r>
              <a:rPr lang="en-US" sz="2800" smtClean="0"/>
              <a:t>Selected households were visited and interviewed; all women age 15-49 were interviewed and men age 15-49 were interviewed in half of the households</a:t>
            </a:r>
            <a:endParaRPr lang="en-US" smtClean="0"/>
          </a:p>
        </p:txBody>
      </p:sp>
      <p:sp>
        <p:nvSpPr>
          <p:cNvPr id="25603"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3"/>
          <p:cNvSpPr>
            <a:spLocks noGrp="1"/>
          </p:cNvSpPr>
          <p:nvPr>
            <p:ph type="title"/>
          </p:nvPr>
        </p:nvSpPr>
        <p:spPr>
          <a:xfrm>
            <a:off x="457200" y="152400"/>
            <a:ext cx="8229600" cy="1143000"/>
          </a:xfrm>
        </p:spPr>
        <p:txBody>
          <a:bodyPr/>
          <a:lstStyle/>
          <a:p>
            <a:r>
              <a:rPr lang="en-US" smtClean="0"/>
              <a:t>Questionnaires: Household Questionnaire</a:t>
            </a:r>
          </a:p>
        </p:txBody>
      </p:sp>
      <p:sp>
        <p:nvSpPr>
          <p:cNvPr id="27650" name="Rectangle 2"/>
          <p:cNvSpPr>
            <a:spLocks noGrp="1" noChangeArrowheads="1"/>
          </p:cNvSpPr>
          <p:nvPr>
            <p:ph idx="1"/>
          </p:nvPr>
        </p:nvSpPr>
        <p:spPr>
          <a:xfrm>
            <a:off x="304800" y="1219200"/>
            <a:ext cx="8229600" cy="5486400"/>
          </a:xfrm>
        </p:spPr>
        <p:txBody>
          <a:bodyPr/>
          <a:lstStyle/>
          <a:p>
            <a:pPr eaLnBrk="1" hangingPunct="1">
              <a:lnSpc>
                <a:spcPct val="80000"/>
              </a:lnSpc>
              <a:spcBef>
                <a:spcPct val="0"/>
              </a:spcBef>
              <a:spcAft>
                <a:spcPts val="1200"/>
              </a:spcAft>
            </a:pPr>
            <a:r>
              <a:rPr lang="en-US" sz="2600" smtClean="0"/>
              <a:t>Listed usual members and visitors to identify eligible individuals</a:t>
            </a:r>
          </a:p>
          <a:p>
            <a:pPr eaLnBrk="1" hangingPunct="1">
              <a:lnSpc>
                <a:spcPct val="80000"/>
              </a:lnSpc>
              <a:spcBef>
                <a:spcPct val="0"/>
              </a:spcBef>
              <a:spcAft>
                <a:spcPts val="1200"/>
              </a:spcAft>
            </a:pPr>
            <a:r>
              <a:rPr lang="en-US" sz="2600" smtClean="0"/>
              <a:t>Basic characteristics of each person in the household collected (age, sex, education, etc.) </a:t>
            </a:r>
          </a:p>
          <a:p>
            <a:pPr eaLnBrk="1" hangingPunct="1">
              <a:lnSpc>
                <a:spcPct val="80000"/>
              </a:lnSpc>
              <a:spcBef>
                <a:spcPct val="0"/>
              </a:spcBef>
              <a:spcAft>
                <a:spcPts val="1200"/>
              </a:spcAft>
            </a:pPr>
            <a:r>
              <a:rPr lang="en-US" sz="2600" smtClean="0"/>
              <a:t>Housing characteristics (access to water, sanitation facilities, floor/roof/wall materials, etc.)</a:t>
            </a:r>
          </a:p>
          <a:p>
            <a:pPr eaLnBrk="1" hangingPunct="1">
              <a:lnSpc>
                <a:spcPct val="80000"/>
              </a:lnSpc>
              <a:spcBef>
                <a:spcPct val="0"/>
              </a:spcBef>
              <a:spcAft>
                <a:spcPts val="1200"/>
              </a:spcAft>
            </a:pPr>
            <a:r>
              <a:rPr lang="en-US" sz="2600" smtClean="0"/>
              <a:t>Anthropometric measurements for children under five, women and men 15-49</a:t>
            </a:r>
          </a:p>
          <a:p>
            <a:pPr eaLnBrk="1" hangingPunct="1">
              <a:lnSpc>
                <a:spcPct val="80000"/>
              </a:lnSpc>
              <a:spcBef>
                <a:spcPct val="0"/>
              </a:spcBef>
              <a:spcAft>
                <a:spcPts val="1200"/>
              </a:spcAft>
            </a:pPr>
            <a:r>
              <a:rPr lang="en-US" sz="2600" smtClean="0"/>
              <a:t>Anaemia testing for women and men 15-49 and children 6-59 months</a:t>
            </a:r>
          </a:p>
          <a:p>
            <a:pPr eaLnBrk="1" hangingPunct="1">
              <a:lnSpc>
                <a:spcPct val="80000"/>
              </a:lnSpc>
              <a:spcBef>
                <a:spcPct val="0"/>
              </a:spcBef>
              <a:spcAft>
                <a:spcPts val="1200"/>
              </a:spcAft>
            </a:pPr>
            <a:r>
              <a:rPr lang="en-US" sz="2600" smtClean="0"/>
              <a:t>Gather information on former household members for migration module</a:t>
            </a:r>
          </a:p>
          <a:p>
            <a:pPr eaLnBrk="1" hangingPunct="1">
              <a:lnSpc>
                <a:spcPct val="80000"/>
              </a:lnSpc>
              <a:spcBef>
                <a:spcPct val="0"/>
              </a:spcBef>
              <a:spcAft>
                <a:spcPts val="1200"/>
              </a:spcAft>
            </a:pPr>
            <a:endParaRPr lang="en-US" sz="2600" smtClean="0"/>
          </a:p>
        </p:txBody>
      </p:sp>
      <p:sp>
        <p:nvSpPr>
          <p:cNvPr id="27651"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3"/>
          <p:cNvSpPr>
            <a:spLocks noGrp="1"/>
          </p:cNvSpPr>
          <p:nvPr>
            <p:ph type="title"/>
          </p:nvPr>
        </p:nvSpPr>
        <p:spPr>
          <a:xfrm>
            <a:off x="457200" y="152400"/>
            <a:ext cx="8229600" cy="1143000"/>
          </a:xfrm>
        </p:spPr>
        <p:txBody>
          <a:bodyPr/>
          <a:lstStyle/>
          <a:p>
            <a:r>
              <a:rPr lang="en-US" smtClean="0"/>
              <a:t>Questionnaires: Woman’s Questionnaire</a:t>
            </a:r>
          </a:p>
        </p:txBody>
      </p:sp>
      <p:sp>
        <p:nvSpPr>
          <p:cNvPr id="29698" name="Rectangle 2"/>
          <p:cNvSpPr>
            <a:spLocks noGrp="1" noChangeArrowheads="1"/>
          </p:cNvSpPr>
          <p:nvPr>
            <p:ph idx="1"/>
          </p:nvPr>
        </p:nvSpPr>
        <p:spPr>
          <a:xfrm>
            <a:off x="457200" y="1219200"/>
            <a:ext cx="8229600" cy="4800600"/>
          </a:xfrm>
        </p:spPr>
        <p:txBody>
          <a:bodyPr/>
          <a:lstStyle/>
          <a:p>
            <a:pPr eaLnBrk="1" hangingPunct="1">
              <a:lnSpc>
                <a:spcPct val="80000"/>
              </a:lnSpc>
              <a:spcBef>
                <a:spcPct val="0"/>
              </a:spcBef>
              <a:spcAft>
                <a:spcPts val="1200"/>
              </a:spcAft>
            </a:pPr>
            <a:r>
              <a:rPr lang="en-US" sz="2400" smtClean="0"/>
              <a:t>Background characteristics (age, education, literacy, employment, media exposure, etc.)</a:t>
            </a:r>
          </a:p>
          <a:p>
            <a:pPr eaLnBrk="1" hangingPunct="1">
              <a:lnSpc>
                <a:spcPct val="80000"/>
              </a:lnSpc>
              <a:spcBef>
                <a:spcPct val="0"/>
              </a:spcBef>
              <a:spcAft>
                <a:spcPts val="1200"/>
              </a:spcAft>
            </a:pPr>
            <a:r>
              <a:rPr lang="en-US" sz="2400" smtClean="0"/>
              <a:t>Reproductive history and child mortality</a:t>
            </a:r>
          </a:p>
          <a:p>
            <a:pPr eaLnBrk="1" hangingPunct="1">
              <a:lnSpc>
                <a:spcPct val="80000"/>
              </a:lnSpc>
              <a:spcBef>
                <a:spcPct val="0"/>
              </a:spcBef>
              <a:spcAft>
                <a:spcPts val="1200"/>
              </a:spcAft>
            </a:pPr>
            <a:r>
              <a:rPr lang="en-US" sz="2400" smtClean="0"/>
              <a:t>Knowledge and use of family planning methods and fertility preferences</a:t>
            </a:r>
          </a:p>
          <a:p>
            <a:pPr eaLnBrk="1" hangingPunct="1">
              <a:lnSpc>
                <a:spcPct val="80000"/>
              </a:lnSpc>
              <a:spcBef>
                <a:spcPct val="0"/>
              </a:spcBef>
              <a:spcAft>
                <a:spcPts val="1200"/>
              </a:spcAft>
            </a:pPr>
            <a:r>
              <a:rPr lang="en-US" sz="2400" smtClean="0"/>
              <a:t>Marriage and sexual activity</a:t>
            </a:r>
          </a:p>
          <a:p>
            <a:pPr eaLnBrk="1" hangingPunct="1">
              <a:lnSpc>
                <a:spcPct val="80000"/>
              </a:lnSpc>
              <a:spcBef>
                <a:spcPct val="0"/>
              </a:spcBef>
              <a:spcAft>
                <a:spcPts val="1200"/>
              </a:spcAft>
            </a:pPr>
            <a:r>
              <a:rPr lang="en-US" sz="2400" smtClean="0"/>
              <a:t>Antenatal and delivery care</a:t>
            </a:r>
          </a:p>
          <a:p>
            <a:pPr eaLnBrk="1" hangingPunct="1">
              <a:lnSpc>
                <a:spcPct val="80000"/>
              </a:lnSpc>
              <a:spcBef>
                <a:spcPct val="0"/>
              </a:spcBef>
              <a:spcAft>
                <a:spcPts val="1200"/>
              </a:spcAft>
            </a:pPr>
            <a:r>
              <a:rPr lang="en-US" sz="2400" smtClean="0"/>
              <a:t>Breastfeeding and infant and child feeding practices</a:t>
            </a:r>
          </a:p>
          <a:p>
            <a:pPr eaLnBrk="1" hangingPunct="1">
              <a:lnSpc>
                <a:spcPct val="80000"/>
              </a:lnSpc>
              <a:spcBef>
                <a:spcPct val="0"/>
              </a:spcBef>
              <a:spcAft>
                <a:spcPts val="1200"/>
              </a:spcAft>
            </a:pPr>
            <a:r>
              <a:rPr lang="en-US" sz="2400" smtClean="0"/>
              <a:t>Vaccinations and childhood illnesses</a:t>
            </a:r>
          </a:p>
          <a:p>
            <a:pPr eaLnBrk="1" hangingPunct="1">
              <a:lnSpc>
                <a:spcPct val="80000"/>
              </a:lnSpc>
              <a:spcBef>
                <a:spcPct val="0"/>
              </a:spcBef>
              <a:spcAft>
                <a:spcPts val="1200"/>
              </a:spcAft>
            </a:pPr>
            <a:r>
              <a:rPr lang="en-US" sz="2400" smtClean="0"/>
              <a:t>Awareness and behaviour about HIV &amp; AIDS, STIs</a:t>
            </a:r>
          </a:p>
          <a:p>
            <a:pPr eaLnBrk="1" hangingPunct="1">
              <a:lnSpc>
                <a:spcPct val="80000"/>
              </a:lnSpc>
              <a:spcBef>
                <a:spcPct val="0"/>
              </a:spcBef>
              <a:spcAft>
                <a:spcPts val="1200"/>
              </a:spcAft>
            </a:pPr>
            <a:r>
              <a:rPr lang="en-US" sz="2400" smtClean="0"/>
              <a:t>Adult health</a:t>
            </a:r>
          </a:p>
        </p:txBody>
      </p:sp>
      <p:sp>
        <p:nvSpPr>
          <p:cNvPr id="29699"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4"/>
          <p:cNvSpPr>
            <a:spLocks noGrp="1"/>
          </p:cNvSpPr>
          <p:nvPr>
            <p:ph type="title"/>
          </p:nvPr>
        </p:nvSpPr>
        <p:spPr/>
        <p:txBody>
          <a:bodyPr/>
          <a:lstStyle/>
          <a:p>
            <a:r>
              <a:rPr lang="en-US" smtClean="0"/>
              <a:t>Questionnaires: Man’s Questionnaire</a:t>
            </a:r>
          </a:p>
        </p:txBody>
      </p:sp>
      <p:sp>
        <p:nvSpPr>
          <p:cNvPr id="31746" name="Rectangle 2"/>
          <p:cNvSpPr>
            <a:spLocks noGrp="1" noChangeArrowheads="1"/>
          </p:cNvSpPr>
          <p:nvPr>
            <p:ph idx="1"/>
          </p:nvPr>
        </p:nvSpPr>
        <p:spPr>
          <a:xfrm>
            <a:off x="304800" y="1752600"/>
            <a:ext cx="8229600" cy="2286000"/>
          </a:xfrm>
        </p:spPr>
        <p:txBody>
          <a:bodyPr/>
          <a:lstStyle/>
          <a:p>
            <a:pPr algn="ctr" eaLnBrk="1" hangingPunct="1">
              <a:spcAft>
                <a:spcPct val="50000"/>
              </a:spcAft>
              <a:buFontTx/>
              <a:buNone/>
            </a:pPr>
            <a:r>
              <a:rPr lang="en-US" smtClean="0"/>
              <a:t>	Covers many of the same issues as in the Woman’s Questionnaire, except for reproductive history, maternal and child health, and nutrition.</a:t>
            </a:r>
          </a:p>
        </p:txBody>
      </p:sp>
      <p:sp>
        <p:nvSpPr>
          <p:cNvPr id="31747"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smtClean="0"/>
              <a:t>Use of PDAs</a:t>
            </a:r>
          </a:p>
        </p:txBody>
      </p:sp>
      <p:sp>
        <p:nvSpPr>
          <p:cNvPr id="33794" name="Content Placeholder 2"/>
          <p:cNvSpPr>
            <a:spLocks noGrp="1"/>
          </p:cNvSpPr>
          <p:nvPr>
            <p:ph idx="1"/>
          </p:nvPr>
        </p:nvSpPr>
        <p:spPr/>
        <p:txBody>
          <a:bodyPr/>
          <a:lstStyle/>
          <a:p>
            <a:r>
              <a:rPr lang="en-US" smtClean="0"/>
              <a:t>Personal Digital Assistants (PDAs) were used to collect data during interviews rather than paper questionnaires</a:t>
            </a:r>
          </a:p>
          <a:p>
            <a:pPr>
              <a:buFontTx/>
              <a:buNone/>
            </a:pPr>
            <a:endParaRPr lang="en-US" smtClean="0"/>
          </a:p>
        </p:txBody>
      </p:sp>
      <p:sp>
        <p:nvSpPr>
          <p:cNvPr id="33795" name="Date Placeholder 3"/>
          <p:cNvSpPr>
            <a:spLocks noGrp="1"/>
          </p:cNvSpPr>
          <p:nvPr>
            <p:ph type="dt" sz="quarter" idx="10"/>
          </p:nvPr>
        </p:nvSpPr>
        <p:spPr>
          <a:noFill/>
        </p:spPr>
        <p:txBody>
          <a:bodyPr/>
          <a:lstStyle/>
          <a:p>
            <a:r>
              <a:rPr lang="en-US"/>
              <a:t>2008-09 ADHS- INSTAT, IPH, and ICF Macro</a:t>
            </a:r>
          </a:p>
        </p:txBody>
      </p:sp>
    </p:spTree>
  </p:cSld>
  <p:clrMapOvr>
    <a:masterClrMapping/>
  </p:clrMapOvr>
</p:sld>
</file>

<file path=ppt/theme/theme1.xml><?xml version="1.0" encoding="utf-8"?>
<a:theme xmlns:a="http://schemas.openxmlformats.org/drawingml/2006/main" name="Default Design">
  <a:themeElements>
    <a:clrScheme name="Albania">
      <a:dk1>
        <a:srgbClr val="000000"/>
      </a:dk1>
      <a:lt1>
        <a:srgbClr val="7070FF"/>
      </a:lt1>
      <a:dk2>
        <a:srgbClr val="FFFFFF"/>
      </a:dk2>
      <a:lt2>
        <a:srgbClr val="0000FF"/>
      </a:lt2>
      <a:accent1>
        <a:srgbClr val="C20005"/>
      </a:accent1>
      <a:accent2>
        <a:srgbClr val="9999FF"/>
      </a:accent2>
      <a:accent3>
        <a:srgbClr val="BFEDBB"/>
      </a:accent3>
      <a:accent4>
        <a:srgbClr val="748787"/>
      </a:accent4>
      <a:accent5>
        <a:srgbClr val="FFEBEB"/>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2830</TotalTime>
  <Words>776</Words>
  <Application>Microsoft Office PowerPoint</Application>
  <PresentationFormat>On-screen Show (4:3)</PresentationFormat>
  <Paragraphs>109</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Design</vt:lpstr>
      <vt:lpstr>Slide 1</vt:lpstr>
      <vt:lpstr>Slide 2</vt:lpstr>
      <vt:lpstr>Objectives</vt:lpstr>
      <vt:lpstr>The Survey</vt:lpstr>
      <vt:lpstr>Sample Design</vt:lpstr>
      <vt:lpstr>Questionnaires: Household Questionnaire</vt:lpstr>
      <vt:lpstr>Questionnaires: Woman’s Questionnaire</vt:lpstr>
      <vt:lpstr>Questionnaires: Man’s Questionnaire</vt:lpstr>
      <vt:lpstr>Use of PDAs</vt:lpstr>
      <vt:lpstr>Biomarkers: Anaemia</vt:lpstr>
      <vt:lpstr>Biomarkers: Blood Pressure</vt:lpstr>
      <vt:lpstr>Survey Timeline</vt:lpstr>
      <vt:lpstr>Fieldwork and Data Processing</vt:lpstr>
      <vt:lpstr>    Results of the household  and individual interviews  </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Administrator</cp:lastModifiedBy>
  <cp:revision>151</cp:revision>
  <dcterms:created xsi:type="dcterms:W3CDTF">2005-10-11T14:32:07Z</dcterms:created>
  <dcterms:modified xsi:type="dcterms:W3CDTF">2012-06-14T21:12:37Z</dcterms:modified>
</cp:coreProperties>
</file>