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37" r:id="rId2"/>
    <p:sldId id="327" r:id="rId3"/>
    <p:sldId id="268" r:id="rId4"/>
    <p:sldId id="299" r:id="rId5"/>
    <p:sldId id="300" r:id="rId6"/>
    <p:sldId id="301" r:id="rId7"/>
    <p:sldId id="338" r:id="rId8"/>
    <p:sldId id="272" r:id="rId9"/>
    <p:sldId id="340" r:id="rId10"/>
    <p:sldId id="328" r:id="rId11"/>
    <p:sldId id="329" r:id="rId12"/>
    <p:sldId id="341" r:id="rId13"/>
    <p:sldId id="298" r:id="rId1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857" autoAdjust="0"/>
  </p:normalViewPr>
  <p:slideViewPr>
    <p:cSldViewPr>
      <p:cViewPr>
        <p:scale>
          <a:sx n="80" d="100"/>
          <a:sy n="80" d="100"/>
        </p:scale>
        <p:origin x="-1674" y="-9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04E-2"/>
          <c:y val="0.12505326793778437"/>
          <c:w val="0.94642389213543465"/>
          <c:h val="0.677098424003384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 formatCode="General">
                  <c:v>43</c:v>
                </c:pt>
                <c:pt idx="1">
                  <c:v>9</c:v>
                </c:pt>
                <c:pt idx="2">
                  <c:v>16</c:v>
                </c:pt>
                <c:pt idx="3">
                  <c:v>34</c:v>
                </c:pt>
                <c:pt idx="4">
                  <c:v>42</c:v>
                </c:pt>
                <c:pt idx="5">
                  <c:v>49</c:v>
                </c:pt>
                <c:pt idx="6">
                  <c:v>49</c:v>
                </c:pt>
                <c:pt idx="7">
                  <c:v>49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 formatCode="0">
                  <c:v>93</c:v>
                </c:pt>
                <c:pt idx="2" formatCode="0">
                  <c:v>83</c:v>
                </c:pt>
                <c:pt idx="3" formatCode="0">
                  <c:v>93</c:v>
                </c:pt>
                <c:pt idx="4" formatCode="0">
                  <c:v>94</c:v>
                </c:pt>
                <c:pt idx="5" formatCode="0">
                  <c:v>95</c:v>
                </c:pt>
                <c:pt idx="6" formatCode="0">
                  <c:v>93</c:v>
                </c:pt>
                <c:pt idx="7" formatCode="0">
                  <c:v>93</c:v>
                </c:pt>
              </c:numCache>
            </c:numRef>
          </c:val>
        </c:ser>
        <c:dLbls>
          <c:showVal val="1"/>
        </c:dLbls>
        <c:gapWidth val="125"/>
        <c:overlap val="-10"/>
        <c:axId val="104023936"/>
        <c:axId val="104243200"/>
      </c:barChart>
      <c:catAx>
        <c:axId val="1040239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4243200"/>
        <c:crosses val="autoZero"/>
        <c:auto val="1"/>
        <c:lblAlgn val="ctr"/>
        <c:lblOffset val="100"/>
        <c:tickLblSkip val="1"/>
        <c:tickMarkSkip val="1"/>
      </c:catAx>
      <c:valAx>
        <c:axId val="104243200"/>
        <c:scaling>
          <c:orientation val="minMax"/>
        </c:scaling>
        <c:delete val="1"/>
        <c:axPos val="l"/>
        <c:numFmt formatCode="General" sourceLinked="1"/>
        <c:tickLblPos val="none"/>
        <c:crossAx val="10402393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45"/>
          <c:w val="0.94688511191006519"/>
          <c:h val="0.7026933171815101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57</c:v>
                </c:pt>
                <c:pt idx="1">
                  <c:v>4</c:v>
                </c:pt>
                <c:pt idx="2">
                  <c:v>7</c:v>
                </c:pt>
                <c:pt idx="3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74</c:v>
                </c:pt>
                <c:pt idx="1">
                  <c:v>4</c:v>
                </c:pt>
                <c:pt idx="2">
                  <c:v>4</c:v>
                </c:pt>
                <c:pt idx="3">
                  <c:v>18</c:v>
                </c:pt>
              </c:numCache>
            </c:numRef>
          </c:val>
        </c:ser>
        <c:dLbls>
          <c:showVal val="1"/>
        </c:dLbls>
        <c:gapWidth val="100"/>
        <c:overlap val="-10"/>
        <c:axId val="104993152"/>
        <c:axId val="104994688"/>
      </c:barChart>
      <c:catAx>
        <c:axId val="1049931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4994688"/>
        <c:crosses val="autoZero"/>
        <c:auto val="1"/>
        <c:lblAlgn val="ctr"/>
        <c:lblOffset val="100"/>
        <c:tickLblSkip val="1"/>
        <c:tickMarkSkip val="1"/>
      </c:catAx>
      <c:valAx>
        <c:axId val="104994688"/>
        <c:scaling>
          <c:orientation val="minMax"/>
        </c:scaling>
        <c:delete val="1"/>
        <c:axPos val="l"/>
        <c:numFmt formatCode="0" sourceLinked="1"/>
        <c:tickLblPos val="none"/>
        <c:crossAx val="10499315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dLbls>
            <c:dLbl>
              <c:idx val="0"/>
              <c:layout>
                <c:manualLayout>
                  <c:x val="-7.9393670658762822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779E-4"/>
                  <c:y val="-5.2480789298928439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214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8784"/>
                  <c:y val="0.21242484969940001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558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431"/>
                  <c:y val="0.22444889779559274"/>
                </c:manualLayout>
              </c:layout>
              <c:dLblPos val="outEnd"/>
              <c:showVal val="1"/>
            </c:dLbl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</c:v>
                </c:pt>
                <c:pt idx="1">
                  <c:v>83</c:v>
                </c:pt>
                <c:pt idx="2">
                  <c:v>9</c:v>
                </c:pt>
              </c:numCache>
            </c:numRef>
          </c:val>
        </c:ser>
        <c:dLbls>
          <c:showVal val="1"/>
        </c:dLbls>
        <c:gapWidth val="125"/>
        <c:axId val="132356352"/>
        <c:axId val="132493312"/>
      </c:barChart>
      <c:catAx>
        <c:axId val="132356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2493312"/>
        <c:crosses val="autoZero"/>
        <c:auto val="1"/>
        <c:lblAlgn val="ctr"/>
        <c:lblOffset val="100"/>
        <c:tickLblSkip val="1"/>
        <c:tickMarkSkip val="1"/>
      </c:catAx>
      <c:valAx>
        <c:axId val="132493312"/>
        <c:scaling>
          <c:orientation val="minMax"/>
        </c:scaling>
        <c:delete val="1"/>
        <c:axPos val="l"/>
        <c:numFmt formatCode="0" sourceLinked="1"/>
        <c:tickLblPos val="none"/>
        <c:crossAx val="132356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044007680638542"/>
          <c:y val="3.313253012048193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11</c:v>
                </c:pt>
                <c:pt idx="1">
                  <c:v>52</c:v>
                </c:pt>
                <c:pt idx="2">
                  <c:v>30</c:v>
                </c:pt>
                <c:pt idx="3">
                  <c:v>7</c:v>
                </c:pt>
              </c:numCache>
            </c:numRef>
          </c:val>
        </c:ser>
        <c:dLbls>
          <c:showVal val="1"/>
        </c:dLbls>
        <c:gapWidth val="125"/>
        <c:axId val="146443648"/>
        <c:axId val="146740736"/>
      </c:barChart>
      <c:catAx>
        <c:axId val="1464436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46740736"/>
        <c:crosses val="autoZero"/>
        <c:auto val="1"/>
        <c:lblAlgn val="ctr"/>
        <c:lblOffset val="100"/>
        <c:tickLblSkip val="1"/>
        <c:tickMarkSkip val="1"/>
      </c:catAx>
      <c:valAx>
        <c:axId val="146740736"/>
        <c:scaling>
          <c:orientation val="minMax"/>
          <c:max val="80"/>
        </c:scaling>
        <c:delete val="1"/>
        <c:axPos val="l"/>
        <c:numFmt formatCode="0" sourceLinked="1"/>
        <c:tickLblPos val="none"/>
        <c:crossAx val="146443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798E-2"/>
          <c:y val="7.8933747931190124E-2"/>
          <c:w val="0.96540880503144655"/>
          <c:h val="0.628405135663777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4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5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Participate in all four</c:v>
                </c:pt>
                <c:pt idx="5">
                  <c:v>Participate in none of the four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85</c:v>
                </c:pt>
                <c:pt idx="1">
                  <c:v>67</c:v>
                </c:pt>
                <c:pt idx="2">
                  <c:v>82</c:v>
                </c:pt>
                <c:pt idx="3">
                  <c:v>80</c:v>
                </c:pt>
                <c:pt idx="4">
                  <c:v>56</c:v>
                </c:pt>
                <c:pt idx="5">
                  <c:v>6</c:v>
                </c:pt>
              </c:numCache>
            </c:numRef>
          </c:val>
        </c:ser>
        <c:dLbls>
          <c:showVal val="1"/>
        </c:dLbls>
        <c:gapWidth val="125"/>
        <c:overlap val="-25"/>
        <c:axId val="150178816"/>
        <c:axId val="150958848"/>
      </c:barChart>
      <c:catAx>
        <c:axId val="1501788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50958848"/>
        <c:crosses val="autoZero"/>
        <c:auto val="1"/>
        <c:lblAlgn val="ctr"/>
        <c:lblOffset val="100"/>
      </c:catAx>
      <c:valAx>
        <c:axId val="150958848"/>
        <c:scaling>
          <c:orientation val="minMax"/>
        </c:scaling>
        <c:delete val="1"/>
        <c:axPos val="l"/>
        <c:numFmt formatCode="0" sourceLinked="1"/>
        <c:tickLblPos val="none"/>
        <c:crossAx val="1501788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212"/>
          <c:y val="6.1126276634133433E-2"/>
          <c:w val="0.59400637465640049"/>
          <c:h val="0.91056879930187939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36</c:v>
                </c:pt>
                <c:pt idx="1">
                  <c:v>13</c:v>
                </c:pt>
                <c:pt idx="2">
                  <c:v>23</c:v>
                </c:pt>
                <c:pt idx="3">
                  <c:v>24</c:v>
                </c:pt>
                <c:pt idx="4">
                  <c:v>18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30</c:v>
                </c:pt>
                <c:pt idx="1">
                  <c:v>9</c:v>
                </c:pt>
                <c:pt idx="2">
                  <c:v>22</c:v>
                </c:pt>
                <c:pt idx="3">
                  <c:v>19</c:v>
                </c:pt>
                <c:pt idx="4">
                  <c:v>12</c:v>
                </c:pt>
                <c:pt idx="5">
                  <c:v>4</c:v>
                </c:pt>
              </c:numCache>
            </c:numRef>
          </c:val>
        </c:ser>
        <c:dLbls>
          <c:showVal val="1"/>
        </c:dLbls>
        <c:gapWidth val="75"/>
        <c:overlap val="-25"/>
        <c:axId val="152202240"/>
        <c:axId val="155716992"/>
      </c:barChart>
      <c:catAx>
        <c:axId val="15220224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55716992"/>
        <c:crosses val="autoZero"/>
        <c:auto val="1"/>
        <c:lblAlgn val="ctr"/>
        <c:lblOffset val="100"/>
        <c:tickLblSkip val="1"/>
        <c:tickMarkSkip val="1"/>
      </c:catAx>
      <c:valAx>
        <c:axId val="155716992"/>
        <c:scaling>
          <c:orientation val="minMax"/>
        </c:scaling>
        <c:delete val="1"/>
        <c:axPos val="b"/>
        <c:numFmt formatCode="0" sourceLinked="1"/>
        <c:tickLblPos val="none"/>
        <c:crossAx val="1522022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422"/>
          <c:w val="0.14337476288064627"/>
          <c:h val="0.21591227053915443"/>
        </c:manualLayout>
      </c:layout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9</c:v>
                </c:pt>
                <c:pt idx="1">
                  <c:v>49</c:v>
                </c:pt>
                <c:pt idx="2">
                  <c:v>71</c:v>
                </c:pt>
                <c:pt idx="3">
                  <c:v>72</c:v>
                </c:pt>
                <c:pt idx="4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8</c:v>
                </c:pt>
                <c:pt idx="1">
                  <c:v>63</c:v>
                </c:pt>
                <c:pt idx="2">
                  <c:v>78</c:v>
                </c:pt>
                <c:pt idx="3">
                  <c:v>83</c:v>
                </c:pt>
                <c:pt idx="4">
                  <c:v>77</c:v>
                </c:pt>
              </c:numCache>
            </c:numRef>
          </c:val>
        </c:ser>
        <c:dLbls>
          <c:showVal val="1"/>
        </c:dLbls>
        <c:gapWidth val="125"/>
        <c:overlap val="-10"/>
        <c:axId val="104803712"/>
        <c:axId val="149152128"/>
      </c:barChart>
      <c:catAx>
        <c:axId val="10480371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49152128"/>
        <c:crosses val="autoZero"/>
        <c:auto val="1"/>
        <c:lblAlgn val="ctr"/>
        <c:lblOffset val="100"/>
        <c:tickLblSkip val="1"/>
        <c:tickMarkSkip val="1"/>
      </c:catAx>
      <c:valAx>
        <c:axId val="149152128"/>
        <c:scaling>
          <c:orientation val="minMax"/>
        </c:scaling>
        <c:delete val="1"/>
        <c:axPos val="b"/>
        <c:numFmt formatCode="0" sourceLinked="1"/>
        <c:tickLblPos val="none"/>
        <c:crossAx val="1048037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1445319103732439"/>
          <c:y val="0.83885502225999575"/>
          <c:w val="0.18503308190313264"/>
          <c:h val="0.15930242241117948"/>
        </c:manualLayout>
      </c:layout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62</c:v>
                </c:pt>
                <c:pt idx="1">
                  <c:v>1</c:v>
                </c:pt>
                <c:pt idx="2">
                  <c:v>9</c:v>
                </c:pt>
                <c:pt idx="3">
                  <c:v>6</c:v>
                </c:pt>
                <c:pt idx="4">
                  <c:v>10</c:v>
                </c:pt>
                <c:pt idx="5">
                  <c:v>32</c:v>
                </c:pt>
              </c:numCache>
            </c:numRef>
          </c:val>
        </c:ser>
        <c:dLbls>
          <c:showVal val="1"/>
        </c:dLbls>
        <c:gapWidth val="125"/>
        <c:overlap val="-25"/>
        <c:axId val="191842560"/>
        <c:axId val="191856640"/>
      </c:barChart>
      <c:catAx>
        <c:axId val="19184256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91856640"/>
        <c:crosses val="autoZero"/>
        <c:auto val="1"/>
        <c:lblAlgn val="ctr"/>
        <c:lblOffset val="100"/>
      </c:catAx>
      <c:valAx>
        <c:axId val="191856640"/>
        <c:scaling>
          <c:orientation val="minMax"/>
        </c:scaling>
        <c:delete val="1"/>
        <c:axPos val="b"/>
        <c:numFmt formatCode="0" sourceLinked="1"/>
        <c:tickLblPos val="none"/>
        <c:crossAx val="191842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50571-4780-4F28-B57F-4FC28010C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2008-09 ADHS: INSTAT, IPH, and ICF Macro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2008-09 ADHS: INSTAT, IPH, and ICF Macro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Women’s Empowerment</a:t>
            </a:r>
            <a:endParaRPr lang="en-US" sz="4000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2008-09 Albania Demographic and Health Survey</a:t>
            </a:r>
            <a:endParaRPr lang="en-US" dirty="0">
              <a:solidFill>
                <a:schemeClr val="bg2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5" name="Rectangle 4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057400"/>
              <a:ext cx="1905000" cy="2210443"/>
            </a:xfrm>
            <a:prstGeom prst="rect">
              <a:avLst/>
            </a:prstGeom>
          </p:spPr>
        </p:pic>
        <p:pic>
          <p:nvPicPr>
            <p:cNvPr id="8" name="Picture 7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28800" y="2057400"/>
              <a:ext cx="1905000" cy="2210443"/>
            </a:xfrm>
            <a:prstGeom prst="rect">
              <a:avLst/>
            </a:prstGeom>
          </p:spPr>
        </p:pic>
        <p:pic>
          <p:nvPicPr>
            <p:cNvPr id="9" name="Picture 8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33800" y="2057400"/>
              <a:ext cx="1905000" cy="2210443"/>
            </a:xfrm>
            <a:prstGeom prst="rect">
              <a:avLst/>
            </a:prstGeom>
          </p:spPr>
        </p:pic>
        <p:pic>
          <p:nvPicPr>
            <p:cNvPr id="10" name="Picture 9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2600" y="2057400"/>
              <a:ext cx="1905000" cy="2210443"/>
            </a:xfrm>
            <a:prstGeom prst="rect">
              <a:avLst/>
            </a:prstGeom>
          </p:spPr>
        </p:pic>
        <p:pic>
          <p:nvPicPr>
            <p:cNvPr id="11" name="Picture 10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67600" y="2057400"/>
              <a:ext cx="1905000" cy="22104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62000" y="1828800"/>
          <a:ext cx="7926388" cy="440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411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women and men age 15-49 </a:t>
            </a:r>
            <a:r>
              <a:rPr lang="en-US" sz="1600" i="1" dirty="0">
                <a:latin typeface="Calibri" pitchFamily="34" charset="0"/>
              </a:rPr>
              <a:t>who agree that a husband has the right </a:t>
            </a:r>
            <a:r>
              <a:rPr lang="en-US" sz="1600" i="1" dirty="0" smtClean="0">
                <a:latin typeface="Calibri" pitchFamily="34" charset="0"/>
              </a:rPr>
              <a:t>to beat </a:t>
            </a:r>
            <a:r>
              <a:rPr lang="en-US" sz="1600" i="1" dirty="0">
                <a:latin typeface="Calibri" pitchFamily="34" charset="0"/>
              </a:rPr>
              <a:t>his </a:t>
            </a:r>
            <a:r>
              <a:rPr lang="en-US" sz="1600" i="1" dirty="0" smtClean="0">
                <a:latin typeface="Calibri" pitchFamily="34" charset="0"/>
              </a:rPr>
              <a:t>wife for </a:t>
            </a:r>
            <a:r>
              <a:rPr lang="en-US" sz="1600" i="1" dirty="0">
                <a:latin typeface="Calibri" pitchFamily="34" charset="0"/>
              </a:rPr>
              <a:t>any one of the following reasons: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Refusing Sex with Husband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85800" y="1600200"/>
          <a:ext cx="7926388" cy="4935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81000" y="1143001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women and men age 15-49 who </a:t>
            </a:r>
            <a:r>
              <a:rPr lang="en-US" sz="1600" i="1" dirty="0">
                <a:latin typeface="Calibri" pitchFamily="34" charset="0"/>
              </a:rPr>
              <a:t>agree that women should be allowed to refuse sex with </a:t>
            </a:r>
            <a:r>
              <a:rPr lang="en-US" sz="1600" i="1" dirty="0" smtClean="0">
                <a:latin typeface="Calibri" pitchFamily="34" charset="0"/>
              </a:rPr>
              <a:t>their </a:t>
            </a:r>
            <a:r>
              <a:rPr lang="en-US" sz="1600" i="1" dirty="0">
                <a:latin typeface="Calibri" pitchFamily="34" charset="0"/>
              </a:rPr>
              <a:t>husband for the following reasons: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1371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men age 15-49 who believe that a husband has the right to certain behaviors when a wife refuses sex: </a:t>
            </a:r>
            <a:endParaRPr lang="en-US" sz="1600" i="1" dirty="0">
              <a:latin typeface="Calibri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43%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93%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85%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women participate in decisions about their own health care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30% of women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and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 36% of men 5 men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More than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70%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women and men agree with each of 3 main reasons for a woman to refuse having sex with her husband (believes husband has STI, believes husband has sex with other partners, or </a:t>
            </a:r>
            <a:r>
              <a:rPr lang="en-US" smtClean="0">
                <a:solidFill>
                  <a:schemeClr val="tx2"/>
                </a:solidFill>
                <a:latin typeface="Calibri" pitchFamily="34" charset="0"/>
              </a:rPr>
              <a:t>is tired/not in the mood). </a:t>
            </a:r>
            <a:endParaRPr lang="en-US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24384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096000"/>
            <a:ext cx="3733800" cy="244475"/>
          </a:xfrm>
        </p:spPr>
        <p:txBody>
          <a:bodyPr/>
          <a:lstStyle/>
          <a:p>
            <a:pPr>
              <a:defRPr/>
            </a:pPr>
            <a:r>
              <a:rPr lang="en-US" sz="1400" dirty="0" smtClean="0"/>
              <a:t>2008-09 ADHS: INSTAT, IPH, and ICF Macro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33400" y="1828800"/>
          <a:ext cx="8201025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sz="1600" i="1" dirty="0">
                <a:solidFill>
                  <a:schemeClr val="bg1"/>
                </a:solidFill>
                <a:latin typeface="Calibri" pitchFamily="34" charset="0"/>
              </a:rPr>
              <a:t>of currently married women and men employed 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267200" y="617220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1328" y="4992469"/>
            <a:ext cx="60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Too few cases</a:t>
            </a:r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2008-09 ADHS: INSTAT, IPH, and ICF Macro</a:t>
            </a: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distribution of payment type among employed women and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1371600"/>
          <a:ext cx="8224837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219200"/>
            <a:ext cx="320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by who has control of woman’s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earning, reported by woman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57200" y="1676400"/>
          <a:ext cx="8522120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4800" y="2895600"/>
            <a:ext cx="220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who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make: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Decisionmaking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Attitudes toward Wife Beating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smtClean="0"/>
              <a:t>2008-09 ADHS: INSTAT, IPH, and ICF Macro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22860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954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women age 15-49 who make decisions by themselves or jointly with husband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Decisionmaking</a:t>
            </a: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</a:rPr>
              <a:t>Attitudes toward Wife Beating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z="1400" dirty="0" smtClean="0"/>
              <a:t>2008-09 ADHS: INSTAT, IPH, and ICF Macro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Albania">
      <a:dk1>
        <a:srgbClr val="000000"/>
      </a:dk1>
      <a:lt1>
        <a:srgbClr val="000000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432</Words>
  <Application>Microsoft Office PowerPoint</Application>
  <PresentationFormat>On-screen Show (4:3)</PresentationFormat>
  <Paragraphs>56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Women’s Empowerment</vt:lpstr>
      <vt:lpstr>Slide 2</vt:lpstr>
      <vt:lpstr>Women’s and Men’s Employment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Slide 9</vt:lpstr>
      <vt:lpstr>Attitudes Towards Wife Beating</vt:lpstr>
      <vt:lpstr>Attitudes Towards Refusing Sex with Husband</vt:lpstr>
      <vt:lpstr>A Husband’s Rights When Wife Refuses Sex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Erica.Nybro</cp:lastModifiedBy>
  <cp:revision>103</cp:revision>
  <dcterms:created xsi:type="dcterms:W3CDTF">2005-10-10T16:44:00Z</dcterms:created>
  <dcterms:modified xsi:type="dcterms:W3CDTF">2010-02-12T16:50:53Z</dcterms:modified>
</cp:coreProperties>
</file>