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76" r:id="rId6"/>
    <p:sldId id="277" r:id="rId7"/>
    <p:sldId id="278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85052" autoAdjust="0"/>
  </p:normalViewPr>
  <p:slideViewPr>
    <p:cSldViewPr>
      <p:cViewPr varScale="1">
        <p:scale>
          <a:sx n="114" d="100"/>
          <a:sy n="114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1.6975308641975551E-2"/>
          <c:y val="0.18451122998575109"/>
          <c:w val="0.96604938271604934"/>
          <c:h val="0.6760967776360594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Girls 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95</c:v>
                </c:pt>
                <c:pt idx="1">
                  <c:v>55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Boys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95</c:v>
                </c:pt>
                <c:pt idx="1">
                  <c:v>57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95</c:v>
                </c:pt>
                <c:pt idx="1">
                  <c:v>56</c:v>
                </c:pt>
              </c:numCache>
            </c:numRef>
          </c:val>
        </c:ser>
        <c:dLbls>
          <c:showVal val="1"/>
        </c:dLbls>
        <c:gapWidth val="75"/>
        <c:overlap val="-5"/>
        <c:axId val="79824768"/>
        <c:axId val="79826304"/>
      </c:barChart>
      <c:catAx>
        <c:axId val="79824768"/>
        <c:scaling>
          <c:orientation val="minMax"/>
        </c:scaling>
        <c:axPos val="b"/>
        <c:numFmt formatCode="General" sourceLinked="1"/>
        <c:majorTickMark val="none"/>
        <c:tickLblPos val="nextTo"/>
        <c:crossAx val="79826304"/>
        <c:crosses val="autoZero"/>
        <c:auto val="1"/>
        <c:lblAlgn val="ctr"/>
        <c:lblOffset val="100"/>
      </c:catAx>
      <c:valAx>
        <c:axId val="79826304"/>
        <c:scaling>
          <c:orientation val="minMax"/>
        </c:scaling>
        <c:delete val="1"/>
        <c:axPos val="l"/>
        <c:numFmt formatCode="General" sourceLinked="1"/>
        <c:tickLblPos val="none"/>
        <c:crossAx val="79824768"/>
        <c:crosses val="autoZero"/>
        <c:crossBetween val="between"/>
      </c:valAx>
      <c:spPr>
        <a:noFill/>
        <a:ln w="25390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2</c:v>
                </c:pt>
                <c:pt idx="2">
                  <c:v>23</c:v>
                </c:pt>
                <c:pt idx="3">
                  <c:v>13</c:v>
                </c:pt>
                <c:pt idx="4">
                  <c:v>2</c:v>
                </c:pt>
                <c:pt idx="5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17</c:v>
                </c:pt>
                <c:pt idx="1">
                  <c:v>2</c:v>
                </c:pt>
                <c:pt idx="2">
                  <c:v>15</c:v>
                </c:pt>
                <c:pt idx="3">
                  <c:v>40</c:v>
                </c:pt>
                <c:pt idx="4">
                  <c:v>5</c:v>
                </c:pt>
                <c:pt idx="5">
                  <c:v>20</c:v>
                </c:pt>
              </c:numCache>
            </c:numRef>
          </c:val>
        </c:ser>
        <c:dLbls>
          <c:showVal val="1"/>
        </c:dLbls>
        <c:overlap val="-25"/>
        <c:axId val="61082624"/>
        <c:axId val="61096704"/>
      </c:barChart>
      <c:catAx>
        <c:axId val="61082624"/>
        <c:scaling>
          <c:orientation val="minMax"/>
        </c:scaling>
        <c:axPos val="b"/>
        <c:numFmt formatCode="General" sourceLinked="1"/>
        <c:majorTickMark val="none"/>
        <c:tickLblPos val="nextTo"/>
        <c:crossAx val="61096704"/>
        <c:crosses val="autoZero"/>
        <c:auto val="1"/>
        <c:lblAlgn val="ctr"/>
        <c:lblOffset val="100"/>
      </c:catAx>
      <c:valAx>
        <c:axId val="61096704"/>
        <c:scaling>
          <c:orientation val="minMax"/>
        </c:scaling>
        <c:delete val="1"/>
        <c:axPos val="l"/>
        <c:numFmt formatCode="General" sourceLinked="1"/>
        <c:tickLblPos val="none"/>
        <c:crossAx val="61082624"/>
        <c:crosses val="autoZero"/>
        <c:crossBetween val="between"/>
      </c:valAx>
      <c:spPr>
        <a:noFill/>
        <a:ln w="25390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</c:v>
                </c:pt>
                <c:pt idx="1">
                  <c:v>6</c:v>
                </c:pt>
                <c:pt idx="2">
                  <c:v>17</c:v>
                </c:pt>
                <c:pt idx="3">
                  <c:v>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89</c:v>
                </c:pt>
                <c:pt idx="1">
                  <c:v>1</c:v>
                </c:pt>
                <c:pt idx="2">
                  <c:v>1</c:v>
                </c:pt>
                <c:pt idx="3">
                  <c:v>9</c:v>
                </c:pt>
              </c:numCache>
            </c:numRef>
          </c:val>
        </c:ser>
        <c:dLbls>
          <c:showVal val="1"/>
        </c:dLbls>
        <c:gapWidth val="100"/>
        <c:overlap val="-10"/>
        <c:axId val="61105664"/>
        <c:axId val="61107200"/>
      </c:barChart>
      <c:catAx>
        <c:axId val="61105664"/>
        <c:scaling>
          <c:orientation val="minMax"/>
        </c:scaling>
        <c:axPos val="b"/>
        <c:numFmt formatCode="General" sourceLinked="1"/>
        <c:majorTickMark val="none"/>
        <c:tickLblPos val="nextTo"/>
        <c:crossAx val="61107200"/>
        <c:crosses val="autoZero"/>
        <c:auto val="1"/>
        <c:lblAlgn val="ctr"/>
        <c:lblOffset val="100"/>
      </c:catAx>
      <c:valAx>
        <c:axId val="61107200"/>
        <c:scaling>
          <c:orientation val="minMax"/>
        </c:scaling>
        <c:delete val="1"/>
        <c:axPos val="l"/>
        <c:numFmt formatCode="0" sourceLinked="1"/>
        <c:tickLblPos val="none"/>
        <c:crossAx val="61105664"/>
        <c:crosses val="autoZero"/>
        <c:crossBetween val="between"/>
      </c:valAx>
      <c:spPr>
        <a:noFill/>
        <a:ln w="25390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  <c:txPr>
        <a:bodyPr/>
        <a:lstStyle/>
        <a:p>
          <a:pPr>
            <a:defRPr lang="en-US"/>
          </a:pPr>
          <a:endParaRPr lang="en-US"/>
        </a:p>
      </c:txPr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dLbls>
            <c:dLbl>
              <c:idx val="0"/>
              <c:layout>
                <c:manualLayout>
                  <c:x val="0.23742924797443812"/>
                  <c:y val="-1.6297600957775014E-2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tx2"/>
                        </a:solidFill>
                      </a:defRPr>
                    </a:pPr>
                    <a:r>
                      <a:rPr dirty="0">
                        <a:solidFill>
                          <a:schemeClr val="tx2"/>
                        </a:solidFill>
                      </a:rPr>
                      <a:t>Piped water
88%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7.8006010118300507E-3"/>
                  <c:y val="-0.11989432242022388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5.784738864163723E-4"/>
                  <c:y val="2.9141686236588814E-2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Other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 improved source</a:t>
                    </a:r>
                  </a:p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-1.4854882270151014E-2"/>
                  <c:y val="0.1684795321637427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dirty="0" smtClean="0">
                        <a:solidFill>
                          <a:schemeClr val="tx1"/>
                        </a:solidFill>
                      </a:rPr>
                      <a:t>Un-improved </a:t>
                    </a:r>
                    <a:r>
                      <a:rPr dirty="0">
                        <a:solidFill>
                          <a:schemeClr val="tx1"/>
                        </a:solidFill>
                      </a:rPr>
                      <a:t>source
7%</a:t>
                    </a:r>
                  </a:p>
                </c:rich>
              </c:tx>
              <c:spPr/>
              <c:showCatName val="1"/>
              <c:showPercent val="1"/>
            </c:dLbl>
            <c:dLbl>
              <c:idx val="4"/>
              <c:layout>
                <c:manualLayout>
                  <c:x val="-0.17470862337859938"/>
                  <c:y val="-1.1111111111111141E-3"/>
                </c:manualLayout>
              </c:layout>
              <c:spPr/>
              <c:txPr>
                <a:bodyPr/>
                <a:lstStyle/>
                <a:p>
                  <a:pPr>
                    <a:defRPr lang="en-US" sz="160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delete val="1"/>
            </c:dLbl>
            <c:dLbl>
              <c:idx val="6"/>
              <c:layout>
                <c:manualLayout>
                  <c:x val="0.23645174787934173"/>
                  <c:y val="4.9764700465073503E-2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Non-improved source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53%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lang="en-US"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Piped water</c:v>
                </c:pt>
                <c:pt idx="1">
                  <c:v>Bottled water</c:v>
                </c:pt>
                <c:pt idx="2">
                  <c:v>Other improved source</c:v>
                </c:pt>
                <c:pt idx="3">
                  <c:v>Non-improved source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4</c:v>
                </c:pt>
                <c:pt idx="2">
                  <c:v>1</c:v>
                </c:pt>
                <c:pt idx="3">
                  <c:v>7</c:v>
                </c:pt>
              </c:numCache>
            </c:numRef>
          </c:val>
        </c:ser>
        <c:firstSliceAng val="110"/>
      </c:pieChart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  <c:txPr>
        <a:bodyPr/>
        <a:lstStyle/>
        <a:p>
          <a:pPr>
            <a:defRPr lang="en-US"/>
          </a:pPr>
          <a:endParaRPr lang="en-US"/>
        </a:p>
      </c:txPr>
    </c:title>
    <c:plotArea>
      <c:layout>
        <c:manualLayout>
          <c:layoutTarget val="inner"/>
          <c:xMode val="edge"/>
          <c:yMode val="edge"/>
          <c:x val="0.23966036745406824"/>
          <c:y val="0.19160726619698853"/>
          <c:w val="0.54734593175853063"/>
          <c:h val="0.720192015471750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dirty="0">
                        <a:solidFill>
                          <a:schemeClr val="tx2"/>
                        </a:solidFill>
                      </a:rPr>
                      <a:t>Piped water
</a:t>
                    </a:r>
                    <a:r>
                      <a:rPr dirty="0" smtClean="0">
                        <a:solidFill>
                          <a:schemeClr val="tx2"/>
                        </a:solidFill>
                      </a:rPr>
                      <a:t>73%</a:t>
                    </a:r>
                    <a:endParaRPr dirty="0">
                      <a:solidFill>
                        <a:schemeClr val="tx2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20248993875765539"/>
                  <c:y val="0.12686489846663904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Bottled water</a:t>
                    </a:r>
                  </a:p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(improved)</a:t>
                    </a:r>
                  </a:p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23%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2"/>
              <c:layout>
                <c:manualLayout>
                  <c:x val="2.2304811898512685E-2"/>
                  <c:y val="-8.5087719298245611E-3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Other improved source</a:t>
                    </a:r>
                  </a:p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3"/>
              <c:layout>
                <c:manualLayout>
                  <c:x val="-7.8519072615923016E-2"/>
                  <c:y val="0.102676474651195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ysClr val="windowText" lastClr="000000"/>
                        </a:solidFill>
                      </a:rPr>
                      <a:t>Unimproved source 3%</a:t>
                    </a:r>
                    <a:endParaRPr lang="en-US" dirty="0">
                      <a:solidFill>
                        <a:sysClr val="windowText" lastClr="000000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4"/>
              <c:layout>
                <c:manualLayout>
                  <c:x val="1.2738407699037699E-4"/>
                  <c:y val="7.6999355343739917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8.8685914260717407E-3"/>
                  <c:y val="1.2431275037988701E-2"/>
                </c:manualLayout>
              </c:layout>
              <c:showCatName val="1"/>
              <c:showPercent val="1"/>
            </c:dLbl>
            <c:dLbl>
              <c:idx val="6"/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/>
                      <a:t>Non-improved source
</a:t>
                    </a:r>
                    <a:r>
                      <a:rPr lang="en-US" smtClean="0"/>
                      <a:t>15%</a:t>
                    </a:r>
                    <a:endParaRPr lang="en-US"/>
                  </a:p>
                </c:rich>
              </c:tx>
              <c:numFmt formatCode="General" sourceLinked="0"/>
              <c:spPr/>
              <c:showCatName val="1"/>
              <c:showPercent val="1"/>
            </c:dLbl>
            <c:numFmt formatCode="General" sourceLinked="0"/>
            <c:txPr>
              <a:bodyPr/>
              <a:lstStyle/>
              <a:p>
                <a:pPr>
                  <a:defRPr lang="en-US"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Piped water</c:v>
                </c:pt>
                <c:pt idx="1">
                  <c:v>Bottled water from improved source</c:v>
                </c:pt>
                <c:pt idx="2">
                  <c:v>Other improved source</c:v>
                </c:pt>
                <c:pt idx="3">
                  <c:v>Non-improved source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23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Piped water</c:v>
                </c:pt>
                <c:pt idx="1">
                  <c:v>Bottled water from improved source</c:v>
                </c:pt>
                <c:pt idx="2">
                  <c:v>Other improved source</c:v>
                </c:pt>
                <c:pt idx="3">
                  <c:v>Non-improved source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88</c:v>
                </c:pt>
                <c:pt idx="1">
                  <c:v>4</c:v>
                </c:pt>
                <c:pt idx="2">
                  <c:v>1</c:v>
                </c:pt>
                <c:pt idx="3">
                  <c:v>7</c:v>
                </c:pt>
              </c:numCache>
            </c:numRef>
          </c:val>
        </c:ser>
        <c:firstSliceAng val="132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5592144731908715"/>
          <c:y val="0.15492957746478872"/>
          <c:w val="0.78703388638920135"/>
          <c:h val="0.774647887323947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0.10988997469066364"/>
                  <c:y val="-0.18309859154929592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tx2"/>
                        </a:solidFill>
                      </a:defRPr>
                    </a:pPr>
                    <a:r>
                      <a:rPr dirty="0">
                        <a:solidFill>
                          <a:schemeClr val="tx2"/>
                        </a:solidFill>
                      </a:rPr>
                      <a:t>Flush/pour flush to piped sewer system
57%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4502566085489321"/>
                  <c:y val="0.22207589368230379"/>
                </c:manualLayout>
              </c:layout>
              <c:spPr/>
              <c:txPr>
                <a:bodyPr/>
                <a:lstStyle/>
                <a:p>
                  <a:pPr>
                    <a:defRPr lang="en-US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3"/>
              <c:layout>
                <c:manualLayout>
                  <c:x val="7.604518185226869E-4"/>
                  <c:y val="-0.15563380281690192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Other improved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 facility 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Unimproved </a:t>
                    </a:r>
                    <a:r>
                      <a:rPr lang="en-US" dirty="0" smtClean="0"/>
                      <a:t>facility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8%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>
                        <a:solidFill>
                          <a:schemeClr val="bg1"/>
                        </a:solidFill>
                      </a:rPr>
                      <a:t>No facility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/</a:t>
                    </a:r>
                  </a:p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smtClean="0">
                        <a:solidFill>
                          <a:schemeClr val="bg1"/>
                        </a:solidFill>
                      </a:rPr>
                      <a:t>bush/field</a:t>
                    </a:r>
                    <a:r>
                      <a:rPr lang="en-US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smtClean="0">
                        <a:solidFill>
                          <a:schemeClr val="bg1"/>
                        </a:solidFill>
                      </a:rPr>
                      <a:t>32%</a:t>
                    </a:r>
                    <a:endParaRPr lang="en-US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Flush/pour flush to piped sewer system</c:v>
                </c:pt>
                <c:pt idx="1">
                  <c:v>Flush/pour flush to septic tank</c:v>
                </c:pt>
                <c:pt idx="2">
                  <c:v>Flush/pour flush to pit latrine</c:v>
                </c:pt>
                <c:pt idx="3">
                  <c:v>Other improved facility</c:v>
                </c:pt>
                <c:pt idx="4">
                  <c:v>Non improved facility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">
                  <c:v>57</c:v>
                </c:pt>
                <c:pt idx="1">
                  <c:v>14</c:v>
                </c:pt>
                <c:pt idx="2">
                  <c:v>20</c:v>
                </c:pt>
                <c:pt idx="3">
                  <c:v>1</c:v>
                </c:pt>
                <c:pt idx="4">
                  <c:v>8</c:v>
                </c:pt>
              </c:numCache>
            </c:numRef>
          </c:val>
        </c:ser>
        <c:dLbls>
          <c:showCatName val="1"/>
          <c:showPercent val="1"/>
        </c:dLbls>
        <c:firstSliceAng val="96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.24383603091280401"/>
          <c:y val="1.6149270332081821E-2"/>
          <c:w val="0.73918866044522213"/>
          <c:h val="0.9529843703980849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Car/truck</c:v>
                </c:pt>
                <c:pt idx="1">
                  <c:v>Computer</c:v>
                </c:pt>
                <c:pt idx="2">
                  <c:v>Refrigerator</c:v>
                </c:pt>
                <c:pt idx="3">
                  <c:v>Mobile telephone</c:v>
                </c:pt>
                <c:pt idx="4">
                  <c:v>Television</c:v>
                </c:pt>
                <c:pt idx="5">
                  <c:v>Radio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24</c:v>
                </c:pt>
                <c:pt idx="1">
                  <c:v>5</c:v>
                </c:pt>
                <c:pt idx="2">
                  <c:v>92</c:v>
                </c:pt>
                <c:pt idx="3">
                  <c:v>94</c:v>
                </c:pt>
                <c:pt idx="4">
                  <c:v>98</c:v>
                </c:pt>
                <c:pt idx="5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Car/truck</c:v>
                </c:pt>
                <c:pt idx="1">
                  <c:v>Computer</c:v>
                </c:pt>
                <c:pt idx="2">
                  <c:v>Refrigerator</c:v>
                </c:pt>
                <c:pt idx="3">
                  <c:v>Mobile telephone</c:v>
                </c:pt>
                <c:pt idx="4">
                  <c:v>Television</c:v>
                </c:pt>
                <c:pt idx="5">
                  <c:v>Radio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35</c:v>
                </c:pt>
                <c:pt idx="1">
                  <c:v>30</c:v>
                </c:pt>
                <c:pt idx="2">
                  <c:v>98</c:v>
                </c:pt>
                <c:pt idx="3">
                  <c:v>94</c:v>
                </c:pt>
                <c:pt idx="4">
                  <c:v>100</c:v>
                </c:pt>
                <c:pt idx="5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Car/truck</c:v>
                </c:pt>
                <c:pt idx="1">
                  <c:v>Computer</c:v>
                </c:pt>
                <c:pt idx="2">
                  <c:v>Refrigerator</c:v>
                </c:pt>
                <c:pt idx="3">
                  <c:v>Mobile telephone</c:v>
                </c:pt>
                <c:pt idx="4">
                  <c:v>Television</c:v>
                </c:pt>
                <c:pt idx="5">
                  <c:v>Radio</c:v>
                </c:pt>
              </c:strCache>
            </c:strRef>
          </c:cat>
          <c:val>
            <c:numRef>
              <c:f>Sheet1!$D$2:$D$7</c:f>
              <c:numCache>
                <c:formatCode>0</c:formatCode>
                <c:ptCount val="6"/>
                <c:pt idx="0">
                  <c:v>29</c:v>
                </c:pt>
                <c:pt idx="1">
                  <c:v>17</c:v>
                </c:pt>
                <c:pt idx="2">
                  <c:v>95</c:v>
                </c:pt>
                <c:pt idx="3">
                  <c:v>94</c:v>
                </c:pt>
                <c:pt idx="4">
                  <c:v>99</c:v>
                </c:pt>
                <c:pt idx="5">
                  <c:v>48</c:v>
                </c:pt>
              </c:numCache>
            </c:numRef>
          </c:val>
        </c:ser>
        <c:dLbls>
          <c:showVal val="1"/>
        </c:dLbls>
        <c:gapWidth val="75"/>
        <c:overlap val="-5"/>
        <c:axId val="62301312"/>
        <c:axId val="62302848"/>
      </c:barChart>
      <c:catAx>
        <c:axId val="62301312"/>
        <c:scaling>
          <c:orientation val="minMax"/>
        </c:scaling>
        <c:axPos val="l"/>
        <c:numFmt formatCode="General" sourceLinked="1"/>
        <c:majorTickMark val="none"/>
        <c:tickLblPos val="nextTo"/>
        <c:crossAx val="62302848"/>
        <c:crosses val="autoZero"/>
        <c:auto val="1"/>
        <c:lblAlgn val="ctr"/>
        <c:lblOffset val="100"/>
      </c:catAx>
      <c:valAx>
        <c:axId val="62302848"/>
        <c:scaling>
          <c:orientation val="minMax"/>
        </c:scaling>
        <c:delete val="1"/>
        <c:axPos val="b"/>
        <c:numFmt formatCode="0" sourceLinked="1"/>
        <c:tickLblPos val="none"/>
        <c:crossAx val="62301312"/>
        <c:crosses val="autoZero"/>
        <c:crossBetween val="between"/>
      </c:valAx>
      <c:spPr>
        <a:noFill/>
        <a:ln w="25385">
          <a:noFill/>
        </a:ln>
      </c:spPr>
    </c:plotArea>
    <c:legend>
      <c:legendPos val="t"/>
      <c:layout>
        <c:manualLayout>
          <c:xMode val="edge"/>
          <c:yMode val="edge"/>
          <c:x val="0.82827269928622882"/>
          <c:y val="0.64469971846253471"/>
          <c:w val="0.14406014846693149"/>
          <c:h val="0.26488971861308896"/>
        </c:manualLayout>
      </c:layout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Incomplete or complete primary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41</c:v>
                </c:pt>
                <c:pt idx="1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Incomplete or complete secondary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47</c:v>
                </c:pt>
                <c:pt idx="1">
                  <c:v>36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More than secondary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12</c:v>
                </c:pt>
                <c:pt idx="1">
                  <c:v>13</c:v>
                </c:pt>
              </c:numCache>
            </c:numRef>
          </c:val>
        </c:ser>
        <c:dLbls>
          <c:showVal val="1"/>
        </c:dLbls>
        <c:gapWidth val="95"/>
        <c:overlap val="100"/>
        <c:axId val="76874496"/>
        <c:axId val="76876032"/>
      </c:barChart>
      <c:catAx>
        <c:axId val="76874496"/>
        <c:scaling>
          <c:orientation val="minMax"/>
        </c:scaling>
        <c:axPos val="l"/>
        <c:numFmt formatCode="General" sourceLinked="1"/>
        <c:majorTickMark val="none"/>
        <c:tickLblPos val="nextTo"/>
        <c:crossAx val="76876032"/>
        <c:crosses val="autoZero"/>
        <c:auto val="1"/>
        <c:lblAlgn val="ctr"/>
        <c:lblOffset val="100"/>
      </c:catAx>
      <c:valAx>
        <c:axId val="76876032"/>
        <c:scaling>
          <c:orientation val="minMax"/>
        </c:scaling>
        <c:delete val="1"/>
        <c:axPos val="b"/>
        <c:numFmt formatCode="0" sourceLinked="1"/>
        <c:tickLblPos val="none"/>
        <c:crossAx val="76874496"/>
        <c:crosses val="autoZero"/>
        <c:crossBetween val="between"/>
      </c:valAx>
      <c:spPr>
        <a:noFill/>
        <a:ln w="25386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1.6975308641975384E-2"/>
          <c:y val="0.15083883805501724"/>
          <c:w val="0.96604938271604934"/>
          <c:h val="0.7371958188787700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Urban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 formatCode="General">
                  <c:v>99</c:v>
                </c:pt>
                <c:pt idx="1">
                  <c:v>99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 formatCode="General">
                  <c:v>98</c:v>
                </c:pt>
                <c:pt idx="1">
                  <c:v>98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 formatCode="General">
                  <c:v>99</c:v>
                </c:pt>
                <c:pt idx="1">
                  <c:v>98</c:v>
                </c:pt>
              </c:numCache>
            </c:numRef>
          </c:val>
        </c:ser>
        <c:dLbls>
          <c:showVal val="1"/>
        </c:dLbls>
        <c:gapWidth val="75"/>
        <c:overlap val="-5"/>
        <c:axId val="76075008"/>
        <c:axId val="76076544"/>
      </c:barChart>
      <c:catAx>
        <c:axId val="76075008"/>
        <c:scaling>
          <c:orientation val="minMax"/>
        </c:scaling>
        <c:axPos val="b"/>
        <c:numFmt formatCode="General" sourceLinked="1"/>
        <c:majorTickMark val="none"/>
        <c:tickLblPos val="nextTo"/>
        <c:crossAx val="76076544"/>
        <c:crosses val="autoZero"/>
        <c:auto val="1"/>
        <c:lblAlgn val="ctr"/>
        <c:lblOffset val="100"/>
      </c:catAx>
      <c:valAx>
        <c:axId val="76076544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76075008"/>
        <c:crosses val="autoZero"/>
        <c:crossBetween val="between"/>
      </c:valAx>
      <c:spPr>
        <a:noFill/>
        <a:ln w="25385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1.6975308641975478E-2"/>
          <c:y val="0.13783383807793401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98</c:v>
                </c:pt>
                <c:pt idx="2">
                  <c:v>36</c:v>
                </c:pt>
                <c:pt idx="3">
                  <c:v>22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51</c:v>
                </c:pt>
                <c:pt idx="1">
                  <c:v>98</c:v>
                </c:pt>
                <c:pt idx="2">
                  <c:v>54</c:v>
                </c:pt>
                <c:pt idx="3">
                  <c:v>35</c:v>
                </c:pt>
                <c:pt idx="4">
                  <c:v>2</c:v>
                </c:pt>
              </c:numCache>
            </c:numRef>
          </c:val>
        </c:ser>
        <c:dLbls>
          <c:showVal val="1"/>
        </c:dLbls>
        <c:gapWidth val="75"/>
        <c:overlap val="-5"/>
        <c:axId val="76925184"/>
        <c:axId val="77283328"/>
      </c:barChart>
      <c:catAx>
        <c:axId val="76925184"/>
        <c:scaling>
          <c:orientation val="minMax"/>
        </c:scaling>
        <c:axPos val="b"/>
        <c:numFmt formatCode="General" sourceLinked="1"/>
        <c:majorTickMark val="none"/>
        <c:tickLblPos val="nextTo"/>
        <c:crossAx val="77283328"/>
        <c:crosses val="autoZero"/>
        <c:auto val="1"/>
        <c:lblAlgn val="ctr"/>
        <c:lblOffset val="100"/>
      </c:catAx>
      <c:valAx>
        <c:axId val="77283328"/>
        <c:scaling>
          <c:orientation val="minMax"/>
        </c:scaling>
        <c:delete val="1"/>
        <c:axPos val="l"/>
        <c:numFmt formatCode="General" sourceLinked="1"/>
        <c:tickLblPos val="none"/>
        <c:crossAx val="76925184"/>
        <c:crosses val="autoZero"/>
        <c:crossBetween val="between"/>
      </c:valAx>
      <c:spPr>
        <a:noFill/>
        <a:ln w="25385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3.4188034188034191E-2"/>
          <c:y val="0.11839999166770795"/>
          <c:w val="0.95014245014245013"/>
          <c:h val="0.7098979294254901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4">
                  <c:v>No educ, primary 4 year</c:v>
                </c:pt>
                <c:pt idx="5">
                  <c:v>Primary 8 year</c:v>
                </c:pt>
                <c:pt idx="6">
                  <c:v>Sec/prof/ tech</c:v>
                </c:pt>
                <c:pt idx="7">
                  <c:v>University +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30</c:v>
                </c:pt>
                <c:pt idx="1">
                  <c:v>40</c:v>
                </c:pt>
                <c:pt idx="2">
                  <c:v>22</c:v>
                </c:pt>
                <c:pt idx="4">
                  <c:v>19</c:v>
                </c:pt>
                <c:pt idx="5">
                  <c:v>22</c:v>
                </c:pt>
                <c:pt idx="6">
                  <c:v>32</c:v>
                </c:pt>
                <c:pt idx="7">
                  <c:v>57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4">
                  <c:v>No educ, primary 4 year</c:v>
                </c:pt>
                <c:pt idx="5">
                  <c:v>Primary 8 year</c:v>
                </c:pt>
                <c:pt idx="6">
                  <c:v>Sec/prof/ tech</c:v>
                </c:pt>
                <c:pt idx="7">
                  <c:v>University +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66</c:v>
                </c:pt>
                <c:pt idx="1">
                  <c:v>65</c:v>
                </c:pt>
                <c:pt idx="2">
                  <c:v>67</c:v>
                </c:pt>
                <c:pt idx="4">
                  <c:v>57</c:v>
                </c:pt>
                <c:pt idx="5">
                  <c:v>68</c:v>
                </c:pt>
                <c:pt idx="6">
                  <c:v>63</c:v>
                </c:pt>
                <c:pt idx="7">
                  <c:v>72</c:v>
                </c:pt>
              </c:numCache>
            </c:numRef>
          </c:val>
        </c:ser>
        <c:dLbls>
          <c:showVal val="1"/>
        </c:dLbls>
        <c:gapWidth val="75"/>
        <c:overlap val="-5"/>
        <c:axId val="77312768"/>
        <c:axId val="77314304"/>
      </c:barChart>
      <c:catAx>
        <c:axId val="773127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399"/>
            </a:pPr>
            <a:endParaRPr lang="en-US"/>
          </a:p>
        </c:txPr>
        <c:crossAx val="77314304"/>
        <c:crosses val="autoZero"/>
        <c:auto val="1"/>
        <c:lblAlgn val="ctr"/>
        <c:lblOffset val="100"/>
      </c:catAx>
      <c:valAx>
        <c:axId val="77314304"/>
        <c:scaling>
          <c:orientation val="minMax"/>
        </c:scaling>
        <c:delete val="1"/>
        <c:axPos val="l"/>
        <c:numFmt formatCode="General" sourceLinked="1"/>
        <c:tickLblPos val="none"/>
        <c:crossAx val="77312768"/>
        <c:crosses val="autoZero"/>
        <c:crossBetween val="between"/>
      </c:valAx>
      <c:spPr>
        <a:noFill/>
        <a:ln w="25386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DBA8E5-0042-43C5-8209-C8F9402DCDA0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FE05453-F2AE-4F0F-90D7-2F44C29BA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ECBBEEB-E9FB-4D22-9FCA-842E1C6B89F9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E5644E4-736A-4460-B1F5-2CDEFB1405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5B03FD-3769-4355-92A1-44D66D42469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9DDD8-A05E-4477-94D4-20940D38A4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2E1B1-7E64-42C2-BEA5-04FF856816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E58B-2837-4E01-B14B-B2E1EB94FE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13A0C-884E-4ECA-B7A6-C54F5142C4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F7F44-7A3B-436B-8CC5-D4CB17374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F58A-799C-4626-B6CF-DE62B9C472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DD018-C850-4335-A6EE-26690AA660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1C106-F455-448C-B7C8-B10E9ADA0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07F1C-F1BD-4DBF-AE1A-48CA7FBC4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C3CE5-C43D-45CC-96FD-710FB0290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F921A-D939-43A7-AC19-CD91B2FF38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B40B38-109F-40BD-84EE-FC16E12747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685800" y="282575"/>
            <a:ext cx="7772400" cy="1470025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tx2"/>
                </a:solidFill>
              </a:rPr>
              <a:t>Characteristics of Respondents and Households</a:t>
            </a:r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1371600" y="5181600"/>
            <a:ext cx="6400800" cy="1295400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tx2"/>
                </a:solidFill>
              </a:rPr>
              <a:t>2008-09 Albania Demographic and Health Survey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grpSp>
        <p:nvGrpSpPr>
          <p:cNvPr id="15365" name="Group 5"/>
          <p:cNvGrpSpPr>
            <a:grpSpLocks/>
          </p:cNvGrpSpPr>
          <p:nvPr/>
        </p:nvGrpSpPr>
        <p:grpSpPr bwMode="auto">
          <a:xfrm>
            <a:off x="-609600" y="2057400"/>
            <a:ext cx="10820400" cy="2514600"/>
            <a:chOff x="-609600" y="1905000"/>
            <a:chExt cx="10820400" cy="2514600"/>
          </a:xfrm>
        </p:grpSpPr>
        <p:sp>
          <p:nvSpPr>
            <p:cNvPr id="7" name="Rectangle 6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5368" name="Picture 8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9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Picture 10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Picture 11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2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7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z="3600" smtClean="0"/>
              <a:t>Wealth Index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nd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43%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819" name="TextBox 4"/>
          <p:cNvSpPr txBox="1">
            <a:spLocks noChangeArrowheads="1"/>
          </p:cNvSpPr>
          <p:nvPr/>
        </p:nvSpPr>
        <p:spPr bwMode="auto">
          <a:xfrm>
            <a:off x="381000" y="2590800"/>
            <a:ext cx="82296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alibri" pitchFamily="34" charset="0"/>
              </a:rPr>
              <a:t>Most households with high socio-economic status are in urban areas, while those with low are more often in rural areas.</a:t>
            </a:r>
          </a:p>
          <a:p>
            <a:pPr algn="ctr"/>
            <a:endParaRPr lang="en-US" sz="2800">
              <a:latin typeface="Calibri" pitchFamily="34" charset="0"/>
            </a:endParaRPr>
          </a:p>
          <a:p>
            <a:pPr algn="ctr"/>
            <a:r>
              <a:rPr lang="en-US" sz="2800">
                <a:latin typeface="Calibri" pitchFamily="34" charset="0"/>
              </a:rPr>
              <a:t>The highest proportion of households with low socio-economic status are in the Mountain region (46% in the lowest quintile), and the largest proportion of wealthy households are in Urban Tirana (64% in the highest quintile).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525963"/>
          </a:xfrm>
        </p:spPr>
        <p:txBody>
          <a:bodyPr/>
          <a:lstStyle/>
          <a:p>
            <a:pPr eaLnBrk="1" hangingPunct="1"/>
            <a:r>
              <a:rPr lang="en-US" sz="2400" smtClean="0"/>
              <a:t>Household Characteristics</a:t>
            </a:r>
          </a:p>
          <a:p>
            <a:pPr lvl="1" eaLnBrk="1" hangingPunct="1"/>
            <a:r>
              <a:rPr lang="en-US" smtClean="0"/>
              <a:t>Education</a:t>
            </a:r>
          </a:p>
          <a:p>
            <a:pPr lvl="1" eaLnBrk="1" hangingPunct="1"/>
            <a:r>
              <a:rPr lang="en-US" smtClean="0"/>
              <a:t>Drinking Water, Sanitation</a:t>
            </a:r>
          </a:p>
          <a:p>
            <a:pPr lvl="1" eaLnBrk="1" hangingPunct="1"/>
            <a:r>
              <a:rPr lang="en-US" smtClean="0"/>
              <a:t>Ownership of Goods</a:t>
            </a:r>
          </a:p>
          <a:p>
            <a:pPr lvl="1" eaLnBrk="1" hangingPunct="1"/>
            <a:r>
              <a:rPr lang="en-US" smtClean="0"/>
              <a:t>Wealth</a:t>
            </a:r>
          </a:p>
          <a:p>
            <a:pPr eaLnBrk="1" hangingPunct="1"/>
            <a:r>
              <a:rPr lang="en-US" sz="2400" b="1" smtClean="0"/>
              <a:t>Respondent Characteristics</a:t>
            </a:r>
          </a:p>
          <a:p>
            <a:pPr lvl="1" eaLnBrk="1" hangingPunct="1"/>
            <a:r>
              <a:rPr lang="en-US" b="1" smtClean="0"/>
              <a:t>Education and Literacy</a:t>
            </a:r>
          </a:p>
          <a:p>
            <a:pPr lvl="1" eaLnBrk="1" hangingPunct="1"/>
            <a:r>
              <a:rPr lang="en-US" b="1" smtClean="0"/>
              <a:t>Mass Media</a:t>
            </a:r>
          </a:p>
          <a:p>
            <a:pPr lvl="1" eaLnBrk="1" hangingPunct="1"/>
            <a:r>
              <a:rPr lang="en-US" b="1" smtClean="0"/>
              <a:t>Employment</a:t>
            </a:r>
          </a:p>
          <a:p>
            <a:pPr lvl="1" eaLnBrk="1" hangingPunct="1"/>
            <a:endParaRPr lang="en-US" b="1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Educational Level of Respondents</a:t>
            </a:r>
          </a:p>
        </p:txBody>
      </p:sp>
      <p:graphicFrame>
        <p:nvGraphicFramePr>
          <p:cNvPr id="11" name="Content Placeholder 6"/>
          <p:cNvGraphicFramePr>
            <a:graphicFrameLocks noGrp="1"/>
          </p:cNvGraphicFramePr>
          <p:nvPr>
            <p:ph idx="1"/>
          </p:nvPr>
        </p:nvGraphicFramePr>
        <p:xfrm>
          <a:off x="254000" y="1854200"/>
          <a:ext cx="8483600" cy="4322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892" name="TextBox 8"/>
          <p:cNvSpPr txBox="1">
            <a:spLocks noChangeArrowheads="1"/>
          </p:cNvSpPr>
          <p:nvPr/>
        </p:nvSpPr>
        <p:spPr bwMode="auto">
          <a:xfrm>
            <a:off x="2209800" y="3505200"/>
            <a:ext cx="1447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accent2"/>
                </a:solidFill>
                <a:latin typeface="Calibri" pitchFamily="34" charset="0"/>
              </a:rPr>
              <a:t>Incomplete or complete primary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24400" y="3581400"/>
            <a:ext cx="14478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Incomplete or complete secondary</a:t>
            </a:r>
          </a:p>
        </p:txBody>
      </p:sp>
      <p:sp>
        <p:nvSpPr>
          <p:cNvPr id="37894" name="TextBox 10"/>
          <p:cNvSpPr txBox="1">
            <a:spLocks noChangeArrowheads="1"/>
          </p:cNvSpPr>
          <p:nvPr/>
        </p:nvSpPr>
        <p:spPr bwMode="auto">
          <a:xfrm>
            <a:off x="7315200" y="3719513"/>
            <a:ext cx="1371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More than secondary</a:t>
            </a:r>
          </a:p>
        </p:txBody>
      </p:sp>
      <p:cxnSp>
        <p:nvCxnSpPr>
          <p:cNvPr id="13" name="Straight Connector 12"/>
          <p:cNvCxnSpPr>
            <a:stCxn id="37894" idx="0"/>
          </p:cNvCxnSpPr>
          <p:nvPr/>
        </p:nvCxnSpPr>
        <p:spPr>
          <a:xfrm flipH="1" flipV="1">
            <a:off x="7620000" y="2971800"/>
            <a:ext cx="381000" cy="7477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37894" idx="2"/>
          </p:cNvCxnSpPr>
          <p:nvPr/>
        </p:nvCxnSpPr>
        <p:spPr>
          <a:xfrm flipH="1">
            <a:off x="7543800" y="4365625"/>
            <a:ext cx="457200" cy="7397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Literacy of Respondents</a:t>
            </a: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558800" y="1854200"/>
          <a:ext cx="8026400" cy="4551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40" name="TextBox 4"/>
          <p:cNvSpPr txBox="1">
            <a:spLocks noChangeArrowheads="1"/>
          </p:cNvSpPr>
          <p:nvPr/>
        </p:nvSpPr>
        <p:spPr bwMode="auto">
          <a:xfrm>
            <a:off x="0" y="14478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 who are literate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Weekly Exposure to Mass Media</a:t>
            </a:r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</p:nvPr>
        </p:nvGraphicFramePr>
        <p:xfrm>
          <a:off x="558800" y="1701800"/>
          <a:ext cx="8026400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152400" y="160020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</a:t>
            </a:r>
          </a:p>
        </p:txBody>
      </p:sp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6553200" y="6488113"/>
            <a:ext cx="2286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*At least once a week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Employment by Residence and Education</a:t>
            </a:r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idx="1"/>
          </p:nvPr>
        </p:nvGraphicFramePr>
        <p:xfrm>
          <a:off x="101600" y="1701800"/>
          <a:ext cx="8940800" cy="45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5867400" y="6172200"/>
            <a:ext cx="152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itchFamily="34" charset="0"/>
              </a:rPr>
              <a:t>Education</a:t>
            </a:r>
          </a:p>
        </p:txBody>
      </p:sp>
      <p:sp>
        <p:nvSpPr>
          <p:cNvPr id="44037" name="TextBox 5"/>
          <p:cNvSpPr txBox="1">
            <a:spLocks noChangeArrowheads="1"/>
          </p:cNvSpPr>
          <p:nvPr/>
        </p:nvSpPr>
        <p:spPr bwMode="auto">
          <a:xfrm>
            <a:off x="152400" y="1371600"/>
            <a:ext cx="251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women and men who worked in the last 7 days</a:t>
            </a:r>
          </a:p>
        </p:txBody>
      </p:sp>
      <p:sp>
        <p:nvSpPr>
          <p:cNvPr id="44038" name="TextBox 6"/>
          <p:cNvSpPr txBox="1">
            <a:spLocks noChangeArrowheads="1"/>
          </p:cNvSpPr>
          <p:nvPr/>
        </p:nvSpPr>
        <p:spPr bwMode="auto">
          <a:xfrm>
            <a:off x="1143000" y="6019800"/>
            <a:ext cx="152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itchFamily="34" charset="0"/>
              </a:rPr>
              <a:t>Residence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Occupation</a:t>
            </a: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330200" y="1854200"/>
          <a:ext cx="8407400" cy="4322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4" name="TextBox 7"/>
          <p:cNvSpPr txBox="1">
            <a:spLocks noChangeArrowheads="1"/>
          </p:cNvSpPr>
          <p:nvPr/>
        </p:nvSpPr>
        <p:spPr bwMode="auto">
          <a:xfrm>
            <a:off x="0" y="1219200"/>
            <a:ext cx="3048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women and men employed in the last 12 months by occupation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Type of Employment: Women</a:t>
            </a: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</p:nvPr>
        </p:nvGraphicFramePr>
        <p:xfrm>
          <a:off x="482600" y="1930400"/>
          <a:ext cx="8102600" cy="4475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132" name="TextBox 7"/>
          <p:cNvSpPr txBox="1">
            <a:spLocks noChangeArrowheads="1"/>
          </p:cNvSpPr>
          <p:nvPr/>
        </p:nvSpPr>
        <p:spPr bwMode="auto">
          <a:xfrm>
            <a:off x="152400" y="1219200"/>
            <a:ext cx="403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Percent distribution of women age 15-49 employed in the 12 months before the survey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50178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sz="2400" b="1" dirty="0" smtClean="0"/>
              <a:t>97% </a:t>
            </a:r>
            <a:r>
              <a:rPr lang="en-US" sz="2400" dirty="0" smtClean="0"/>
              <a:t>of urban </a:t>
            </a:r>
            <a:r>
              <a:rPr lang="en-US" sz="2400" dirty="0" smtClean="0"/>
              <a:t>households </a:t>
            </a:r>
            <a:r>
              <a:rPr lang="en-US" sz="2400" dirty="0" smtClean="0"/>
              <a:t>and </a:t>
            </a:r>
            <a:r>
              <a:rPr lang="en-US" sz="2400" b="1" dirty="0" smtClean="0"/>
              <a:t>93% </a:t>
            </a:r>
            <a:r>
              <a:rPr lang="en-US" sz="2400" dirty="0" smtClean="0"/>
              <a:t>of rural </a:t>
            </a:r>
            <a:r>
              <a:rPr lang="en-US" sz="2400" dirty="0" smtClean="0"/>
              <a:t>households</a:t>
            </a:r>
            <a:r>
              <a:rPr lang="en-US" sz="2400" dirty="0" smtClean="0"/>
              <a:t> </a:t>
            </a:r>
            <a:r>
              <a:rPr lang="en-US" sz="2400" dirty="0" smtClean="0"/>
              <a:t>use an </a:t>
            </a:r>
            <a:r>
              <a:rPr lang="en-US" sz="2400" b="1" dirty="0" smtClean="0"/>
              <a:t>improved source of drinking water.</a:t>
            </a:r>
          </a:p>
          <a:p>
            <a:pPr eaLnBrk="1" hangingPunct="1">
              <a:spcBef>
                <a:spcPts val="600"/>
              </a:spcBef>
            </a:pPr>
            <a:r>
              <a:rPr lang="en-US" sz="2400" b="1" dirty="0" smtClean="0"/>
              <a:t>92% </a:t>
            </a:r>
            <a:r>
              <a:rPr lang="en-US" sz="2400" dirty="0" smtClean="0"/>
              <a:t>of </a:t>
            </a:r>
            <a:r>
              <a:rPr lang="en-US" sz="2400" dirty="0" smtClean="0"/>
              <a:t>households </a:t>
            </a:r>
            <a:r>
              <a:rPr lang="en-US" sz="2400" dirty="0" smtClean="0"/>
              <a:t>use an </a:t>
            </a:r>
            <a:r>
              <a:rPr lang="en-US" sz="2400" b="1" dirty="0" smtClean="0"/>
              <a:t>improved toilet facility</a:t>
            </a:r>
            <a:r>
              <a:rPr lang="en-US" sz="2400" dirty="0" smtClean="0"/>
              <a:t>. </a:t>
            </a:r>
            <a:endParaRPr lang="en-US" sz="2400" b="1" dirty="0" smtClean="0"/>
          </a:p>
          <a:p>
            <a:pPr eaLnBrk="1" hangingPunct="1">
              <a:spcBef>
                <a:spcPts val="600"/>
              </a:spcBef>
            </a:pPr>
            <a:r>
              <a:rPr lang="en-US" sz="2400" b="1" dirty="0" smtClean="0"/>
              <a:t>95% </a:t>
            </a:r>
            <a:r>
              <a:rPr lang="en-US" sz="2400" dirty="0" smtClean="0"/>
              <a:t>of primary school age children </a:t>
            </a:r>
            <a:r>
              <a:rPr lang="en-US" sz="2400" b="1" dirty="0" smtClean="0"/>
              <a:t>attend primary school</a:t>
            </a:r>
          </a:p>
          <a:p>
            <a:pPr eaLnBrk="1" hangingPunct="1">
              <a:spcBef>
                <a:spcPts val="600"/>
              </a:spcBef>
            </a:pPr>
            <a:r>
              <a:rPr lang="en-US" sz="2400" b="1" dirty="0" smtClean="0"/>
              <a:t>56% </a:t>
            </a:r>
            <a:r>
              <a:rPr lang="en-US" sz="2400" dirty="0" smtClean="0"/>
              <a:t>of secondary school age children </a:t>
            </a:r>
            <a:r>
              <a:rPr lang="en-US" sz="2400" b="1" dirty="0" smtClean="0"/>
              <a:t>attend secondary school</a:t>
            </a:r>
          </a:p>
          <a:p>
            <a:pPr eaLnBrk="1" hangingPunct="1">
              <a:spcBef>
                <a:spcPts val="600"/>
              </a:spcBef>
            </a:pPr>
            <a:r>
              <a:rPr lang="en-US" sz="2400" b="1" dirty="0" smtClean="0"/>
              <a:t>49%</a:t>
            </a:r>
            <a:r>
              <a:rPr lang="en-US" sz="2400" dirty="0" smtClean="0"/>
              <a:t> of female respondents and </a:t>
            </a:r>
            <a:r>
              <a:rPr lang="en-US" sz="2400" b="1" dirty="0" smtClean="0"/>
              <a:t>59%</a:t>
            </a:r>
            <a:r>
              <a:rPr lang="en-US" sz="2400" dirty="0" smtClean="0"/>
              <a:t> of male respondents have attended at least some secondary school</a:t>
            </a:r>
            <a:r>
              <a:rPr lang="en-US" sz="2400" b="1" dirty="0" smtClean="0"/>
              <a:t>.</a:t>
            </a:r>
          </a:p>
          <a:p>
            <a:pPr eaLnBrk="1" hangingPunct="1">
              <a:spcBef>
                <a:spcPts val="600"/>
              </a:spcBef>
            </a:pPr>
            <a:r>
              <a:rPr lang="en-US" sz="2400" b="1" dirty="0" smtClean="0"/>
              <a:t>98% </a:t>
            </a:r>
            <a:r>
              <a:rPr lang="en-US" sz="2400" dirty="0" smtClean="0"/>
              <a:t>of women and men have exposure to the media through </a:t>
            </a:r>
            <a:r>
              <a:rPr lang="en-US" sz="2400" b="1" dirty="0" smtClean="0"/>
              <a:t>TV.</a:t>
            </a:r>
          </a:p>
          <a:p>
            <a:pPr eaLnBrk="1" hangingPunct="1">
              <a:spcBef>
                <a:spcPts val="600"/>
              </a:spcBef>
            </a:pPr>
            <a:r>
              <a:rPr lang="en-US" sz="2400" b="1" dirty="0" smtClean="0"/>
              <a:t>30% </a:t>
            </a:r>
            <a:r>
              <a:rPr lang="en-US" sz="2400" dirty="0" smtClean="0"/>
              <a:t>of women and </a:t>
            </a:r>
            <a:r>
              <a:rPr lang="en-US" sz="2400" b="1" dirty="0" smtClean="0"/>
              <a:t>66%</a:t>
            </a:r>
            <a:r>
              <a:rPr lang="en-US" sz="2400" dirty="0" smtClean="0"/>
              <a:t> of men are </a:t>
            </a:r>
            <a:r>
              <a:rPr lang="en-US" sz="2400" b="1" dirty="0" smtClean="0"/>
              <a:t>currently employed.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189038"/>
            <a:ext cx="4038600" cy="4525962"/>
          </a:xfrm>
        </p:spPr>
        <p:txBody>
          <a:bodyPr/>
          <a:lstStyle/>
          <a:p>
            <a:pPr eaLnBrk="1" hangingPunct="1"/>
            <a:r>
              <a:rPr lang="en-US" sz="2400" b="1" smtClean="0"/>
              <a:t>Household Characteristics</a:t>
            </a:r>
          </a:p>
          <a:p>
            <a:pPr lvl="1" eaLnBrk="1" hangingPunct="1"/>
            <a:r>
              <a:rPr lang="en-US" b="1" smtClean="0"/>
              <a:t>Education</a:t>
            </a:r>
          </a:p>
          <a:p>
            <a:pPr lvl="1" eaLnBrk="1" hangingPunct="1"/>
            <a:r>
              <a:rPr lang="en-US" b="1" smtClean="0"/>
              <a:t>Drinking Water, Sanitation</a:t>
            </a:r>
          </a:p>
          <a:p>
            <a:pPr lvl="1" eaLnBrk="1" hangingPunct="1"/>
            <a:r>
              <a:rPr lang="en-US" b="1" smtClean="0"/>
              <a:t>Ownership of Goods</a:t>
            </a:r>
          </a:p>
          <a:p>
            <a:pPr lvl="1" eaLnBrk="1" hangingPunct="1"/>
            <a:r>
              <a:rPr lang="en-US" b="1" smtClean="0"/>
              <a:t>Wealth</a:t>
            </a:r>
          </a:p>
          <a:p>
            <a:pPr eaLnBrk="1" hangingPunct="1"/>
            <a:r>
              <a:rPr lang="en-US" sz="2400" smtClean="0"/>
              <a:t>Respondent Characteristics</a:t>
            </a:r>
          </a:p>
          <a:p>
            <a:pPr lvl="1" eaLnBrk="1" hangingPunct="1"/>
            <a:r>
              <a:rPr lang="en-US" smtClean="0"/>
              <a:t>Education and Literacy</a:t>
            </a:r>
          </a:p>
          <a:p>
            <a:pPr lvl="1" eaLnBrk="1" hangingPunct="1"/>
            <a:r>
              <a:rPr lang="en-US" smtClean="0"/>
              <a:t>Mass Media</a:t>
            </a:r>
          </a:p>
          <a:p>
            <a:pPr lvl="1" eaLnBrk="1" hangingPunct="1"/>
            <a:r>
              <a:rPr lang="en-US" smtClean="0"/>
              <a:t>Employment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Albania’s Households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16% </a:t>
            </a:r>
            <a:r>
              <a:rPr lang="en-US" smtClean="0"/>
              <a:t>of households are headed by women</a:t>
            </a:r>
          </a:p>
          <a:p>
            <a:pPr eaLnBrk="1" hangingPunct="1"/>
            <a:r>
              <a:rPr lang="en-US" smtClean="0"/>
              <a:t>Average household size: </a:t>
            </a:r>
            <a:r>
              <a:rPr lang="en-US" b="1" smtClean="0"/>
              <a:t>3.8</a:t>
            </a:r>
            <a:r>
              <a:rPr lang="en-US" smtClean="0"/>
              <a:t> members</a:t>
            </a:r>
          </a:p>
          <a:p>
            <a:pPr eaLnBrk="1" hangingPunct="1"/>
            <a:r>
              <a:rPr lang="en-US" b="1" smtClean="0"/>
              <a:t>23%</a:t>
            </a:r>
            <a:r>
              <a:rPr lang="en-US" smtClean="0"/>
              <a:t> of the population is under 15 years of age</a:t>
            </a:r>
          </a:p>
          <a:p>
            <a:pPr eaLnBrk="1" hangingPunct="1"/>
            <a:r>
              <a:rPr lang="en-US" b="1" smtClean="0"/>
              <a:t>3%</a:t>
            </a:r>
            <a:r>
              <a:rPr lang="en-US" smtClean="0"/>
              <a:t> of households have orphans or foster children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School Attendance</a:t>
            </a: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635000" y="2082800"/>
          <a:ext cx="8026400" cy="4322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152400" y="1219200"/>
            <a:ext cx="2133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Net attendance ratio: percent of school-age children attending at that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Early Childhood Education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55% of children 3-5 years old are attending early childhood education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45% of current first-graders attended preschool the year before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Drinking Water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97%</a:t>
            </a:r>
            <a:r>
              <a:rPr lang="en-US" sz="2000" dirty="0" smtClean="0">
                <a:solidFill>
                  <a:schemeClr val="bg1"/>
                </a:solidFill>
              </a:rPr>
              <a:t> of urban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93% </a:t>
            </a:r>
            <a:r>
              <a:rPr lang="en-US" sz="2000" dirty="0" smtClean="0">
                <a:solidFill>
                  <a:schemeClr val="bg1"/>
                </a:solidFill>
              </a:rPr>
              <a:t>of rural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3" name="Chart 12"/>
          <p:cNvGraphicFramePr/>
          <p:nvPr/>
        </p:nvGraphicFramePr>
        <p:xfrm>
          <a:off x="3505200" y="1447800"/>
          <a:ext cx="52578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/>
          <p:cNvGraphicFramePr/>
          <p:nvPr/>
        </p:nvGraphicFramePr>
        <p:xfrm>
          <a:off x="-1066800" y="1295400"/>
          <a:ext cx="5715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ADHS-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Sanitation</a:t>
            </a:r>
            <a:endParaRPr lang="en-US" sz="360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52400" y="914400"/>
          <a:ext cx="8534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905000"/>
            <a:ext cx="2743200" cy="1200329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8% of households use </a:t>
            </a:r>
            <a:r>
              <a:rPr lang="en-US" sz="2400" dirty="0" smtClean="0">
                <a:solidFill>
                  <a:schemeClr val="bg1"/>
                </a:solidFill>
              </a:rPr>
              <a:t>an unimproved </a:t>
            </a:r>
            <a:r>
              <a:rPr lang="en-US" sz="2400" dirty="0" smtClean="0">
                <a:solidFill>
                  <a:schemeClr val="bg1"/>
                </a:solidFill>
              </a:rPr>
              <a:t>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ADHS-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Household Durable Goods and Possessions</a:t>
            </a:r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</p:nvPr>
        </p:nvGraphicFramePr>
        <p:xfrm>
          <a:off x="711200" y="1244600"/>
          <a:ext cx="7874000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3276600" y="6324600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households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Wealth Index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700" smtClean="0"/>
              <a:t>Wealth is determined by scoring households based on a set of household assets, including access to electricity and ownership of various consumer goods.</a:t>
            </a:r>
          </a:p>
          <a:p>
            <a:pPr eaLnBrk="1" hangingPunct="1">
              <a:lnSpc>
                <a:spcPct val="90000"/>
              </a:lnSpc>
            </a:pPr>
            <a:r>
              <a:rPr lang="en-US" sz="2700" smtClean="0"/>
              <a:t>Households are then ranked, from lowest score to highest score.</a:t>
            </a:r>
          </a:p>
          <a:p>
            <a:pPr eaLnBrk="1" hangingPunct="1">
              <a:lnSpc>
                <a:spcPct val="90000"/>
              </a:lnSpc>
            </a:pPr>
            <a:r>
              <a:rPr lang="en-US" sz="2700" smtClean="0"/>
              <a:t>This list is then separated into 5 equal pieces (or quintiles) each representing 20% of the population.</a:t>
            </a:r>
          </a:p>
          <a:p>
            <a:pPr eaLnBrk="1" hangingPunct="1">
              <a:lnSpc>
                <a:spcPct val="90000"/>
              </a:lnSpc>
            </a:pPr>
            <a:r>
              <a:rPr lang="en-US" sz="2700" smtClean="0"/>
              <a:t>Households in the highest quintile may not be “rich,” but they are of higher socioeconomic status than the other 80% of households in the country.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2008-09 ADHS- INSTAT, IPH, and ICF Macro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lbania">
      <a:dk1>
        <a:srgbClr val="000000"/>
      </a:dk1>
      <a:lt1>
        <a:srgbClr val="7070FF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774</Words>
  <Application>Microsoft Office PowerPoint</Application>
  <PresentationFormat>On-screen Show (4:3)</PresentationFormat>
  <Paragraphs>132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Characteristics of Respondents and Households</vt:lpstr>
      <vt:lpstr>Slide 2</vt:lpstr>
      <vt:lpstr>Albania’s Households</vt:lpstr>
      <vt:lpstr>School Attendance</vt:lpstr>
      <vt:lpstr>Early Childhood Education</vt:lpstr>
      <vt:lpstr>Drinking Water</vt:lpstr>
      <vt:lpstr>Sanitation</vt:lpstr>
      <vt:lpstr>Household Durable Goods and Possessions</vt:lpstr>
      <vt:lpstr>Wealth Index</vt:lpstr>
      <vt:lpstr>Wealth Index</vt:lpstr>
      <vt:lpstr>Slide 11</vt:lpstr>
      <vt:lpstr>Educational Level of Respondents</vt:lpstr>
      <vt:lpstr>Literacy of Respondents</vt:lpstr>
      <vt:lpstr>Weekly Exposure to Mass Media</vt:lpstr>
      <vt:lpstr>Employment by Residence and Education</vt:lpstr>
      <vt:lpstr>Occupation</vt:lpstr>
      <vt:lpstr>Type of Employment: Women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Erica.Nybro</cp:lastModifiedBy>
  <cp:revision>112</cp:revision>
  <dcterms:created xsi:type="dcterms:W3CDTF">2009-06-23T14:41:13Z</dcterms:created>
  <dcterms:modified xsi:type="dcterms:W3CDTF">2010-03-01T17:14:55Z</dcterms:modified>
</cp:coreProperties>
</file>