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6" autoAdjust="0"/>
    <p:restoredTop sz="82382" autoAdjust="0"/>
  </p:normalViewPr>
  <p:slideViewPr>
    <p:cSldViewPr>
      <p:cViewPr>
        <p:scale>
          <a:sx n="50" d="100"/>
          <a:sy n="50" d="100"/>
        </p:scale>
        <p:origin x="-1147" y="-5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2.7285129604366111E-3"/>
          <c:y val="0.18181818181818432"/>
          <c:w val="0.931787175989086"/>
          <c:h val="0.6404958677686043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 formatCode="General">
                  <c:v>72</c:v>
                </c:pt>
                <c:pt idx="1">
                  <c:v>71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 use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29</c:v>
                </c:pt>
                <c:pt idx="1">
                  <c:v>24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Current use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2"/>
                <c:pt idx="0">
                  <c:v>15</c:v>
                </c:pt>
                <c:pt idx="1">
                  <c:v>11</c:v>
                </c:pt>
              </c:numCache>
            </c:numRef>
          </c:val>
        </c:ser>
        <c:gapWidth val="75"/>
        <c:overlap val="-5"/>
        <c:axId val="82082816"/>
        <c:axId val="82096896"/>
      </c:barChart>
      <c:catAx>
        <c:axId val="820828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2096896"/>
        <c:crosses val="autoZero"/>
        <c:auto val="1"/>
        <c:lblAlgn val="ctr"/>
        <c:lblOffset val="100"/>
        <c:tickLblSkip val="1"/>
        <c:tickMarkSkip val="1"/>
      </c:catAx>
      <c:valAx>
        <c:axId val="82096896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82082816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2899813"/>
          <c:y val="4.8517520215633533E-2"/>
          <c:w val="0.76534788540245569"/>
          <c:h val="7.6446280991735949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.44706224221972252"/>
          <c:y val="8.7837837837837829E-2"/>
          <c:w val="0.43865204349456338"/>
          <c:h val="0.88738738738738066"/>
        </c:manualLayout>
      </c:layout>
      <c:barChart>
        <c:barDir val="bar"/>
        <c:grouping val="clustered"/>
        <c:ser>
          <c:idx val="0"/>
          <c:order val="0"/>
          <c:tx>
            <c:strRef>
              <c:f>Sheet1!$B$1:$B$2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Sheet1!$A$3:$A$8</c:f>
              <c:strCache>
                <c:ptCount val="6"/>
                <c:pt idx="0">
                  <c:v>Respondent opposed</c:v>
                </c:pt>
                <c:pt idx="1">
                  <c:v>Wants as many children as possible</c:v>
                </c:pt>
                <c:pt idx="2">
                  <c:v>Husband/partner opposed</c:v>
                </c:pt>
                <c:pt idx="3">
                  <c:v>Knows no method</c:v>
                </c:pt>
                <c:pt idx="4">
                  <c:v>Fear of side effects</c:v>
                </c:pt>
                <c:pt idx="5">
                  <c:v>Religious prohibition</c:v>
                </c:pt>
              </c:strCache>
            </c:strRef>
          </c:cat>
          <c:val>
            <c:numRef>
              <c:f>Sheet1!$B$3:$B$8</c:f>
              <c:numCache>
                <c:formatCode>0</c:formatCode>
                <c:ptCount val="6"/>
                <c:pt idx="0">
                  <c:v>21</c:v>
                </c:pt>
                <c:pt idx="1">
                  <c:v>17</c:v>
                </c:pt>
                <c:pt idx="2">
                  <c:v>10</c:v>
                </c:pt>
                <c:pt idx="3">
                  <c:v>8.1</c:v>
                </c:pt>
                <c:pt idx="4">
                  <c:v>8</c:v>
                </c:pt>
                <c:pt idx="5">
                  <c:v>7.9</c:v>
                </c:pt>
              </c:numCache>
            </c:numRef>
          </c:val>
        </c:ser>
        <c:dLbls>
          <c:showVal val="1"/>
        </c:dLbls>
        <c:gapWidth val="75"/>
        <c:axId val="99960320"/>
        <c:axId val="99961856"/>
      </c:barChart>
      <c:catAx>
        <c:axId val="99960320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961856"/>
        <c:crosses val="autoZero"/>
        <c:auto val="1"/>
        <c:lblAlgn val="ctr"/>
        <c:lblOffset val="100"/>
        <c:tickLblSkip val="1"/>
        <c:tickMarkSkip val="1"/>
      </c:catAx>
      <c:valAx>
        <c:axId val="99961856"/>
        <c:scaling>
          <c:orientation val="minMax"/>
          <c:min val="0"/>
        </c:scaling>
        <c:delete val="1"/>
        <c:axPos val="t"/>
        <c:numFmt formatCode="0" sourceLinked="1"/>
        <c:tickLblPos val="none"/>
        <c:crossAx val="99960320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572520826201071E-2"/>
          <c:y val="0.14387471712555278"/>
          <c:w val="0.96559762638365865"/>
          <c:h val="0.60553761634785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Currently married women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Sheet1!$A$3:$A$9</c:f>
              <c:strCache>
                <c:ptCount val="7"/>
                <c:pt idx="0">
                  <c:v>Any modern method</c:v>
                </c:pt>
                <c:pt idx="1">
                  <c:v>Male condom</c:v>
                </c:pt>
                <c:pt idx="2">
                  <c:v>Pill</c:v>
                </c:pt>
                <c:pt idx="3">
                  <c:v>Injectables</c:v>
                </c:pt>
                <c:pt idx="4">
                  <c:v>Any traditional method</c:v>
                </c:pt>
                <c:pt idx="5">
                  <c:v>Rhythm method</c:v>
                </c:pt>
                <c:pt idx="6">
                  <c:v>Folk Method</c:v>
                </c:pt>
              </c:strCache>
            </c:strRef>
          </c:cat>
          <c:val>
            <c:numRef>
              <c:f>Sheet1!$B$3:$B$9</c:f>
              <c:numCache>
                <c:formatCode>0</c:formatCode>
                <c:ptCount val="7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5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Sexually active, unmarried 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Sheet1!$A$3:$A$9</c:f>
              <c:strCache>
                <c:ptCount val="7"/>
                <c:pt idx="0">
                  <c:v>Any modern method</c:v>
                </c:pt>
                <c:pt idx="1">
                  <c:v>Male condom</c:v>
                </c:pt>
                <c:pt idx="2">
                  <c:v>Pill</c:v>
                </c:pt>
                <c:pt idx="3">
                  <c:v>Injectables</c:v>
                </c:pt>
                <c:pt idx="4">
                  <c:v>Any traditional method</c:v>
                </c:pt>
                <c:pt idx="5">
                  <c:v>Rhythm method</c:v>
                </c:pt>
                <c:pt idx="6">
                  <c:v>Folk Method</c:v>
                </c:pt>
              </c:strCache>
            </c:strRef>
          </c:cat>
          <c:val>
            <c:numRef>
              <c:f>Sheet1!$C$3:$C$9</c:f>
              <c:numCache>
                <c:formatCode>0</c:formatCode>
                <c:ptCount val="7"/>
                <c:pt idx="0">
                  <c:v>42</c:v>
                </c:pt>
                <c:pt idx="1">
                  <c:v>35</c:v>
                </c:pt>
                <c:pt idx="2">
                  <c:v>4</c:v>
                </c:pt>
                <c:pt idx="3">
                  <c:v>2</c:v>
                </c:pt>
                <c:pt idx="4">
                  <c:v>19</c:v>
                </c:pt>
                <c:pt idx="5">
                  <c:v>7</c:v>
                </c:pt>
                <c:pt idx="6">
                  <c:v>7</c:v>
                </c:pt>
              </c:numCache>
            </c:numRef>
          </c:val>
        </c:ser>
        <c:dLbls>
          <c:showVal val="1"/>
        </c:dLbls>
        <c:gapWidth val="75"/>
        <c:overlap val="-5"/>
        <c:axId val="83088896"/>
        <c:axId val="83090432"/>
      </c:barChart>
      <c:catAx>
        <c:axId val="830888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83090432"/>
        <c:crosses val="autoZero"/>
        <c:auto val="1"/>
        <c:lblAlgn val="ctr"/>
        <c:lblOffset val="100"/>
        <c:tickLblSkip val="1"/>
        <c:tickMarkSkip val="1"/>
      </c:catAx>
      <c:valAx>
        <c:axId val="83090432"/>
        <c:scaling>
          <c:orientation val="minMax"/>
        </c:scaling>
        <c:delete val="1"/>
        <c:axPos val="l"/>
        <c:numFmt formatCode="0" sourceLinked="1"/>
        <c:tickLblPos val="none"/>
        <c:crossAx val="8308889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2053831528028076"/>
          <c:y val="3.0660940109759255E-2"/>
          <c:w val="0.64525139664805553"/>
          <c:h val="0.9597585513078470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dPt>
            <c:idx val="6"/>
            <c:spPr>
              <a:solidFill>
                <a:schemeClr val="accent2"/>
              </a:solidFill>
            </c:spPr>
          </c:dPt>
          <c:dLbls>
            <c:dLbl>
              <c:idx val="6"/>
              <c:layout>
                <c:manualLayout>
                  <c:x val="-3.6806990661892849E-3"/>
                  <c:y val="-7.9051383399209481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 2006</c:v>
                </c:pt>
                <c:pt idx="1">
                  <c:v>Guinea 2005</c:v>
                </c:pt>
                <c:pt idx="2">
                  <c:v>Benin 2006</c:v>
                </c:pt>
                <c:pt idx="3">
                  <c:v>Sierra Leone 2008</c:v>
                </c:pt>
                <c:pt idx="4">
                  <c:v>Mali 2006</c:v>
                </c:pt>
                <c:pt idx="5">
                  <c:v>Burkina Faso 2003</c:v>
                </c:pt>
                <c:pt idx="6">
                  <c:v>Nigeria 2008</c:v>
                </c:pt>
                <c:pt idx="7">
                  <c:v>Liberia 2007</c:v>
                </c:pt>
                <c:pt idx="8">
                  <c:v>Senegal 2005</c:v>
                </c:pt>
                <c:pt idx="9">
                  <c:v>Ghana 2008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</c:v>
                </c:pt>
                <c:pt idx="1">
                  <c:v>6</c:v>
                </c:pt>
                <c:pt idx="2">
                  <c:v>6</c:v>
                </c:pt>
                <c:pt idx="3">
                  <c:v>7</c:v>
                </c:pt>
                <c:pt idx="4">
                  <c:v>7</c:v>
                </c:pt>
                <c:pt idx="5">
                  <c:v>8.8000000000000007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16.600000000000001</c:v>
                </c:pt>
              </c:numCache>
            </c:numRef>
          </c:val>
        </c:ser>
        <c:dLbls>
          <c:showVal val="1"/>
        </c:dLbls>
        <c:gapWidth val="75"/>
        <c:axId val="83144064"/>
        <c:axId val="83149952"/>
      </c:barChart>
      <c:catAx>
        <c:axId val="8314406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3149952"/>
        <c:crosses val="autoZero"/>
        <c:auto val="1"/>
        <c:lblAlgn val="ctr"/>
        <c:lblOffset val="100"/>
        <c:tickLblSkip val="1"/>
        <c:tickMarkSkip val="1"/>
      </c:catAx>
      <c:valAx>
        <c:axId val="83149952"/>
        <c:scaling>
          <c:orientation val="minMax"/>
        </c:scaling>
        <c:delete val="1"/>
        <c:axPos val="b"/>
        <c:numFmt formatCode="0" sourceLinked="1"/>
        <c:tickLblPos val="none"/>
        <c:crossAx val="83144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1990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4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13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15</c:v>
                </c:pt>
                <c:pt idx="1">
                  <c:v>10</c:v>
                </c:pt>
                <c:pt idx="2">
                  <c:v>5</c:v>
                </c:pt>
              </c:numCache>
            </c:numRef>
          </c:val>
        </c:ser>
        <c:dLbls>
          <c:showVal val="1"/>
        </c:dLbls>
        <c:gapWidth val="100"/>
        <c:overlap val="-10"/>
        <c:axId val="86351872"/>
        <c:axId val="86353408"/>
      </c:barChart>
      <c:catAx>
        <c:axId val="86351872"/>
        <c:scaling>
          <c:orientation val="minMax"/>
        </c:scaling>
        <c:axPos val="b"/>
        <c:majorTickMark val="none"/>
        <c:tickLblPos val="nextTo"/>
        <c:crossAx val="86353408"/>
        <c:crosses val="autoZero"/>
        <c:auto val="1"/>
        <c:lblAlgn val="ctr"/>
        <c:lblOffset val="100"/>
      </c:catAx>
      <c:valAx>
        <c:axId val="86353408"/>
        <c:scaling>
          <c:orientation val="minMax"/>
        </c:scaling>
        <c:delete val="1"/>
        <c:axPos val="l"/>
        <c:numFmt formatCode="General" sourceLinked="1"/>
        <c:tickLblPos val="none"/>
        <c:crossAx val="8635187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2000" b="1">
                    <a:latin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10</c:v>
                </c:pt>
                <c:pt idx="1">
                  <c:v>17</c:v>
                </c:pt>
                <c:pt idx="2">
                  <c:v>7</c:v>
                </c:pt>
              </c:numCache>
            </c:numRef>
          </c:val>
        </c:ser>
        <c:gapWidth val="75"/>
        <c:axId val="86767872"/>
        <c:axId val="86380544"/>
      </c:barChart>
      <c:catAx>
        <c:axId val="867678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86380544"/>
        <c:crosses val="autoZero"/>
        <c:auto val="1"/>
        <c:lblAlgn val="ctr"/>
        <c:lblOffset val="100"/>
        <c:tickLblSkip val="1"/>
        <c:tickMarkSkip val="1"/>
      </c:catAx>
      <c:valAx>
        <c:axId val="86380544"/>
        <c:scaling>
          <c:orientation val="minMax"/>
        </c:scaling>
        <c:delete val="1"/>
        <c:axPos val="l"/>
        <c:numFmt formatCode="0" sourceLinked="1"/>
        <c:tickLblPos val="none"/>
        <c:crossAx val="86767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4.9955242439780362E-2"/>
          <c:y val="1.9896471274424184E-2"/>
          <c:w val="0.93473265230120062"/>
          <c:h val="0.82129872654808034"/>
        </c:manualLayout>
      </c:layout>
      <c:barChart>
        <c:barDir val="col"/>
        <c:grouping val="clustered"/>
        <c:ser>
          <c:idx val="0"/>
          <c:order val="0"/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Secondary or higher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3</c:v>
                </c:pt>
                <c:pt idx="1">
                  <c:v>12</c:v>
                </c:pt>
                <c:pt idx="2">
                  <c:v>17</c:v>
                </c:pt>
                <c:pt idx="3">
                  <c:v>24</c:v>
                </c:pt>
              </c:numCache>
            </c:numRef>
          </c:val>
        </c:ser>
        <c:gapWidth val="75"/>
        <c:axId val="86405120"/>
        <c:axId val="86406656"/>
      </c:barChart>
      <c:catAx>
        <c:axId val="864051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6406656"/>
        <c:crosses val="autoZero"/>
        <c:auto val="1"/>
        <c:lblAlgn val="ctr"/>
        <c:lblOffset val="100"/>
        <c:tickLblSkip val="1"/>
        <c:tickMarkSkip val="1"/>
      </c:catAx>
      <c:valAx>
        <c:axId val="86406656"/>
        <c:scaling>
          <c:orientation val="minMax"/>
        </c:scaling>
        <c:delete val="1"/>
        <c:axPos val="l"/>
        <c:numFmt formatCode="0" sourceLinked="1"/>
        <c:tickLblPos val="none"/>
        <c:crossAx val="86405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0.20519625189232427"/>
          <c:y val="6.5929055897715749E-2"/>
          <c:w val="0.52360807312879543"/>
          <c:h val="0.84546960583156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0.22014750790082938"/>
                  <c:y val="-0.1480418908032539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Never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used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71%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-0.11666923740289892"/>
                  <c:y val="0.1762920922013465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 smtClean="0"/>
                      <a:t>0 </a:t>
                    </a:r>
                    <a:r>
                      <a:rPr lang="en-US" dirty="0"/>
                      <a:t>children
</a:t>
                    </a:r>
                    <a:r>
                      <a:rPr lang="en-US" dirty="0" smtClean="0"/>
                      <a:t>12%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1 child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7.3814463571465934E-3"/>
                  <c:y val="5.143525376159662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children
</a:t>
                    </a:r>
                    <a:r>
                      <a:rPr lang="en-US" dirty="0" smtClean="0"/>
                      <a:t>3%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5.1030616309763531E-4"/>
                  <c:y val="3.78584756113406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</a:t>
                    </a:r>
                    <a:r>
                      <a:rPr lang="en-US" dirty="0"/>
                      <a:t>children
</a:t>
                    </a:r>
                    <a:r>
                      <a:rPr lang="en-US" dirty="0" smtClean="0"/>
                      <a:t>2%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-8.7411898637629968E-3"/>
                  <c:y val="4.199017697045287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en-US" dirty="0"/>
                      <a:t>+ children
</a:t>
                    </a:r>
                    <a:r>
                      <a:rPr lang="en-US" dirty="0" smtClean="0"/>
                      <a:t>5%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Never used</c:v>
                </c:pt>
                <c:pt idx="1">
                  <c:v>0 children</c:v>
                </c:pt>
                <c:pt idx="2">
                  <c:v>1 child</c:v>
                </c:pt>
                <c:pt idx="3">
                  <c:v>2 children</c:v>
                </c:pt>
                <c:pt idx="4">
                  <c:v>3 children</c:v>
                </c:pt>
                <c:pt idx="5">
                  <c:v>4+ children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71</c:v>
                </c:pt>
                <c:pt idx="1">
                  <c:v>12</c:v>
                </c:pt>
                <c:pt idx="2">
                  <c:v>7</c:v>
                </c:pt>
                <c:pt idx="3">
                  <c:v>3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</c:ser>
        <c:dLbls>
          <c:showCatName val="1"/>
          <c:showPercent val="1"/>
        </c:dLbls>
        <c:firstSliceAng val="12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5641025641026109E-3"/>
          <c:y val="0.14875481179564892"/>
          <c:w val="0.9974358974359"/>
          <c:h val="0.6753433575447247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 formatCode="General">
                  <c:v>46.6</c:v>
                </c:pt>
                <c:pt idx="1">
                  <c:v>19</c:v>
                </c:pt>
                <c:pt idx="2">
                  <c:v>54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medical sector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52</a:t>
                    </a:r>
                  </a:p>
                </c:rich>
              </c:tx>
              <c:showVal val="1"/>
            </c:dLbl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 formatCode="General">
                  <c:v>52.4</c:v>
                </c:pt>
                <c:pt idx="1">
                  <c:v>74</c:v>
                </c:pt>
                <c:pt idx="2">
                  <c:v>42</c:v>
                </c:pt>
                <c:pt idx="3">
                  <c:v>69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 private/shop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Sheet1!$D$2:$D$5</c:f>
              <c:numCache>
                <c:formatCode>0</c:formatCode>
                <c:ptCount val="4"/>
                <c:pt idx="0" formatCode="General">
                  <c:v>0</c:v>
                </c:pt>
                <c:pt idx="1">
                  <c:v>6</c:v>
                </c:pt>
                <c:pt idx="2">
                  <c:v>2</c:v>
                </c:pt>
                <c:pt idx="3">
                  <c:v>23</c:v>
                </c:pt>
              </c:numCache>
            </c:numRef>
          </c:val>
        </c:ser>
        <c:dLbls>
          <c:showVal val="1"/>
        </c:dLbls>
        <c:gapWidth val="75"/>
        <c:overlap val="-5"/>
        <c:axId val="99818880"/>
        <c:axId val="99845248"/>
      </c:barChart>
      <c:catAx>
        <c:axId val="998188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845248"/>
        <c:crosses val="autoZero"/>
        <c:auto val="1"/>
        <c:lblAlgn val="ctr"/>
        <c:lblOffset val="100"/>
        <c:tickLblSkip val="1"/>
        <c:tickMarkSkip val="1"/>
      </c:catAx>
      <c:valAx>
        <c:axId val="99845248"/>
        <c:scaling>
          <c:orientation val="minMax"/>
          <c:max val="85"/>
          <c:min val="0"/>
        </c:scaling>
        <c:delete val="1"/>
        <c:axPos val="l"/>
        <c:numFmt formatCode="General" sourceLinked="1"/>
        <c:tickLblPos val="none"/>
        <c:crossAx val="99818880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9.1905920203671207E-2"/>
          <c:y val="1.452574419536326E-2"/>
          <c:w val="0.8153846153846156"/>
          <c:h val="6.1507936507937004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3481930756513508"/>
          <c:y val="1.7291214629614551E-2"/>
          <c:w val="0.67675378266851505"/>
          <c:h val="0.96443514644352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0.22587150256707342"/>
                  <c:y val="-0.18219482810550319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.14953633259364818"/>
                  <c:y val="0.19603825136612038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0.24155442096018653"/>
                  <c:y val="-8.144141818338282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Do </a:t>
                    </a:r>
                    <a:r>
                      <a:rPr lang="en-US" dirty="0"/>
                      <a:t>not intend to use
</a:t>
                    </a:r>
                    <a:r>
                      <a:rPr lang="en-US" dirty="0" smtClean="0"/>
                      <a:t>55%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 to use</c:v>
                </c:pt>
                <c:pt idx="1">
                  <c:v>Unsure</c:v>
                </c:pt>
                <c:pt idx="2">
                  <c:v>Do not intend to use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21</c:v>
                </c:pt>
                <c:pt idx="1">
                  <c:v>23</c:v>
                </c:pt>
                <c:pt idx="2">
                  <c:v>55</c:v>
                </c:pt>
              </c:numCache>
            </c:numRef>
          </c:val>
        </c:ser>
        <c:firstSliceAng val="20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726C31-2203-4231-9FB4-A4C52957D173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AD176E-18F6-4563-B451-9E2C95E30BE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8ABD10-A70B-4899-A57D-7D229A017FDF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D47F2A-AA7F-47F5-BF83-890D4DFAD3F7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Chemical/drug</a:t>
            </a:r>
            <a:r>
              <a:rPr lang="en-US" baseline="0" noProof="0" dirty="0" smtClean="0"/>
              <a:t> stores are important source of </a:t>
            </a:r>
            <a:r>
              <a:rPr lang="en-US" baseline="0" noProof="0" dirty="0" err="1" smtClean="0"/>
              <a:t>contraceptions</a:t>
            </a:r>
            <a:r>
              <a:rPr lang="en-US" baseline="0" noProof="0" dirty="0" smtClean="0"/>
              <a:t> in the private sector. 75% of pills, and 54% of male condoms were purchased from </a:t>
            </a:r>
            <a:r>
              <a:rPr lang="en-US" noProof="0" dirty="0" smtClean="0"/>
              <a:t>Chemical/drug</a:t>
            </a:r>
            <a:r>
              <a:rPr lang="en-US" baseline="0" noProof="0" dirty="0" smtClean="0"/>
              <a:t> stores. 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E4860-B996-4F59-B47B-77108BC6545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340C2-9765-4AAF-B811-FDB8D46DE8C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EC8B3C-D10F-4CDF-83C2-2D9D37E87CB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4BB92-437A-4511-A2B7-B5738160B8DD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Fertility related reasons: infrequent/no sex; menopausal/hysterectomy</a:t>
            </a:r>
            <a:r>
              <a:rPr lang="en-US" baseline="0" noProof="0" dirty="0" smtClean="0"/>
              <a:t>; </a:t>
            </a:r>
            <a:r>
              <a:rPr lang="en-US" baseline="0" noProof="0" dirty="0" err="1" smtClean="0"/>
              <a:t>subfecund</a:t>
            </a:r>
            <a:r>
              <a:rPr lang="en-US" baseline="0" noProof="0" dirty="0" smtClean="0"/>
              <a:t>/</a:t>
            </a:r>
            <a:r>
              <a:rPr lang="en-US" baseline="0" noProof="0" dirty="0" err="1" smtClean="0"/>
              <a:t>infecund</a:t>
            </a:r>
            <a:r>
              <a:rPr lang="en-US" baseline="0" noProof="0" dirty="0" smtClean="0"/>
              <a:t>; wants as many children as possible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Opposition to use: respondent opposed; husband/partner opposed; others opposed; religion prohibition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noProof="0" dirty="0" smtClean="0"/>
              <a:t>Lack of knowledge: knows no method/source</a:t>
            </a:r>
          </a:p>
          <a:p>
            <a:pPr eaLnBrk="1" hangingPunct="1"/>
            <a:endParaRPr lang="en-US" noProof="0" dirty="0" smtClean="0"/>
          </a:p>
          <a:p>
            <a:pPr eaLnBrk="1" hangingPunct="1"/>
            <a:r>
              <a:rPr lang="en-US" noProof="0" dirty="0" smtClean="0"/>
              <a:t>Method-related reasons: health</a:t>
            </a:r>
            <a:r>
              <a:rPr lang="en-US" baseline="0" noProof="0" dirty="0" smtClean="0"/>
              <a:t> concerns; fear of side effects; lack of access/too far; costs too much; inconvenient to use; interferes with body’s normal process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482B5-0938-4323-A0D6-09EF3122ACBE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Comparison</a:t>
            </a:r>
            <a:r>
              <a:rPr lang="en-US" baseline="0" noProof="0" dirty="0" smtClean="0"/>
              <a:t> with 2003: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Women:</a:t>
            </a:r>
          </a:p>
          <a:p>
            <a:pPr eaLnBrk="1" hangingPunct="1"/>
            <a:r>
              <a:rPr lang="en-US" baseline="0" noProof="0" dirty="0" smtClean="0"/>
              <a:t>Radio-77%</a:t>
            </a:r>
          </a:p>
          <a:p>
            <a:pPr eaLnBrk="1" hangingPunct="1"/>
            <a:r>
              <a:rPr lang="en-US" baseline="0" noProof="0" dirty="0" smtClean="0"/>
              <a:t>TV-52%</a:t>
            </a:r>
          </a:p>
          <a:p>
            <a:pPr eaLnBrk="1" hangingPunct="1"/>
            <a:r>
              <a:rPr lang="en-US" baseline="0" noProof="0" dirty="0" smtClean="0"/>
              <a:t>Newspaper/magazine-20%</a:t>
            </a:r>
          </a:p>
          <a:p>
            <a:pPr eaLnBrk="1" hangingPunct="1"/>
            <a:r>
              <a:rPr lang="en-US" baseline="0" noProof="0" dirty="0" smtClean="0"/>
              <a:t>None of these-20%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Men (15-59):</a:t>
            </a:r>
          </a:p>
          <a:p>
            <a:pPr eaLnBrk="1" hangingPunct="1"/>
            <a:r>
              <a:rPr lang="en-US" noProof="0" dirty="0" smtClean="0"/>
              <a:t>Radio-86%</a:t>
            </a:r>
          </a:p>
          <a:p>
            <a:pPr eaLnBrk="1" hangingPunct="1"/>
            <a:r>
              <a:rPr lang="en-US" noProof="0" dirty="0" smtClean="0"/>
              <a:t>TV-58%</a:t>
            </a:r>
          </a:p>
          <a:p>
            <a:pPr eaLnBrk="1" hangingPunct="1"/>
            <a:r>
              <a:rPr lang="en-US" noProof="0" dirty="0" smtClean="0"/>
              <a:t>Newspaper/magazine-33%</a:t>
            </a:r>
          </a:p>
          <a:p>
            <a:pPr eaLnBrk="1" hangingPunct="1"/>
            <a:r>
              <a:rPr lang="en-US" noProof="0" dirty="0" smtClean="0"/>
              <a:t>None</a:t>
            </a:r>
            <a:r>
              <a:rPr lang="en-US" baseline="0" noProof="0" dirty="0" smtClean="0"/>
              <a:t> of these-12%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221F1-CCBF-4557-BE9D-1B084EBACB1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2B8521-0350-488F-88A3-4EFC840F1187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03F2D-953D-4120-8862-8129BB78779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55672-4F1B-461E-9C68-EC507AAA775B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Use of</a:t>
            </a:r>
            <a:r>
              <a:rPr lang="en-US" baseline="0" dirty="0" smtClean="0"/>
              <a:t> modern methods is highest in urban areas.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92A91-6B20-453C-80E6-D66E54619CF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97E3D-9458-4662-A8A1-C85F4E47FCF0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A064-DCFC-44B3-BEED-40C78766DC69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D690B-2799-487C-A328-E8743C11A33D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852-9FFD-4FF1-8EC6-75C3EE7CD17B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22-8D40-4E46-A70B-80A8B5DD2332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C143-CFFF-4BC4-87D7-EDADE9E06B5D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E8E4-889C-44E8-B4AA-52B9CBA8B3B1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AB04-5759-4A92-B62C-451BC95A21E6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2AE9-F523-49E0-8CA7-3AAB1B2E6E96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A0EE2-4F1F-487D-9064-003B42DD9869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4B66-E293-405A-82B4-BBF7A0E21194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826D0-2F46-4A84-9230-CC9A04320BD5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Family Planning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19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2008 Nigeria Demographic and Health Survey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304800"/>
            <a:ext cx="8440737" cy="9906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Use of Modern Contraception </a:t>
            </a:r>
            <a:br>
              <a:rPr lang="en-US" sz="3600" dirty="0" smtClean="0"/>
            </a:br>
            <a:r>
              <a:rPr lang="en-US" sz="3600" dirty="0" smtClean="0"/>
              <a:t>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04800" y="1752600"/>
          <a:ext cx="8557329" cy="468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228600" y="1600200"/>
            <a:ext cx="30480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married women 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198437"/>
            <a:ext cx="9144000" cy="792163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Use of Modern Methods </a:t>
            </a:r>
            <a:r>
              <a:rPr lang="en-US" sz="3600" smtClean="0"/>
              <a:t>by Zone</a:t>
            </a:r>
            <a:endParaRPr lang="en-US" sz="3600" dirty="0" smtClean="0"/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5410200" y="5562600"/>
            <a:ext cx="35052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+mj-lt"/>
              </a:rPr>
              <a:t>Percent </a:t>
            </a:r>
            <a:r>
              <a:rPr lang="en-US" i="1" dirty="0">
                <a:latin typeface="+mj-lt"/>
              </a:rPr>
              <a:t>of </a:t>
            </a:r>
            <a:r>
              <a:rPr lang="en-US" i="1" dirty="0" smtClean="0">
                <a:latin typeface="+mj-lt"/>
              </a:rPr>
              <a:t>married </a:t>
            </a:r>
            <a:r>
              <a:rPr lang="en-US" i="1" dirty="0">
                <a:latin typeface="+mj-lt"/>
              </a:rPr>
              <a:t>women </a:t>
            </a:r>
            <a:r>
              <a:rPr lang="en-US" i="1" dirty="0" smtClean="0">
                <a:latin typeface="+mj-lt"/>
              </a:rPr>
              <a:t>currently using </a:t>
            </a:r>
            <a:r>
              <a:rPr lang="en-US" i="1" dirty="0">
                <a:latin typeface="+mj-lt"/>
              </a:rPr>
              <a:t>any modern method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48400" y="4267200"/>
            <a:ext cx="1828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Nigeria:</a:t>
            </a:r>
          </a:p>
          <a:p>
            <a:pPr algn="ctr"/>
            <a:r>
              <a:rPr lang="en-US" sz="2000" b="1" dirty="0" smtClean="0">
                <a:latin typeface="+mj-lt"/>
              </a:rPr>
              <a:t>10%</a:t>
            </a:r>
            <a:endParaRPr lang="en-US" sz="2000" b="1" dirty="0">
              <a:latin typeface="+mj-lt"/>
            </a:endParaRPr>
          </a:p>
        </p:txBody>
      </p:sp>
      <p:grpSp>
        <p:nvGrpSpPr>
          <p:cNvPr id="2" name="Group 66"/>
          <p:cNvGrpSpPr/>
          <p:nvPr/>
        </p:nvGrpSpPr>
        <p:grpSpPr>
          <a:xfrm>
            <a:off x="990600" y="1295400"/>
            <a:ext cx="6176963" cy="4929190"/>
            <a:chOff x="1066800" y="1752600"/>
            <a:chExt cx="5872163" cy="4700590"/>
          </a:xfrm>
        </p:grpSpPr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90"/>
              <a:chOff x="185" y="1109"/>
              <a:chExt cx="3699" cy="2961"/>
            </a:xfrm>
          </p:grpSpPr>
          <p:sp>
            <p:nvSpPr>
              <p:cNvPr id="75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6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7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0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1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3%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South West</a:t>
              </a:r>
            </a:p>
            <a:p>
              <a:pPr algn="ctr"/>
              <a:r>
                <a:rPr lang="en-US" dirty="0" smtClean="0">
                  <a:latin typeface="+mj-lt"/>
                </a:rPr>
                <a:t>21%</a:t>
              </a:r>
              <a:endParaRPr lang="en-US" dirty="0">
                <a:latin typeface="+mj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117025" y="3932583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North Central</a:t>
              </a:r>
            </a:p>
            <a:p>
              <a:pPr algn="ctr"/>
              <a:r>
                <a:rPr lang="en-US" dirty="0" smtClean="0">
                  <a:latin typeface="+mj-lt"/>
                </a:rPr>
                <a:t>11%</a:t>
              </a:r>
              <a:endParaRPr lang="en-US" dirty="0">
                <a:latin typeface="+mj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4%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000060" y="5232056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South </a:t>
              </a:r>
            </a:p>
            <a:p>
              <a:pPr algn="ctr"/>
              <a:r>
                <a:rPr lang="en-US" dirty="0" smtClean="0">
                  <a:latin typeface="+mj-lt"/>
                </a:rPr>
                <a:t>East</a:t>
              </a:r>
            </a:p>
            <a:p>
              <a:pPr algn="ctr"/>
              <a:r>
                <a:rPr lang="en-US" dirty="0" smtClean="0">
                  <a:latin typeface="+mj-lt"/>
                </a:rPr>
                <a:t>12%</a:t>
              </a:r>
              <a:endParaRPr lang="en-US" dirty="0">
                <a:latin typeface="+mj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370719" y="5240572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South</a:t>
              </a:r>
            </a:p>
            <a:p>
              <a:pPr algn="ctr"/>
              <a:r>
                <a:rPr lang="en-US" dirty="0" smtClean="0">
                  <a:latin typeface="+mj-lt"/>
                </a:rPr>
                <a:t>South</a:t>
              </a:r>
            </a:p>
            <a:p>
              <a:pPr algn="ctr"/>
              <a:r>
                <a:rPr lang="en-US" dirty="0" smtClean="0">
                  <a:latin typeface="+mj-lt"/>
                </a:rPr>
                <a:t>16%</a:t>
              </a: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When do Women Start Using Contraception?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990600" y="1524000"/>
          <a:ext cx="7766906" cy="4810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0" y="1447800"/>
            <a:ext cx="274320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women who have ever used contraception by number of living children at first use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Knowledge of the Fertile Period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dirty="0" smtClean="0"/>
              <a:t>19%</a:t>
            </a:r>
            <a:r>
              <a:rPr lang="en-US" dirty="0" smtClean="0"/>
              <a:t> of all women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 as the time halfway between two menstrual periods. </a:t>
            </a:r>
          </a:p>
          <a:p>
            <a:r>
              <a:rPr lang="en-US" b="1" dirty="0" smtClean="0"/>
              <a:t>39%</a:t>
            </a:r>
            <a:r>
              <a:rPr lang="en-US" dirty="0" smtClean="0"/>
              <a:t> of women who use the rhythm method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435350" cy="37338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  <p:sp>
        <p:nvSpPr>
          <p:cNvPr id="19459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819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 sz="1200" i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4"/>
          <p:cNvGraphicFramePr>
            <a:graphicFrameLocks noGrp="1" noChangeAspect="1"/>
          </p:cNvGraphicFramePr>
          <p:nvPr>
            <p:ph/>
          </p:nvPr>
        </p:nvGraphicFramePr>
        <p:xfrm>
          <a:off x="533400" y="1981200"/>
          <a:ext cx="8126038" cy="4592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Source of Contraception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0" y="1295400"/>
            <a:ext cx="3200400" cy="49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 dirty="0" smtClean="0">
                <a:latin typeface="Calibri" pitchFamily="34" charset="0"/>
              </a:rPr>
              <a:t>Percent distribution </a:t>
            </a:r>
            <a:r>
              <a:rPr lang="en-US" sz="1600" i="1" dirty="0">
                <a:latin typeface="Calibri" pitchFamily="34" charset="0"/>
              </a:rPr>
              <a:t>of current users of </a:t>
            </a:r>
            <a:r>
              <a:rPr lang="en-US" sz="1600" i="1" dirty="0" smtClean="0">
                <a:latin typeface="Calibri" pitchFamily="34" charset="0"/>
              </a:rPr>
              <a:t>modern contraceptive methods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Do Family Planning Users Have </a:t>
            </a:r>
            <a:br>
              <a:rPr lang="en-US" sz="3600" dirty="0" smtClean="0"/>
            </a:br>
            <a:r>
              <a:rPr lang="en-US" sz="3600" dirty="0" smtClean="0"/>
              <a:t>Informed Choices?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/>
              <a:t>59%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pPr eaLnBrk="1" hangingPunct="1"/>
            <a:r>
              <a:rPr lang="en-US" sz="2800" b="1" dirty="0" smtClean="0"/>
              <a:t>54%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pPr eaLnBrk="1" hangingPunct="1"/>
            <a:r>
              <a:rPr lang="en-US" sz="2800" b="1" dirty="0" smtClean="0"/>
              <a:t>65%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752600"/>
            <a:ext cx="3435350" cy="2743200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Future Use of Contraception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828800" y="1447800"/>
          <a:ext cx="702551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228600" y="3124200"/>
            <a:ext cx="228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of </a:t>
            </a:r>
            <a:r>
              <a:rPr lang="en-US" i="1" dirty="0">
                <a:latin typeface="Calibri" pitchFamily="34" charset="0"/>
              </a:rPr>
              <a:t>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women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  <a:noFill/>
        </p:spPr>
        <p:txBody>
          <a:bodyPr/>
          <a:lstStyle/>
          <a:p>
            <a:pPr eaLnBrk="1" hangingPunct="1"/>
            <a:r>
              <a:rPr lang="en-US" sz="3200" b="1" dirty="0" smtClean="0"/>
              <a:t>More than half of married women </a:t>
            </a:r>
            <a:r>
              <a:rPr lang="en-US" sz="3200" dirty="0" smtClean="0"/>
              <a:t>do </a:t>
            </a:r>
            <a:r>
              <a:rPr lang="en-US" sz="3200" b="1" i="1" dirty="0" smtClean="0"/>
              <a:t>not</a:t>
            </a:r>
            <a:r>
              <a:rPr lang="en-US" sz="3200" dirty="0" smtClean="0"/>
              <a:t> intend to use family planning in the future…..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0400" y="1143000"/>
            <a:ext cx="2057400" cy="533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/>
              <a:t>Why not?</a:t>
            </a:r>
          </a:p>
        </p:txBody>
      </p:sp>
      <p:graphicFrame>
        <p:nvGraphicFramePr>
          <p:cNvPr id="7" name="Object 5"/>
          <p:cNvGraphicFramePr>
            <a:graphicFrameLocks noGrp="1" noChangeAspect="1"/>
          </p:cNvGraphicFramePr>
          <p:nvPr>
            <p:ph type="chart" sz="half" idx="2"/>
          </p:nvPr>
        </p:nvGraphicFramePr>
        <p:xfrm>
          <a:off x="304800" y="1676400"/>
          <a:ext cx="8001000" cy="4395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4648200" y="6096000"/>
            <a:ext cx="3886200" cy="49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sz="1600" i="1" dirty="0" smtClean="0">
                <a:latin typeface="Calibri" pitchFamily="34" charset="0"/>
              </a:rPr>
              <a:t>Percent distribution of </a:t>
            </a:r>
            <a:r>
              <a:rPr lang="en-US" sz="1600" i="1" dirty="0">
                <a:latin typeface="Calibri" pitchFamily="34" charset="0"/>
              </a:rPr>
              <a:t>currently married women who are not using family planning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990600"/>
            <a:ext cx="7848600" cy="502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/>
              <a:t>Among currently married women who </a:t>
            </a:r>
            <a:r>
              <a:rPr lang="en-US" dirty="0" smtClean="0">
                <a:ln w="12700">
                  <a:noFill/>
                  <a:prstDash val="solid"/>
                </a:ln>
              </a:rPr>
              <a:t>INTEND</a:t>
            </a:r>
            <a:r>
              <a:rPr lang="en-US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dirty="0" smtClean="0"/>
              <a:t>to use a contraceptive method in the future, the preferred methods are </a:t>
            </a:r>
            <a:r>
              <a:rPr lang="en-US" b="1" dirty="0" smtClean="0"/>
              <a:t>injectables</a:t>
            </a:r>
            <a:r>
              <a:rPr lang="en-US" dirty="0" smtClean="0"/>
              <a:t> (32%), followed by the </a:t>
            </a:r>
            <a:r>
              <a:rPr lang="en-US" b="1" dirty="0" smtClean="0"/>
              <a:t>pill</a:t>
            </a:r>
            <a:r>
              <a:rPr lang="en-US" dirty="0" smtClean="0"/>
              <a:t> (14%) and </a:t>
            </a:r>
            <a:r>
              <a:rPr lang="en-US" b="1" dirty="0" smtClean="0"/>
              <a:t>condom </a:t>
            </a:r>
            <a:r>
              <a:rPr lang="en-US" dirty="0" smtClean="0"/>
              <a:t>(8%).</a:t>
            </a:r>
          </a:p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Family Planning Messages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3810000" cy="2209800"/>
          </a:xfrm>
          <a:noFill/>
          <a:ln>
            <a:solidFill>
              <a:srgbClr val="000066"/>
            </a:solidFill>
          </a:ln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Newspaper/magazine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None of these	</a:t>
            </a: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5105400" y="2190750"/>
            <a:ext cx="1371600" cy="20955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40%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25%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9%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57%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12297" name="Text Box 15"/>
          <p:cNvSpPr txBox="1">
            <a:spLocks noChangeArrowheads="1"/>
          </p:cNvSpPr>
          <p:nvPr/>
        </p:nvSpPr>
        <p:spPr bwMode="auto">
          <a:xfrm>
            <a:off x="2895600" y="4953000"/>
            <a:ext cx="5334000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all women and 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heard </a:t>
            </a:r>
            <a:r>
              <a:rPr lang="en-US" i="1" dirty="0" smtClean="0">
                <a:latin typeface="Calibri" pitchFamily="34" charset="0"/>
              </a:rPr>
              <a:t>a message </a:t>
            </a:r>
            <a:r>
              <a:rPr lang="en-US" i="1" dirty="0">
                <a:latin typeface="Calibri" pitchFamily="34" charset="0"/>
              </a:rPr>
              <a:t>about family </a:t>
            </a:r>
            <a:r>
              <a:rPr lang="en-US" i="1" dirty="0" smtClean="0">
                <a:latin typeface="Calibri" pitchFamily="34" charset="0"/>
              </a:rPr>
              <a:t>planning in the past few months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705600" y="2190750"/>
            <a:ext cx="1371600" cy="20955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59%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33%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21%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36%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06314" y="1771650"/>
            <a:ext cx="118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Women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97829" y="1771650"/>
            <a:ext cx="774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Men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4% </a:t>
            </a:r>
            <a:r>
              <a:rPr lang="en-US" sz="2800" dirty="0" smtClean="0"/>
              <a:t>were visited by a fieldworker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6% </a:t>
            </a:r>
            <a:r>
              <a:rPr lang="en-US" sz="2800" dirty="0" smtClean="0"/>
              <a:t>visited a health facility and discussed family planning.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8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800" b="1" dirty="0" smtClean="0"/>
              <a:t>92%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72% </a:t>
            </a:r>
            <a:r>
              <a:rPr lang="en-US" sz="2800" dirty="0" smtClean="0"/>
              <a:t>of women know at least one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modern contraceptive prevalence</a:t>
            </a:r>
            <a:r>
              <a:rPr lang="en-US" sz="2800" dirty="0" smtClean="0"/>
              <a:t> rate among married women is </a:t>
            </a:r>
            <a:r>
              <a:rPr lang="en-US" sz="2800" b="1" dirty="0" smtClean="0"/>
              <a:t>10%</a:t>
            </a:r>
            <a:r>
              <a:rPr lang="en-US" sz="2800" dirty="0" smtClean="0"/>
              <a:t>, while </a:t>
            </a:r>
            <a:r>
              <a:rPr lang="en-US" sz="2800" b="1" dirty="0" smtClean="0"/>
              <a:t>42% </a:t>
            </a:r>
            <a:r>
              <a:rPr lang="en-US" sz="2800" dirty="0" smtClean="0"/>
              <a:t>of sexually active, unmarried women are using a modern method.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Women in </a:t>
            </a:r>
            <a:r>
              <a:rPr lang="en-US" sz="2800" b="1" dirty="0" smtClean="0"/>
              <a:t>urban </a:t>
            </a:r>
            <a:r>
              <a:rPr lang="en-US" sz="2800" dirty="0" smtClean="0"/>
              <a:t>areas are much more likely to use modern contraceptive methods and use increases dramatically with </a:t>
            </a:r>
            <a:r>
              <a:rPr lang="en-US" sz="2800" b="1" dirty="0" smtClean="0"/>
              <a:t>education</a:t>
            </a:r>
            <a:r>
              <a:rPr lang="en-US" sz="2800" dirty="0" smtClean="0"/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private sector</a:t>
            </a:r>
            <a:r>
              <a:rPr lang="en-US" sz="2800" dirty="0" smtClean="0"/>
              <a:t> is the most commonly used source for contraceptive methods.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Respondent being opposed </a:t>
            </a:r>
            <a:r>
              <a:rPr lang="en-US" sz="2800" dirty="0" smtClean="0"/>
              <a:t>(</a:t>
            </a:r>
            <a:r>
              <a:rPr lang="en-US" sz="2800" b="1" dirty="0" smtClean="0"/>
              <a:t>21%</a:t>
            </a:r>
            <a:r>
              <a:rPr lang="en-US" sz="2800" dirty="0" smtClean="0"/>
              <a:t>) is the most common reason for women </a:t>
            </a:r>
            <a:r>
              <a:rPr lang="en-US" sz="2800" b="1" dirty="0" smtClean="0"/>
              <a:t>not using family planning</a:t>
            </a:r>
            <a:r>
              <a:rPr lang="en-US" sz="2800" dirty="0" smtClean="0"/>
              <a:t>, followed by </a:t>
            </a:r>
            <a:r>
              <a:rPr lang="en-US" sz="2800" b="1" dirty="0" smtClean="0"/>
              <a:t>wanting as many children as possible </a:t>
            </a:r>
            <a:r>
              <a:rPr lang="en-US" sz="2800" dirty="0" smtClean="0"/>
              <a:t>(</a:t>
            </a:r>
            <a:r>
              <a:rPr lang="en-US" sz="2800" b="1" dirty="0" smtClean="0"/>
              <a:t>17%</a:t>
            </a:r>
            <a:r>
              <a:rPr lang="en-US" sz="2800" dirty="0" smtClean="0"/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71% </a:t>
            </a:r>
            <a:r>
              <a:rPr lang="en-US" sz="3200" dirty="0" smtClean="0">
                <a:latin typeface="Calibri" pitchFamily="34" charset="0"/>
              </a:rPr>
              <a:t>of </a:t>
            </a:r>
            <a:r>
              <a:rPr lang="en-US" sz="3200" dirty="0">
                <a:latin typeface="Calibri" pitchFamily="34" charset="0"/>
              </a:rPr>
              <a:t>all women </a:t>
            </a:r>
            <a:r>
              <a:rPr lang="en-US" sz="3200" dirty="0" smtClean="0">
                <a:latin typeface="Calibri" pitchFamily="34" charset="0"/>
              </a:rPr>
              <a:t>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36%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can 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828800"/>
            <a:ext cx="3435350" cy="28956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Gap Between Knowledge and </a:t>
            </a:r>
            <a:br>
              <a:rPr lang="en-US" sz="3600" dirty="0" smtClean="0"/>
            </a:br>
            <a:r>
              <a:rPr lang="en-US" sz="3600" dirty="0" smtClean="0"/>
              <a:t>Use Among All Women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6764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0" y="1447800"/>
            <a:ext cx="19050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b="1" i="1" dirty="0" smtClean="0">
                <a:latin typeface="Calibri" pitchFamily="34" charset="0"/>
              </a:rPr>
              <a:t>all</a:t>
            </a:r>
            <a:r>
              <a:rPr lang="en-US" i="1" dirty="0" smtClean="0">
                <a:latin typeface="Calibri" pitchFamily="34" charset="0"/>
              </a:rPr>
              <a:t> women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Current Use of Family Planning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600200"/>
          <a:ext cx="8763000" cy="4745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0668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How </a:t>
            </a:r>
            <a:r>
              <a:rPr lang="en-US" sz="3600" smtClean="0"/>
              <a:t>Does Nigeria Compare</a:t>
            </a:r>
            <a:r>
              <a:rPr lang="en-US" sz="3600" dirty="0" smtClean="0"/>
              <a:t>?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219200"/>
          <a:ext cx="7772400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6172200" y="2819400"/>
            <a:ext cx="838200" cy="3810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410200" y="5486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who are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Trends in Contraceptive Use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1295400"/>
            <a:ext cx="3276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 smtClean="0">
                <a:latin typeface="Calibri" pitchFamily="34" charset="0"/>
              </a:rPr>
              <a:t>Percent </a:t>
            </a:r>
            <a:r>
              <a:rPr lang="en-US" sz="1600" i="1" dirty="0">
                <a:latin typeface="Calibri" pitchFamily="34" charset="0"/>
              </a:rPr>
              <a:t>of currently married </a:t>
            </a:r>
            <a:r>
              <a:rPr lang="en-US" sz="1600" i="1" dirty="0" smtClean="0">
                <a:latin typeface="Calibri" pitchFamily="34" charset="0"/>
              </a:rPr>
              <a:t>women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Use of Modern Methods by Residence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828800"/>
          <a:ext cx="7739062" cy="4600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1219200"/>
            <a:ext cx="30480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married women </a:t>
            </a:r>
            <a:r>
              <a:rPr lang="en-US" i="1" dirty="0">
                <a:latin typeface="Calibri" pitchFamily="34" charset="0"/>
              </a:rPr>
              <a:t>using 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eria DHS">
      <a:dk1>
        <a:sysClr val="windowText" lastClr="000000"/>
      </a:dk1>
      <a:lt1>
        <a:sysClr val="window" lastClr="FFFFFF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2099</TotalTime>
  <Words>797</Words>
  <Application>Microsoft Office PowerPoint</Application>
  <PresentationFormat>On-screen Show (4:3)</PresentationFormat>
  <Paragraphs>152</Paragraphs>
  <Slides>23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Family Planning</vt:lpstr>
      <vt:lpstr>Slide 2</vt:lpstr>
      <vt:lpstr>Knowledge of Contraceptive Methods</vt:lpstr>
      <vt:lpstr>Slide 4</vt:lpstr>
      <vt:lpstr>Gap Between Knowledge and  Use Among All Women</vt:lpstr>
      <vt:lpstr>Current Use of Family Planning</vt:lpstr>
      <vt:lpstr>How Does Nigeria Compare?</vt:lpstr>
      <vt:lpstr>Trends in Contraceptive Use</vt:lpstr>
      <vt:lpstr>Use of Modern Methods by Residence</vt:lpstr>
      <vt:lpstr>Use of Modern Contraception  by Education</vt:lpstr>
      <vt:lpstr>Use of Modern Methods by Zone</vt:lpstr>
      <vt:lpstr>When do Women Start Using Contraception?</vt:lpstr>
      <vt:lpstr>Knowledge of the Fertile Period</vt:lpstr>
      <vt:lpstr>Slide 14</vt:lpstr>
      <vt:lpstr>Source of Contraception</vt:lpstr>
      <vt:lpstr>Do Family Planning Users Have  Informed Choices?</vt:lpstr>
      <vt:lpstr>Slide 17</vt:lpstr>
      <vt:lpstr>Future Use of Contraception</vt:lpstr>
      <vt:lpstr>More than half of married women do not intend to use family planning in the future…..</vt:lpstr>
      <vt:lpstr>Slide 20</vt:lpstr>
      <vt:lpstr>Family Planning Messages</vt:lpstr>
      <vt:lpstr>Missed Opportunities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141</cp:revision>
  <dcterms:created xsi:type="dcterms:W3CDTF">2008-03-17T19:32:21Z</dcterms:created>
  <dcterms:modified xsi:type="dcterms:W3CDTF">2012-05-11T14:51:16Z</dcterms:modified>
</cp:coreProperties>
</file>