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notesSlides/notesSlide6.xml" ContentType="application/vnd.openxmlformats-officedocument.presentationml.notesSlide+xml"/>
  <Override PartName="/ppt/notesSlides/notesSlide7.xml" ContentType="application/vnd.openxmlformats-officedocument.presentationml.notesSlide+xml"/>
  <Override PartName="/ppt/slides/slide7.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9"/>
  </p:notesMasterIdLst>
  <p:handoutMasterIdLst>
    <p:handoutMasterId r:id="rId10"/>
  </p:handoutMasterIdLst>
  <p:sldIdLst>
    <p:sldId id="276" r:id="rId2"/>
    <p:sldId id="286" r:id="rId3"/>
    <p:sldId id="281" r:id="rId4"/>
    <p:sldId id="282" r:id="rId5"/>
    <p:sldId id="283" r:id="rId6"/>
    <p:sldId id="284" r:id="rId7"/>
    <p:sldId id="285" r:id="rId8"/>
  </p:sldIdLst>
  <p:sldSz cx="9144000" cy="6858000" type="screen4x3"/>
  <p:notesSz cx="68580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5052" autoAdjust="0"/>
  </p:normalViewPr>
  <p:slideViewPr>
    <p:cSldViewPr>
      <p:cViewPr>
        <p:scale>
          <a:sx n="60" d="100"/>
          <a:sy n="60" d="100"/>
        </p:scale>
        <p:origin x="-1613" y="-331"/>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notesMaster" Target="notesMasters/notesMaster1.xml"/><Relationship Id="rId14"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6482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64820"/>
          </a:xfrm>
          <a:prstGeom prst="rect">
            <a:avLst/>
          </a:prstGeom>
        </p:spPr>
        <p:txBody>
          <a:bodyPr vert="horz" lIns="91440" tIns="45720" rIns="91440" bIns="45720" rtlCol="0"/>
          <a:lstStyle>
            <a:lvl1pPr algn="r">
              <a:defRPr sz="1200"/>
            </a:lvl1pPr>
          </a:lstStyle>
          <a:p>
            <a:fld id="{DF8E7B0B-A4E6-4FE2-8283-B9B4B907BE24}" type="datetimeFigureOut">
              <a:rPr lang="en-US" smtClean="0"/>
              <a:pPr/>
              <a:t>6/15/2012</a:t>
            </a:fld>
            <a:endParaRPr lang="en-US"/>
          </a:p>
        </p:txBody>
      </p:sp>
      <p:sp>
        <p:nvSpPr>
          <p:cNvPr id="4" name="Footer Placeholder 3"/>
          <p:cNvSpPr>
            <a:spLocks noGrp="1"/>
          </p:cNvSpPr>
          <p:nvPr>
            <p:ph type="ftr" sz="quarter" idx="2"/>
          </p:nvPr>
        </p:nvSpPr>
        <p:spPr>
          <a:xfrm>
            <a:off x="0" y="8829967"/>
            <a:ext cx="2971800" cy="46482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829967"/>
            <a:ext cx="2971800" cy="464820"/>
          </a:xfrm>
          <a:prstGeom prst="rect">
            <a:avLst/>
          </a:prstGeom>
        </p:spPr>
        <p:txBody>
          <a:bodyPr vert="horz" lIns="91440" tIns="45720" rIns="91440" bIns="45720" rtlCol="0" anchor="b"/>
          <a:lstStyle>
            <a:lvl1pPr algn="r">
              <a:defRPr sz="1200"/>
            </a:lvl1pPr>
          </a:lstStyle>
          <a:p>
            <a:fld id="{CC6D10D9-0F67-44E1-BE0F-F4E9820043A6}" type="slidenum">
              <a:rPr lang="en-US" smtClean="0"/>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6513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65138"/>
          </a:xfrm>
          <a:prstGeom prst="rect">
            <a:avLst/>
          </a:prstGeom>
        </p:spPr>
        <p:txBody>
          <a:bodyPr vert="horz" lIns="91440" tIns="45720" rIns="91440" bIns="45720" rtlCol="0"/>
          <a:lstStyle>
            <a:lvl1pPr algn="r">
              <a:defRPr sz="1200"/>
            </a:lvl1pPr>
          </a:lstStyle>
          <a:p>
            <a:fld id="{65E0E474-422A-4C05-8188-EE94C438BEC4}" type="datetimeFigureOut">
              <a:rPr lang="en-US" smtClean="0"/>
              <a:pPr/>
              <a:t>6/15/2012</a:t>
            </a:fld>
            <a:endParaRPr lang="en-US"/>
          </a:p>
        </p:txBody>
      </p:sp>
      <p:sp>
        <p:nvSpPr>
          <p:cNvPr id="4" name="Slide Image Placeholder 3"/>
          <p:cNvSpPr>
            <a:spLocks noGrp="1" noRot="1" noChangeAspect="1"/>
          </p:cNvSpPr>
          <p:nvPr>
            <p:ph type="sldImg" idx="2"/>
          </p:nvPr>
        </p:nvSpPr>
        <p:spPr>
          <a:xfrm>
            <a:off x="1104900" y="696913"/>
            <a:ext cx="4648200" cy="348615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16425"/>
            <a:ext cx="5486400" cy="41830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29675"/>
            <a:ext cx="2971800" cy="465138"/>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829675"/>
            <a:ext cx="2971800" cy="465138"/>
          </a:xfrm>
          <a:prstGeom prst="rect">
            <a:avLst/>
          </a:prstGeom>
        </p:spPr>
        <p:txBody>
          <a:bodyPr vert="horz" lIns="91440" tIns="45720" rIns="91440" bIns="45720" rtlCol="0" anchor="b"/>
          <a:lstStyle>
            <a:lvl1pPr algn="r">
              <a:defRPr sz="1200"/>
            </a:lvl1pPr>
          </a:lstStyle>
          <a:p>
            <a:fld id="{B9482B86-7681-4ABD-A9EB-4A4F6829843C}"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A2B2AC4A-3253-4068-90F2-73DDD1BD4C1B}" type="slidenum">
              <a:rPr lang="en-US" smtClean="0">
                <a:latin typeface="Arial" pitchFamily="34" charset="0"/>
                <a:cs typeface="Arial" pitchFamily="34" charset="0"/>
              </a:rPr>
              <a:pPr fontAlgn="base">
                <a:spcBef>
                  <a:spcPct val="0"/>
                </a:spcBef>
                <a:spcAft>
                  <a:spcPct val="0"/>
                </a:spcAft>
              </a:pPr>
              <a:t>1</a:t>
            </a:fld>
            <a:endParaRPr lang="en-US" smtClean="0">
              <a:latin typeface="Arial" pitchFamily="34" charset="0"/>
              <a:cs typeface="Arial" pitchFamily="34" charset="0"/>
            </a:endParaRPr>
          </a:p>
        </p:txBody>
      </p:sp>
      <p:sp>
        <p:nvSpPr>
          <p:cNvPr id="4813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8132"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endParaRPr lang="fr-CI" smtClean="0">
              <a:latin typeface="Arial" pitchFamily="34" charset="0"/>
              <a:cs typeface="Arial"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Slide Image Placeholder 1"/>
          <p:cNvSpPr>
            <a:spLocks noGrp="1" noRot="1" noChangeAspect="1" noTextEdit="1"/>
          </p:cNvSpPr>
          <p:nvPr>
            <p:ph type="sldImg"/>
          </p:nvPr>
        </p:nvSpPr>
        <p:spPr bwMode="auto">
          <a:noFill/>
          <a:ln>
            <a:solidFill>
              <a:srgbClr val="000000"/>
            </a:solidFill>
            <a:miter lim="800000"/>
            <a:headEnd/>
            <a:tailEnd/>
          </a:ln>
        </p:spPr>
      </p:sp>
      <p:sp>
        <p:nvSpPr>
          <p:cNvPr id="49155"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latin typeface="Arial" pitchFamily="34" charset="0"/>
              <a:cs typeface="Arial" pitchFamily="34" charset="0"/>
            </a:endParaRPr>
          </a:p>
        </p:txBody>
      </p:sp>
      <p:sp>
        <p:nvSpPr>
          <p:cNvPr id="4915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B82B61C-0386-4E9D-9995-ED159C1BA2CE}" type="slidenum">
              <a:rPr lang="en-US" smtClean="0">
                <a:latin typeface="Arial" pitchFamily="34" charset="0"/>
                <a:cs typeface="Arial" pitchFamily="34" charset="0"/>
              </a:rPr>
              <a:pPr fontAlgn="base">
                <a:spcBef>
                  <a:spcPct val="0"/>
                </a:spcBef>
                <a:spcAft>
                  <a:spcPct val="0"/>
                </a:spcAft>
              </a:pPr>
              <a:t>2</a:t>
            </a:fld>
            <a:endParaRPr lang="en-US" smtClean="0">
              <a:latin typeface="Arial" pitchFamily="34" charset="0"/>
              <a:cs typeface="Arial"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FDF3887F-CEB4-433E-A941-F1167ED23FB8}" type="slidenum">
              <a:rPr lang="en-US" smtClean="0">
                <a:latin typeface="Arial" pitchFamily="34" charset="0"/>
                <a:cs typeface="Arial" pitchFamily="34" charset="0"/>
              </a:rPr>
              <a:pPr fontAlgn="base">
                <a:spcBef>
                  <a:spcPct val="0"/>
                </a:spcBef>
                <a:spcAft>
                  <a:spcPct val="0"/>
                </a:spcAft>
              </a:pPr>
              <a:t>3</a:t>
            </a:fld>
            <a:endParaRPr lang="en-US" smtClean="0">
              <a:latin typeface="Arial" pitchFamily="34" charset="0"/>
              <a:cs typeface="Arial" pitchFamily="34" charset="0"/>
            </a:endParaRPr>
          </a:p>
        </p:txBody>
      </p:sp>
      <p:sp>
        <p:nvSpPr>
          <p:cNvPr id="5120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51204" name="Rectangle 3"/>
          <p:cNvSpPr>
            <a:spLocks noGrp="1" noChangeArrowheads="1"/>
          </p:cNvSpPr>
          <p:nvPr>
            <p:ph type="body" idx="1"/>
          </p:nvPr>
        </p:nvSpPr>
        <p:spPr bwMode="auto">
          <a:xfrm>
            <a:off x="914400" y="4416425"/>
            <a:ext cx="5029200" cy="4183063"/>
          </a:xfrm>
          <a:noFill/>
        </p:spPr>
        <p:txBody>
          <a:bodyPr wrap="square" numCol="1" anchor="t" anchorCtr="0" compatLnSpc="1">
            <a:prstTxWarp prst="textNoShape">
              <a:avLst/>
            </a:prstTxWarp>
          </a:bodyPr>
          <a:lstStyle/>
          <a:p>
            <a:pPr eaLnBrk="1" hangingPunct="1"/>
            <a:endParaRPr lang="fr-FR" smtClean="0">
              <a:latin typeface="Arial" pitchFamily="34" charset="0"/>
              <a:cs typeface="Arial"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1CF499E3-3EC3-4A31-8394-41794BB5BB8D}" type="slidenum">
              <a:rPr lang="en-US" smtClean="0">
                <a:latin typeface="Arial" pitchFamily="34" charset="0"/>
                <a:cs typeface="Arial" pitchFamily="34" charset="0"/>
              </a:rPr>
              <a:pPr fontAlgn="base">
                <a:spcBef>
                  <a:spcPct val="0"/>
                </a:spcBef>
                <a:spcAft>
                  <a:spcPct val="0"/>
                </a:spcAft>
              </a:pPr>
              <a:t>4</a:t>
            </a:fld>
            <a:endParaRPr lang="en-US" smtClean="0">
              <a:latin typeface="Arial" pitchFamily="34" charset="0"/>
              <a:cs typeface="Arial" pitchFamily="34" charset="0"/>
            </a:endParaRPr>
          </a:p>
        </p:txBody>
      </p:sp>
      <p:sp>
        <p:nvSpPr>
          <p:cNvPr id="5222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52228" name="Rectangle 3"/>
          <p:cNvSpPr>
            <a:spLocks noGrp="1" noChangeArrowheads="1"/>
          </p:cNvSpPr>
          <p:nvPr>
            <p:ph type="body" idx="1"/>
          </p:nvPr>
        </p:nvSpPr>
        <p:spPr bwMode="auto">
          <a:xfrm>
            <a:off x="914400" y="4416425"/>
            <a:ext cx="5029200" cy="4183063"/>
          </a:xfrm>
          <a:noFill/>
        </p:spPr>
        <p:txBody>
          <a:bodyPr wrap="square" numCol="1" anchor="t" anchorCtr="0" compatLnSpc="1">
            <a:prstTxWarp prst="textNoShape">
              <a:avLst/>
            </a:prstTxWarp>
          </a:bodyPr>
          <a:lstStyle/>
          <a:p>
            <a:pPr eaLnBrk="1" hangingPunct="1"/>
            <a:endParaRPr lang="fr-FR" dirty="0" smtClean="0">
              <a:latin typeface="Arial" pitchFamily="34" charset="0"/>
              <a:cs typeface="Arial"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5B802DA-9242-4C3E-9249-1177993836CA}" type="slidenum">
              <a:rPr lang="en-US" smtClean="0">
                <a:latin typeface="Arial" pitchFamily="34" charset="0"/>
                <a:cs typeface="Arial" pitchFamily="34" charset="0"/>
              </a:rPr>
              <a:pPr fontAlgn="base">
                <a:spcBef>
                  <a:spcPct val="0"/>
                </a:spcBef>
                <a:spcAft>
                  <a:spcPct val="0"/>
                </a:spcAft>
              </a:pPr>
              <a:t>5</a:t>
            </a:fld>
            <a:endParaRPr lang="en-US" smtClean="0">
              <a:latin typeface="Arial" pitchFamily="34" charset="0"/>
              <a:cs typeface="Arial" pitchFamily="34" charset="0"/>
            </a:endParaRPr>
          </a:p>
        </p:txBody>
      </p:sp>
      <p:sp>
        <p:nvSpPr>
          <p:cNvPr id="5529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55300" name="Rectangle 3"/>
          <p:cNvSpPr>
            <a:spLocks noGrp="1" noChangeArrowheads="1"/>
          </p:cNvSpPr>
          <p:nvPr>
            <p:ph type="body" idx="1"/>
          </p:nvPr>
        </p:nvSpPr>
        <p:spPr bwMode="auto">
          <a:xfrm>
            <a:off x="914400" y="4416425"/>
            <a:ext cx="5029200" cy="4183063"/>
          </a:xfrm>
          <a:noFill/>
        </p:spPr>
        <p:txBody>
          <a:bodyPr wrap="square" numCol="1" anchor="t" anchorCtr="0" compatLnSpc="1">
            <a:prstTxWarp prst="textNoShape">
              <a:avLst/>
            </a:prstTxWarp>
          </a:bodyPr>
          <a:lstStyle/>
          <a:p>
            <a:pPr eaLnBrk="1" hangingPunct="1"/>
            <a:endParaRPr lang="fr-FR" smtClean="0">
              <a:latin typeface="Arial" pitchFamily="34" charset="0"/>
              <a:cs typeface="Arial"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CFD53EB-55DD-49A0-BC53-E2B5B4A38B9D}" type="slidenum">
              <a:rPr lang="en-US" smtClean="0">
                <a:latin typeface="Arial" pitchFamily="34" charset="0"/>
                <a:cs typeface="Arial" pitchFamily="34" charset="0"/>
              </a:rPr>
              <a:pPr fontAlgn="base">
                <a:spcBef>
                  <a:spcPct val="0"/>
                </a:spcBef>
                <a:spcAft>
                  <a:spcPct val="0"/>
                </a:spcAft>
              </a:pPr>
              <a:t>6</a:t>
            </a:fld>
            <a:endParaRPr lang="en-US" smtClean="0">
              <a:latin typeface="Arial" pitchFamily="34" charset="0"/>
              <a:cs typeface="Arial" pitchFamily="34" charset="0"/>
            </a:endParaRPr>
          </a:p>
        </p:txBody>
      </p:sp>
      <p:sp>
        <p:nvSpPr>
          <p:cNvPr id="5632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56324" name="Rectangle 3"/>
          <p:cNvSpPr>
            <a:spLocks noGrp="1" noChangeArrowheads="1"/>
          </p:cNvSpPr>
          <p:nvPr>
            <p:ph type="body" idx="1"/>
          </p:nvPr>
        </p:nvSpPr>
        <p:spPr bwMode="auto">
          <a:xfrm>
            <a:off x="914400" y="4416425"/>
            <a:ext cx="5029200" cy="4183063"/>
          </a:xfrm>
          <a:noFill/>
        </p:spPr>
        <p:txBody>
          <a:bodyPr wrap="square" numCol="1" anchor="t" anchorCtr="0" compatLnSpc="1">
            <a:prstTxWarp prst="textNoShape">
              <a:avLst/>
            </a:prstTxWarp>
          </a:bodyPr>
          <a:lstStyle/>
          <a:p>
            <a:pPr eaLnBrk="1" hangingPunct="1"/>
            <a:endParaRPr lang="fr-FR" smtClean="0">
              <a:latin typeface="Arial" pitchFamily="34" charset="0"/>
              <a:cs typeface="Arial"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1CCF519D-96FC-41F2-8B2B-7DC635549257}" type="slidenum">
              <a:rPr lang="en-US" smtClean="0">
                <a:latin typeface="Arial" pitchFamily="34" charset="0"/>
                <a:cs typeface="Arial" pitchFamily="34" charset="0"/>
              </a:rPr>
              <a:pPr fontAlgn="base">
                <a:spcBef>
                  <a:spcPct val="0"/>
                </a:spcBef>
                <a:spcAft>
                  <a:spcPct val="0"/>
                </a:spcAft>
              </a:pPr>
              <a:t>7</a:t>
            </a:fld>
            <a:endParaRPr lang="en-US" smtClean="0">
              <a:latin typeface="Arial" pitchFamily="34" charset="0"/>
              <a:cs typeface="Arial" pitchFamily="34" charset="0"/>
            </a:endParaRPr>
          </a:p>
        </p:txBody>
      </p:sp>
      <p:sp>
        <p:nvSpPr>
          <p:cNvPr id="57347" name="Rectangle 2"/>
          <p:cNvSpPr>
            <a:spLocks noGrp="1" noRot="1" noChangeAspect="1" noChangeArrowheads="1" noTextEdit="1"/>
          </p:cNvSpPr>
          <p:nvPr>
            <p:ph type="sldImg"/>
          </p:nvPr>
        </p:nvSpPr>
        <p:spPr bwMode="auto">
          <a:xfrm>
            <a:off x="1106488" y="696913"/>
            <a:ext cx="4646612" cy="3486150"/>
          </a:xfrm>
          <a:noFill/>
          <a:ln>
            <a:solidFill>
              <a:srgbClr val="000000"/>
            </a:solidFill>
            <a:miter lim="800000"/>
            <a:headEnd/>
            <a:tailEnd/>
          </a:ln>
        </p:spPr>
      </p:sp>
      <p:sp>
        <p:nvSpPr>
          <p:cNvPr id="57348" name="Rectangle 3"/>
          <p:cNvSpPr>
            <a:spLocks noGrp="1" noChangeArrowheads="1"/>
          </p:cNvSpPr>
          <p:nvPr>
            <p:ph type="body" idx="1"/>
          </p:nvPr>
        </p:nvSpPr>
        <p:spPr bwMode="auto">
          <a:xfrm>
            <a:off x="914400" y="4416425"/>
            <a:ext cx="5029200" cy="4183063"/>
          </a:xfrm>
          <a:noFill/>
        </p:spPr>
        <p:txBody>
          <a:bodyPr wrap="square" lIns="89730" tIns="44865" rIns="89730" bIns="44865" numCol="1" anchor="t" anchorCtr="0" compatLnSpc="1">
            <a:prstTxWarp prst="textNoShape">
              <a:avLst/>
            </a:prstTxWarp>
          </a:bodyPr>
          <a:lstStyle/>
          <a:p>
            <a:pPr eaLnBrk="1" hangingPunct="1"/>
            <a:endParaRPr lang="fr-FR" smtClean="0">
              <a:latin typeface="Arial" pitchFamily="34" charset="0"/>
              <a:cs typeface="Arial"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FE6AF934-F071-49BD-BC1A-8A27CFDC228F}" type="datetimeFigureOut">
              <a:rPr lang="en-US" smtClean="0"/>
              <a:pPr/>
              <a:t>6/15/2012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BAEAD5-5C66-4557-AF3A-48400E52F67A}"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E6AF934-F071-49BD-BC1A-8A27CFDC228F}" type="datetimeFigureOut">
              <a:rPr lang="en-US" smtClean="0"/>
              <a:pPr/>
              <a:t>6/15/2012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BAEAD5-5C66-4557-AF3A-48400E52F67A}"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E6AF934-F071-49BD-BC1A-8A27CFDC228F}" type="datetimeFigureOut">
              <a:rPr lang="en-US" smtClean="0"/>
              <a:pPr/>
              <a:t>6/15/2012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BAEAD5-5C66-4557-AF3A-48400E52F67A}"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chart">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457200" y="1600200"/>
            <a:ext cx="8229600" cy="4525963"/>
          </a:xfrm>
        </p:spPr>
        <p:txBody>
          <a:bodyPr/>
          <a:lstStyle/>
          <a:p>
            <a:pPr lvl="0"/>
            <a:endParaRPr lang="en-US" noProof="0" smtClean="0"/>
          </a:p>
        </p:txBody>
      </p:sp>
      <p:sp>
        <p:nvSpPr>
          <p:cNvPr id="4" name="Rectangle 4"/>
          <p:cNvSpPr>
            <a:spLocks noGrp="1" noChangeArrowheads="1"/>
          </p:cNvSpPr>
          <p:nvPr>
            <p:ph type="dt" sz="half" idx="10"/>
          </p:nvPr>
        </p:nvSpPr>
        <p:spPr/>
        <p:txBody>
          <a:bodyPr/>
          <a:lstStyle>
            <a:lvl1pPr>
              <a:defRPr/>
            </a:lvl1pPr>
          </a:lstStyle>
          <a:p>
            <a:pPr>
              <a:defRPr/>
            </a:pPr>
            <a:r>
              <a:rPr lang="en-US"/>
              <a:t>2006-07 SDHS – CSO and Macro International</a:t>
            </a:r>
          </a:p>
        </p:txBody>
      </p:sp>
      <p:sp>
        <p:nvSpPr>
          <p:cNvPr id="5" name="Rectangle 5"/>
          <p:cNvSpPr>
            <a:spLocks noGrp="1" noChangeArrowheads="1"/>
          </p:cNvSpPr>
          <p:nvPr>
            <p:ph type="ftr" sz="quarter" idx="11"/>
          </p:nvPr>
        </p:nvSpPr>
        <p:spPr/>
        <p:txBody>
          <a:bodyPr/>
          <a:lstStyle>
            <a:lvl1pPr>
              <a:defRPr/>
            </a:lvl1pPr>
          </a:lstStyle>
          <a:p>
            <a:pPr>
              <a:defRPr/>
            </a:pPr>
            <a:r>
              <a:rPr lang="en-US"/>
              <a:t>2006-07 NDHS- MoHSS and Macro International</a:t>
            </a:r>
          </a:p>
        </p:txBody>
      </p:sp>
      <p:sp>
        <p:nvSpPr>
          <p:cNvPr id="6" name="Rectangle 6"/>
          <p:cNvSpPr>
            <a:spLocks noGrp="1" noChangeArrowheads="1"/>
          </p:cNvSpPr>
          <p:nvPr>
            <p:ph type="sldNum" sz="quarter" idx="12"/>
          </p:nvPr>
        </p:nvSpPr>
        <p:spPr/>
        <p:txBody>
          <a:bodyPr/>
          <a:lstStyle>
            <a:lvl1pPr>
              <a:defRPr/>
            </a:lvl1pPr>
          </a:lstStyle>
          <a:p>
            <a:pPr>
              <a:defRPr/>
            </a:pPr>
            <a:fld id="{7ED63D97-02F5-4AD9-B3E5-4BF68C230EF1}" type="slidenum">
              <a:rPr lang="en-US"/>
              <a:pPr>
                <a:defRPr/>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fourObj">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457200" y="274638"/>
            <a:ext cx="8229600" cy="1143000"/>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457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57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648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p:txBody>
          <a:bodyPr/>
          <a:lstStyle>
            <a:lvl1pPr>
              <a:defRPr/>
            </a:lvl1pPr>
          </a:lstStyle>
          <a:p>
            <a:pPr>
              <a:defRPr/>
            </a:pPr>
            <a:r>
              <a:rPr lang="en-US"/>
              <a:t>2006-07 SDHS – CSO and Macro International</a:t>
            </a:r>
          </a:p>
        </p:txBody>
      </p:sp>
      <p:sp>
        <p:nvSpPr>
          <p:cNvPr id="8" name="Rectangle 5"/>
          <p:cNvSpPr>
            <a:spLocks noGrp="1" noChangeArrowheads="1"/>
          </p:cNvSpPr>
          <p:nvPr>
            <p:ph type="ftr" sz="quarter" idx="11"/>
          </p:nvPr>
        </p:nvSpPr>
        <p:spPr/>
        <p:txBody>
          <a:bodyPr/>
          <a:lstStyle>
            <a:lvl1pPr>
              <a:defRPr/>
            </a:lvl1pPr>
          </a:lstStyle>
          <a:p>
            <a:pPr>
              <a:defRPr/>
            </a:pPr>
            <a:r>
              <a:rPr lang="en-US"/>
              <a:t>2006-07 NDHS- MoHSS and Macro International</a:t>
            </a:r>
          </a:p>
        </p:txBody>
      </p:sp>
      <p:sp>
        <p:nvSpPr>
          <p:cNvPr id="9" name="Rectangle 6"/>
          <p:cNvSpPr>
            <a:spLocks noGrp="1" noChangeArrowheads="1"/>
          </p:cNvSpPr>
          <p:nvPr>
            <p:ph type="sldNum" sz="quarter" idx="12"/>
          </p:nvPr>
        </p:nvSpPr>
        <p:spPr/>
        <p:txBody>
          <a:bodyPr/>
          <a:lstStyle>
            <a:lvl1pPr>
              <a:defRPr/>
            </a:lvl1pPr>
          </a:lstStyle>
          <a:p>
            <a:pPr>
              <a:defRPr/>
            </a:pPr>
            <a:fld id="{FA857DBE-D1C0-4730-929F-48DA8D6B7B4D}"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E6AF934-F071-49BD-BC1A-8A27CFDC228F}" type="datetimeFigureOut">
              <a:rPr lang="en-US" smtClean="0"/>
              <a:pPr/>
              <a:t>6/15/2012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BAEAD5-5C66-4557-AF3A-48400E52F67A}"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E6AF934-F071-49BD-BC1A-8A27CFDC228F}" type="datetimeFigureOut">
              <a:rPr lang="en-US" smtClean="0"/>
              <a:pPr/>
              <a:t>6/15/2012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BAEAD5-5C66-4557-AF3A-48400E52F67A}"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FE6AF934-F071-49BD-BC1A-8A27CFDC228F}" type="datetimeFigureOut">
              <a:rPr lang="en-US" smtClean="0"/>
              <a:pPr/>
              <a:t>6/15/2012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BAEAD5-5C66-4557-AF3A-48400E52F67A}"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FE6AF934-F071-49BD-BC1A-8A27CFDC228F}" type="datetimeFigureOut">
              <a:rPr lang="en-US" smtClean="0"/>
              <a:pPr/>
              <a:t>6/15/2012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BAEAD5-5C66-4557-AF3A-48400E52F67A}"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solidFill>
              </a:defRPr>
            </a:lvl1p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FE6AF934-F071-49BD-BC1A-8A27CFDC228F}" type="datetimeFigureOut">
              <a:rPr lang="en-US" smtClean="0"/>
              <a:pPr/>
              <a:t>6/15/2012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BAEAD5-5C66-4557-AF3A-48400E52F67A}"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E6AF934-F071-49BD-BC1A-8A27CFDC228F}" type="datetimeFigureOut">
              <a:rPr lang="en-US" smtClean="0"/>
              <a:pPr/>
              <a:t>6/15/2012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BAEAD5-5C66-4557-AF3A-48400E52F67A}"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E6AF934-F071-49BD-BC1A-8A27CFDC228F}" type="datetimeFigureOut">
              <a:rPr lang="en-US" smtClean="0"/>
              <a:pPr/>
              <a:t>6/15/2012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BAEAD5-5C66-4557-AF3A-48400E52F67A}"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E6AF934-F071-49BD-BC1A-8A27CFDC228F}" type="datetimeFigureOut">
              <a:rPr lang="en-US" smtClean="0"/>
              <a:pPr/>
              <a:t>6/15/2012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BAEAD5-5C66-4557-AF3A-48400E52F67A}"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E6AF934-F071-49BD-BC1A-8A27CFDC228F}" type="datetimeFigureOut">
              <a:rPr lang="en-US" smtClean="0"/>
              <a:pPr/>
              <a:t>6/15/2012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BAEAD5-5C66-4557-AF3A-48400E52F67A}"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1" r:id="rId12"/>
    <p:sldLayoutId id="2147483662" r:id="rId1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13314" name="Rectangle 3"/>
          <p:cNvSpPr>
            <a:spLocks noChangeArrowheads="1"/>
          </p:cNvSpPr>
          <p:nvPr/>
        </p:nvSpPr>
        <p:spPr bwMode="auto">
          <a:xfrm>
            <a:off x="533400" y="533400"/>
            <a:ext cx="8001000" cy="1371600"/>
          </a:xfrm>
          <a:prstGeom prst="rect">
            <a:avLst/>
          </a:prstGeom>
          <a:noFill/>
          <a:ln w="9525">
            <a:noFill/>
            <a:miter lim="800000"/>
            <a:headEnd/>
            <a:tailEnd/>
          </a:ln>
        </p:spPr>
        <p:txBody>
          <a:bodyPr/>
          <a:lstStyle/>
          <a:p>
            <a:pPr algn="ctr">
              <a:spcBef>
                <a:spcPct val="20000"/>
              </a:spcBef>
            </a:pPr>
            <a:r>
              <a:rPr lang="en-US" sz="4400" b="1" dirty="0">
                <a:solidFill>
                  <a:schemeClr val="bg2"/>
                </a:solidFill>
                <a:latin typeface="Calibri" pitchFamily="34" charset="0"/>
              </a:rPr>
              <a:t>Methodology </a:t>
            </a:r>
          </a:p>
        </p:txBody>
      </p:sp>
      <p:sp>
        <p:nvSpPr>
          <p:cNvPr id="8" name="Subtitle 2"/>
          <p:cNvSpPr txBox="1">
            <a:spLocks/>
          </p:cNvSpPr>
          <p:nvPr/>
        </p:nvSpPr>
        <p:spPr>
          <a:xfrm>
            <a:off x="1371600" y="4800600"/>
            <a:ext cx="6400800" cy="1752600"/>
          </a:xfrm>
          <a:prstGeom prst="rect">
            <a:avLst/>
          </a:prstGeom>
        </p:spPr>
        <p:txBody>
          <a:bodyPr/>
          <a:lstStyle/>
          <a:p>
            <a:pPr marL="342900" indent="-342900" algn="ctr" eaLnBrk="0" hangingPunct="0">
              <a:spcBef>
                <a:spcPct val="20000"/>
              </a:spcBef>
              <a:defRPr/>
            </a:pPr>
            <a:r>
              <a:rPr lang="en-US" sz="3200" kern="0" dirty="0">
                <a:solidFill>
                  <a:schemeClr val="bg2"/>
                </a:solidFill>
                <a:latin typeface="+mn-lt"/>
                <a:cs typeface="+mn-cs"/>
              </a:rPr>
              <a:t>2008 Nigeria Demographic and Health Survey</a:t>
            </a:r>
          </a:p>
        </p:txBody>
      </p:sp>
      <p:pic>
        <p:nvPicPr>
          <p:cNvPr id="5" name="Picture 4" descr="Nigeria_Motif.jpg"/>
          <p:cNvPicPr>
            <a:picLocks noChangeAspect="1"/>
          </p:cNvPicPr>
          <p:nvPr/>
        </p:nvPicPr>
        <p:blipFill>
          <a:blip r:embed="rId3" cstate="print"/>
          <a:stretch>
            <a:fillRect/>
          </a:stretch>
        </p:blipFill>
        <p:spPr>
          <a:xfrm>
            <a:off x="0" y="1905000"/>
            <a:ext cx="9144000" cy="2564634"/>
          </a:xfrm>
          <a:prstGeom prst="rect">
            <a:avLst/>
          </a:prstGeom>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ectangle 27"/>
          <p:cNvSpPr/>
          <p:nvPr/>
        </p:nvSpPr>
        <p:spPr>
          <a:xfrm>
            <a:off x="0" y="4495800"/>
            <a:ext cx="9144000" cy="2362200"/>
          </a:xfrm>
          <a:prstGeom prst="rect">
            <a:avLst/>
          </a:prstGeom>
          <a:solidFill>
            <a:srgbClr val="F8F8F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schemeClr val="bg2"/>
              </a:solidFill>
            </a:endParaRPr>
          </a:p>
        </p:txBody>
      </p:sp>
      <p:sp>
        <p:nvSpPr>
          <p:cNvPr id="33" name="TextBox 32"/>
          <p:cNvSpPr txBox="1"/>
          <p:nvPr/>
        </p:nvSpPr>
        <p:spPr>
          <a:xfrm>
            <a:off x="304800" y="0"/>
            <a:ext cx="8534400" cy="4524375"/>
          </a:xfrm>
          <a:prstGeom prst="rect">
            <a:avLst/>
          </a:prstGeom>
          <a:noFill/>
        </p:spPr>
        <p:txBody>
          <a:bodyPr>
            <a:spAutoFit/>
          </a:bodyPr>
          <a:lstStyle/>
          <a:p>
            <a:pPr algn="ctr">
              <a:defRPr/>
            </a:pPr>
            <a:r>
              <a:rPr lang="en-GB" sz="2400" dirty="0">
                <a:latin typeface="+mj-lt"/>
              </a:rPr>
              <a:t>The 2008 Nigeria Demographic and Health Survey (NDHS) was implemented by the National Population Commission (NPC).</a:t>
            </a:r>
          </a:p>
          <a:p>
            <a:pPr algn="ctr">
              <a:defRPr/>
            </a:pPr>
            <a:endParaRPr lang="en-GB" sz="2400" dirty="0">
              <a:latin typeface="+mj-lt"/>
            </a:endParaRPr>
          </a:p>
          <a:p>
            <a:pPr algn="ctr">
              <a:defRPr/>
            </a:pPr>
            <a:r>
              <a:rPr lang="en-GB" sz="2400" dirty="0">
                <a:latin typeface="+mj-lt"/>
              </a:rPr>
              <a:t>Funding for the survey came from the United States Agency for International Development (USAID) and the President’s Emergency Fund for AIDS Relief (PEPFAR). Funding for the household listing and additional fieldwork support was provided by the United National Population Fund (UNFPA).</a:t>
            </a:r>
          </a:p>
          <a:p>
            <a:pPr algn="ctr">
              <a:defRPr/>
            </a:pPr>
            <a:endParaRPr lang="en-GB" sz="2400" dirty="0">
              <a:latin typeface="+mj-lt"/>
            </a:endParaRPr>
          </a:p>
          <a:p>
            <a:pPr algn="ctr">
              <a:defRPr/>
            </a:pPr>
            <a:r>
              <a:rPr lang="en-US" sz="2400" dirty="0">
                <a:latin typeface="+mj-lt"/>
              </a:rPr>
              <a:t>ICF Macro, an ICF International company, provided technical assistance through every phase of the survey through the worldwide MEASURE DHS </a:t>
            </a:r>
            <a:r>
              <a:rPr lang="en-US" sz="2400" dirty="0" err="1">
                <a:latin typeface="+mj-lt"/>
              </a:rPr>
              <a:t>programme</a:t>
            </a:r>
            <a:r>
              <a:rPr lang="en-US" sz="2400" dirty="0">
                <a:latin typeface="+mj-lt"/>
              </a:rPr>
              <a:t>. </a:t>
            </a:r>
            <a:endParaRPr lang="en-GB" sz="2400" dirty="0">
              <a:latin typeface="+mj-lt"/>
            </a:endParaRPr>
          </a:p>
        </p:txBody>
      </p:sp>
      <p:pic>
        <p:nvPicPr>
          <p:cNvPr id="8" name="Picture 7" descr="Nigeria_DHS_logos.jpg"/>
          <p:cNvPicPr>
            <a:picLocks noChangeAspect="1"/>
          </p:cNvPicPr>
          <p:nvPr/>
        </p:nvPicPr>
        <p:blipFill>
          <a:blip r:embed="rId3" cstate="print"/>
          <a:stretch>
            <a:fillRect/>
          </a:stretch>
        </p:blipFill>
        <p:spPr>
          <a:xfrm>
            <a:off x="1524000" y="5105400"/>
            <a:ext cx="6438900" cy="1173480"/>
          </a:xfrm>
          <a:prstGeom prst="rect">
            <a:avLst/>
          </a:prstGeom>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4"/>
          <p:cNvSpPr>
            <a:spLocks noGrp="1"/>
          </p:cNvSpPr>
          <p:nvPr>
            <p:ph type="title"/>
          </p:nvPr>
        </p:nvSpPr>
        <p:spPr/>
        <p:txBody>
          <a:bodyPr/>
          <a:lstStyle/>
          <a:p>
            <a:r>
              <a:rPr lang="en-US" sz="4000" smtClean="0"/>
              <a:t>Sample Design</a:t>
            </a:r>
          </a:p>
        </p:txBody>
      </p:sp>
      <p:sp>
        <p:nvSpPr>
          <p:cNvPr id="18435" name="Rectangle 2"/>
          <p:cNvSpPr>
            <a:spLocks noGrp="1" noChangeArrowheads="1"/>
          </p:cNvSpPr>
          <p:nvPr>
            <p:ph idx="1"/>
          </p:nvPr>
        </p:nvSpPr>
        <p:spPr>
          <a:xfrm>
            <a:off x="304800" y="1524000"/>
            <a:ext cx="8610600" cy="4495800"/>
          </a:xfrm>
        </p:spPr>
        <p:txBody>
          <a:bodyPr>
            <a:normAutofit fontScale="92500"/>
          </a:bodyPr>
          <a:lstStyle/>
          <a:p>
            <a:pPr eaLnBrk="1" hangingPunct="1">
              <a:lnSpc>
                <a:spcPct val="75000"/>
              </a:lnSpc>
              <a:spcBef>
                <a:spcPct val="10000"/>
              </a:spcBef>
              <a:spcAft>
                <a:spcPct val="45000"/>
              </a:spcAft>
              <a:buFontTx/>
              <a:buNone/>
            </a:pPr>
            <a:r>
              <a:rPr lang="en-US" sz="2800" b="1" smtClean="0"/>
              <a:t>Sampling frame: </a:t>
            </a:r>
            <a:r>
              <a:rPr lang="en-US" sz="2800" smtClean="0"/>
              <a:t>2006 Population Census</a:t>
            </a:r>
          </a:p>
          <a:p>
            <a:pPr eaLnBrk="1" hangingPunct="1">
              <a:lnSpc>
                <a:spcPct val="75000"/>
              </a:lnSpc>
              <a:spcBef>
                <a:spcPct val="10000"/>
              </a:spcBef>
              <a:spcAft>
                <a:spcPct val="45000"/>
              </a:spcAft>
              <a:buFontTx/>
              <a:buNone/>
            </a:pPr>
            <a:r>
              <a:rPr lang="en-US" sz="2800" b="1" smtClean="0"/>
              <a:t>First stage: </a:t>
            </a:r>
            <a:r>
              <a:rPr lang="en-US" sz="2800" smtClean="0"/>
              <a:t>888 clusters selected (286 urban, 602 rural); 886 included in sample due to flooding and inter-communal disturbances in 2 clusters</a:t>
            </a:r>
          </a:p>
          <a:p>
            <a:pPr eaLnBrk="1" hangingPunct="1">
              <a:lnSpc>
                <a:spcPct val="75000"/>
              </a:lnSpc>
              <a:spcBef>
                <a:spcPct val="10000"/>
              </a:spcBef>
              <a:spcAft>
                <a:spcPct val="45000"/>
              </a:spcAft>
              <a:buFontTx/>
              <a:buNone/>
            </a:pPr>
            <a:r>
              <a:rPr lang="en-US" sz="2800" b="1" smtClean="0"/>
              <a:t>Second stage: </a:t>
            </a:r>
            <a:r>
              <a:rPr lang="en-US" sz="2800" smtClean="0"/>
              <a:t>41 households from each cluster selected; final sample of 36,800 households</a:t>
            </a:r>
          </a:p>
          <a:p>
            <a:pPr eaLnBrk="1" hangingPunct="1">
              <a:lnSpc>
                <a:spcPct val="75000"/>
              </a:lnSpc>
              <a:spcBef>
                <a:spcPct val="10000"/>
              </a:spcBef>
              <a:spcAft>
                <a:spcPct val="45000"/>
              </a:spcAft>
              <a:buFontTx/>
              <a:buNone/>
            </a:pPr>
            <a:r>
              <a:rPr lang="en-US" sz="2800" smtClean="0"/>
              <a:t>Selected households were visited and interviewed; eligible women age 15-49 were interviewed, and eligible men age 15-59 were interviewed in half of the households</a:t>
            </a:r>
          </a:p>
          <a:p>
            <a:pPr eaLnBrk="1" hangingPunct="1">
              <a:lnSpc>
                <a:spcPct val="75000"/>
              </a:lnSpc>
              <a:spcBef>
                <a:spcPct val="10000"/>
              </a:spcBef>
              <a:spcAft>
                <a:spcPct val="45000"/>
              </a:spcAft>
              <a:buFontTx/>
              <a:buNone/>
            </a:pPr>
            <a:r>
              <a:rPr lang="en-US" sz="2800" smtClean="0"/>
              <a:t>Minimum of 950 interviews were completed per state, distributed proportionately among urban and rural areas.</a:t>
            </a:r>
          </a:p>
          <a:p>
            <a:pPr eaLnBrk="1" hangingPunct="1">
              <a:lnSpc>
                <a:spcPct val="75000"/>
              </a:lnSpc>
              <a:spcBef>
                <a:spcPct val="10000"/>
              </a:spcBef>
              <a:spcAft>
                <a:spcPct val="45000"/>
              </a:spcAft>
              <a:buFontTx/>
              <a:buNone/>
            </a:pPr>
            <a:endParaRPr lang="en-US" smtClean="0"/>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3"/>
          <p:cNvSpPr>
            <a:spLocks noGrp="1"/>
          </p:cNvSpPr>
          <p:nvPr>
            <p:ph type="title"/>
          </p:nvPr>
        </p:nvSpPr>
        <p:spPr>
          <a:xfrm>
            <a:off x="457200" y="228600"/>
            <a:ext cx="8229600" cy="1143000"/>
          </a:xfrm>
        </p:spPr>
        <p:txBody>
          <a:bodyPr/>
          <a:lstStyle/>
          <a:p>
            <a:r>
              <a:rPr lang="en-US" sz="3600" dirty="0" smtClean="0"/>
              <a:t>Questionnaires</a:t>
            </a:r>
          </a:p>
        </p:txBody>
      </p:sp>
      <p:sp>
        <p:nvSpPr>
          <p:cNvPr id="19459" name="Rectangle 2"/>
          <p:cNvSpPr>
            <a:spLocks noGrp="1" noChangeArrowheads="1"/>
          </p:cNvSpPr>
          <p:nvPr>
            <p:ph idx="1"/>
          </p:nvPr>
        </p:nvSpPr>
        <p:spPr>
          <a:xfrm>
            <a:off x="304800" y="1524000"/>
            <a:ext cx="8229600" cy="4495800"/>
          </a:xfrm>
        </p:spPr>
        <p:txBody>
          <a:bodyPr/>
          <a:lstStyle/>
          <a:p>
            <a:pPr eaLnBrk="1" hangingPunct="1">
              <a:lnSpc>
                <a:spcPct val="80000"/>
              </a:lnSpc>
              <a:spcBef>
                <a:spcPct val="0"/>
              </a:spcBef>
              <a:spcAft>
                <a:spcPts val="1200"/>
              </a:spcAft>
            </a:pPr>
            <a:r>
              <a:rPr lang="en-US" dirty="0" smtClean="0"/>
              <a:t>3 questionnaires:</a:t>
            </a:r>
          </a:p>
          <a:p>
            <a:pPr marL="914400" lvl="1" indent="-457200" eaLnBrk="1" hangingPunct="1">
              <a:lnSpc>
                <a:spcPct val="80000"/>
              </a:lnSpc>
              <a:spcBef>
                <a:spcPct val="0"/>
              </a:spcBef>
              <a:spcAft>
                <a:spcPts val="1200"/>
              </a:spcAft>
              <a:buFont typeface="Wingdings" pitchFamily="2" charset="2"/>
              <a:buChar char="Ø"/>
            </a:pPr>
            <a:r>
              <a:rPr lang="en-US" dirty="0" smtClean="0"/>
              <a:t>Household</a:t>
            </a:r>
          </a:p>
          <a:p>
            <a:pPr marL="914400" lvl="1" indent="-457200" eaLnBrk="1" hangingPunct="1">
              <a:lnSpc>
                <a:spcPct val="80000"/>
              </a:lnSpc>
              <a:spcBef>
                <a:spcPct val="0"/>
              </a:spcBef>
              <a:spcAft>
                <a:spcPts val="1200"/>
              </a:spcAft>
              <a:buFont typeface="Wingdings" pitchFamily="2" charset="2"/>
              <a:buChar char="Ø"/>
            </a:pPr>
            <a:r>
              <a:rPr lang="en-US" dirty="0" smtClean="0"/>
              <a:t>Woman’s</a:t>
            </a:r>
          </a:p>
          <a:p>
            <a:pPr marL="914400" lvl="1" indent="-457200" eaLnBrk="1" hangingPunct="1">
              <a:lnSpc>
                <a:spcPct val="80000"/>
              </a:lnSpc>
              <a:spcBef>
                <a:spcPct val="0"/>
              </a:spcBef>
              <a:spcAft>
                <a:spcPts val="1200"/>
              </a:spcAft>
              <a:buFont typeface="Wingdings" pitchFamily="2" charset="2"/>
              <a:buChar char="Ø"/>
            </a:pPr>
            <a:r>
              <a:rPr lang="en-US" dirty="0" smtClean="0"/>
              <a:t>Man’s</a:t>
            </a:r>
          </a:p>
          <a:p>
            <a:pPr marL="514350" indent="-457200" eaLnBrk="1" hangingPunct="1">
              <a:lnSpc>
                <a:spcPct val="80000"/>
              </a:lnSpc>
              <a:spcBef>
                <a:spcPct val="0"/>
              </a:spcBef>
              <a:spcAft>
                <a:spcPts val="1200"/>
              </a:spcAft>
            </a:pPr>
            <a:r>
              <a:rPr lang="en-US" dirty="0" smtClean="0"/>
              <a:t>All questionnaires were available in English, Hausa, Igbo, and Yoruba</a:t>
            </a:r>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6"/>
          <p:cNvSpPr>
            <a:spLocks noGrp="1"/>
          </p:cNvSpPr>
          <p:nvPr>
            <p:ph type="title"/>
          </p:nvPr>
        </p:nvSpPr>
        <p:spPr/>
        <p:txBody>
          <a:bodyPr/>
          <a:lstStyle/>
          <a:p>
            <a:r>
              <a:rPr lang="en-US" sz="4000" smtClean="0"/>
              <a:t>Survey Timeline</a:t>
            </a:r>
          </a:p>
        </p:txBody>
      </p:sp>
      <p:sp>
        <p:nvSpPr>
          <p:cNvPr id="22531" name="Rectangle 2"/>
          <p:cNvSpPr>
            <a:spLocks noGrp="1" noChangeArrowheads="1"/>
          </p:cNvSpPr>
          <p:nvPr>
            <p:ph idx="1"/>
          </p:nvPr>
        </p:nvSpPr>
        <p:spPr/>
        <p:txBody>
          <a:bodyPr/>
          <a:lstStyle/>
          <a:p>
            <a:r>
              <a:rPr lang="en-US" sz="2800" smtClean="0"/>
              <a:t>Pre-test training: </a:t>
            </a:r>
            <a:r>
              <a:rPr lang="en-US" sz="2800" b="1" smtClean="0"/>
              <a:t>March 2008</a:t>
            </a:r>
            <a:r>
              <a:rPr lang="en-US" sz="2800" smtClean="0"/>
              <a:t>; 32 interviewers trained</a:t>
            </a:r>
          </a:p>
          <a:p>
            <a:r>
              <a:rPr lang="en-US" sz="2800" smtClean="0"/>
              <a:t>Pre-test: </a:t>
            </a:r>
            <a:r>
              <a:rPr lang="en-US" sz="2800" b="1" smtClean="0"/>
              <a:t>March 2008</a:t>
            </a:r>
            <a:r>
              <a:rPr lang="en-US" sz="2800" smtClean="0"/>
              <a:t>; conducted in 6 states </a:t>
            </a:r>
          </a:p>
          <a:p>
            <a:r>
              <a:rPr lang="en-US" sz="2800" smtClean="0"/>
              <a:t>Training of field staff: </a:t>
            </a:r>
            <a:r>
              <a:rPr lang="en-US" sz="2800" b="1" smtClean="0"/>
              <a:t>May-June 2008</a:t>
            </a:r>
            <a:endParaRPr lang="en-US" sz="2800" smtClean="0">
              <a:solidFill>
                <a:schemeClr val="bg2"/>
              </a:solidFill>
            </a:endParaRPr>
          </a:p>
          <a:p>
            <a:r>
              <a:rPr lang="en-US" sz="2800" b="1" smtClean="0"/>
              <a:t>368 persons </a:t>
            </a:r>
            <a:r>
              <a:rPr lang="en-US" sz="2800" smtClean="0"/>
              <a:t>trained as field staff: zonal coordinators, supervisors, field editors, female and male interviewers, reserve interviewers, and quality control personnel</a:t>
            </a:r>
          </a:p>
          <a:p>
            <a:endParaRPr lang="en-US" sz="2800" smtClean="0"/>
          </a:p>
          <a:p>
            <a:endParaRPr lang="en-US" sz="2800" smtClean="0"/>
          </a:p>
          <a:p>
            <a:endParaRPr lang="en-US" sz="2800" smtClean="0"/>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3"/>
          <p:cNvSpPr>
            <a:spLocks noGrp="1"/>
          </p:cNvSpPr>
          <p:nvPr>
            <p:ph type="title"/>
          </p:nvPr>
        </p:nvSpPr>
        <p:spPr/>
        <p:txBody>
          <a:bodyPr/>
          <a:lstStyle/>
          <a:p>
            <a:r>
              <a:rPr lang="en-US" sz="4000" smtClean="0"/>
              <a:t>Fieldwork and Data Processing</a:t>
            </a:r>
          </a:p>
        </p:txBody>
      </p:sp>
      <p:sp>
        <p:nvSpPr>
          <p:cNvPr id="23555" name="Rectangle 2"/>
          <p:cNvSpPr>
            <a:spLocks noGrp="1" noChangeArrowheads="1"/>
          </p:cNvSpPr>
          <p:nvPr>
            <p:ph idx="1"/>
          </p:nvPr>
        </p:nvSpPr>
        <p:spPr/>
        <p:txBody>
          <a:bodyPr/>
          <a:lstStyle/>
          <a:p>
            <a:pPr eaLnBrk="1" hangingPunct="1">
              <a:spcAft>
                <a:spcPct val="70000"/>
              </a:spcAft>
            </a:pPr>
            <a:r>
              <a:rPr lang="en-US" sz="2800" smtClean="0"/>
              <a:t>Total of </a:t>
            </a:r>
            <a:r>
              <a:rPr lang="en-US" sz="2800" b="1" smtClean="0"/>
              <a:t>37 teams </a:t>
            </a:r>
            <a:r>
              <a:rPr lang="en-US" sz="2800" smtClean="0"/>
              <a:t>(team supervisor, 1 field editor, 4 female interviewers, 2 male interviewers, and 2 drivers)</a:t>
            </a:r>
          </a:p>
          <a:p>
            <a:pPr eaLnBrk="1" hangingPunct="1">
              <a:spcAft>
                <a:spcPct val="70000"/>
              </a:spcAft>
            </a:pPr>
            <a:r>
              <a:rPr lang="en-US" sz="2900" smtClean="0"/>
              <a:t>Fieldwork conducted from </a:t>
            </a:r>
            <a:r>
              <a:rPr lang="en-US" sz="2900" b="1" smtClean="0"/>
              <a:t>June-October 2008</a:t>
            </a:r>
          </a:p>
          <a:p>
            <a:pPr eaLnBrk="1" hangingPunct="1">
              <a:spcAft>
                <a:spcPct val="70000"/>
              </a:spcAft>
            </a:pPr>
            <a:r>
              <a:rPr lang="en-US" sz="2900" smtClean="0"/>
              <a:t>Data Processing: </a:t>
            </a:r>
            <a:r>
              <a:rPr lang="en-US" sz="2900" b="1" smtClean="0"/>
              <a:t>July 2008-February 2009</a:t>
            </a:r>
          </a:p>
        </p:txBody>
      </p:sp>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Rectangle 2"/>
          <p:cNvSpPr>
            <a:spLocks noGrp="1" noChangeArrowheads="1"/>
          </p:cNvSpPr>
          <p:nvPr>
            <p:ph type="title"/>
          </p:nvPr>
        </p:nvSpPr>
        <p:spPr>
          <a:xfrm>
            <a:off x="762000" y="152400"/>
            <a:ext cx="7620000" cy="1143000"/>
          </a:xfrm>
        </p:spPr>
        <p:txBody>
          <a:bodyPr>
            <a:normAutofit fontScale="90000"/>
          </a:bodyPr>
          <a:lstStyle/>
          <a:p>
            <a:pPr eaLnBrk="1" hangingPunct="1">
              <a:lnSpc>
                <a:spcPct val="80000"/>
              </a:lnSpc>
              <a:defRPr/>
            </a:pPr>
            <a:r>
              <a:rPr lang="en-US" sz="3600" dirty="0" smtClean="0">
                <a:solidFill>
                  <a:srgbClr val="000066"/>
                </a:solidFill>
                <a:latin typeface="Esprit Book" pitchFamily="18" charset="0"/>
              </a:rPr>
              <a:t>   </a:t>
            </a:r>
            <a:br>
              <a:rPr lang="en-US" sz="3600" dirty="0" smtClean="0">
                <a:solidFill>
                  <a:srgbClr val="000066"/>
                </a:solidFill>
                <a:latin typeface="Esprit Book" pitchFamily="18" charset="0"/>
              </a:rPr>
            </a:br>
            <a:r>
              <a:rPr lang="en-US" sz="3600" dirty="0" smtClean="0"/>
              <a:t>Results of the household </a:t>
            </a:r>
            <a:br>
              <a:rPr lang="en-US" sz="3600" dirty="0" smtClean="0"/>
            </a:br>
            <a:r>
              <a:rPr lang="en-US" sz="3600" dirty="0" smtClean="0"/>
              <a:t>and individual interviews </a:t>
            </a:r>
            <a:r>
              <a:rPr lang="en-GB" sz="3600" dirty="0" smtClean="0">
                <a:effectLst>
                  <a:outerShdw blurRad="38100" dist="38100" dir="2700000" algn="tl">
                    <a:srgbClr val="000000"/>
                  </a:outerShdw>
                </a:effectLst>
              </a:rPr>
              <a:t/>
            </a:r>
            <a:br>
              <a:rPr lang="en-GB" sz="3600" dirty="0" smtClean="0">
                <a:effectLst>
                  <a:outerShdw blurRad="38100" dist="38100" dir="2700000" algn="tl">
                    <a:srgbClr val="000000"/>
                  </a:outerShdw>
                </a:effectLst>
              </a:rPr>
            </a:br>
            <a:endParaRPr lang="en-US" sz="3600" dirty="0" smtClean="0">
              <a:effectLst>
                <a:outerShdw blurRad="38100" dist="38100" dir="2700000" algn="tl">
                  <a:srgbClr val="000000"/>
                </a:outerShdw>
              </a:effectLst>
            </a:endParaRPr>
          </a:p>
        </p:txBody>
      </p:sp>
      <p:grpSp>
        <p:nvGrpSpPr>
          <p:cNvPr id="2" name="Group 5"/>
          <p:cNvGrpSpPr>
            <a:grpSpLocks/>
          </p:cNvGrpSpPr>
          <p:nvPr/>
        </p:nvGrpSpPr>
        <p:grpSpPr bwMode="auto">
          <a:xfrm>
            <a:off x="1600200" y="1558925"/>
            <a:ext cx="6153150" cy="1947863"/>
            <a:chOff x="1334" y="1007"/>
            <a:chExt cx="3876" cy="1675"/>
          </a:xfrm>
        </p:grpSpPr>
        <p:sp>
          <p:nvSpPr>
            <p:cNvPr id="24586" name="Text Box 6"/>
            <p:cNvSpPr txBox="1">
              <a:spLocks noChangeArrowheads="1"/>
            </p:cNvSpPr>
            <p:nvPr/>
          </p:nvSpPr>
          <p:spPr bwMode="auto">
            <a:xfrm>
              <a:off x="1334" y="1007"/>
              <a:ext cx="2594" cy="1381"/>
            </a:xfrm>
            <a:prstGeom prst="rect">
              <a:avLst/>
            </a:prstGeom>
            <a:noFill/>
            <a:ln w="9525">
              <a:noFill/>
              <a:miter lim="800000"/>
              <a:headEnd/>
              <a:tailEnd/>
            </a:ln>
          </p:spPr>
          <p:txBody>
            <a:bodyPr wrap="square">
              <a:spAutoFit/>
            </a:bodyPr>
            <a:lstStyle/>
            <a:p>
              <a:pPr eaLnBrk="0" hangingPunct="0">
                <a:lnSpc>
                  <a:spcPct val="80000"/>
                </a:lnSpc>
              </a:pPr>
              <a:r>
                <a:rPr lang="en-US" sz="2400" dirty="0">
                  <a:latin typeface="Calibri" pitchFamily="34" charset="0"/>
                </a:rPr>
                <a:t>Households Selected</a:t>
              </a:r>
            </a:p>
            <a:p>
              <a:pPr eaLnBrk="0" hangingPunct="0">
                <a:lnSpc>
                  <a:spcPct val="90000"/>
                </a:lnSpc>
              </a:pPr>
              <a:r>
                <a:rPr lang="en-US" sz="2400" dirty="0">
                  <a:latin typeface="Calibri" pitchFamily="34" charset="0"/>
                </a:rPr>
                <a:t>Households Occupied</a:t>
              </a:r>
              <a:endParaRPr lang="en-GB" sz="2400" dirty="0">
                <a:latin typeface="Calibri" pitchFamily="34" charset="0"/>
              </a:endParaRPr>
            </a:p>
            <a:p>
              <a:pPr eaLnBrk="0" hangingPunct="0">
                <a:lnSpc>
                  <a:spcPct val="90000"/>
                </a:lnSpc>
              </a:pPr>
              <a:r>
                <a:rPr lang="en-GB" sz="2400" dirty="0">
                  <a:latin typeface="Calibri" pitchFamily="34" charset="0"/>
                </a:rPr>
                <a:t>Households Interviewed</a:t>
              </a:r>
            </a:p>
            <a:p>
              <a:pPr eaLnBrk="0" hangingPunct="0">
                <a:lnSpc>
                  <a:spcPct val="70000"/>
                </a:lnSpc>
              </a:pPr>
              <a:endParaRPr lang="en-GB" sz="2400" dirty="0"/>
            </a:p>
            <a:p>
              <a:pPr eaLnBrk="0" hangingPunct="0">
                <a:lnSpc>
                  <a:spcPct val="80000"/>
                </a:lnSpc>
              </a:pPr>
              <a:r>
                <a:rPr lang="en-GB" sz="2400" dirty="0"/>
                <a:t> 	</a:t>
              </a:r>
              <a:r>
                <a:rPr lang="en-GB" sz="2400" dirty="0">
                  <a:latin typeface="Calibri" pitchFamily="34" charset="0"/>
                </a:rPr>
                <a:t>Response </a:t>
              </a:r>
              <a:r>
                <a:rPr lang="en-US" sz="2400" dirty="0">
                  <a:latin typeface="Calibri" pitchFamily="34" charset="0"/>
                </a:rPr>
                <a:t>r</a:t>
              </a:r>
              <a:r>
                <a:rPr lang="en-GB" sz="2400" dirty="0">
                  <a:latin typeface="Calibri" pitchFamily="34" charset="0"/>
                </a:rPr>
                <a:t>ate (%)</a:t>
              </a:r>
            </a:p>
          </p:txBody>
        </p:sp>
        <p:sp>
          <p:nvSpPr>
            <p:cNvPr id="24587" name="Text Box 7"/>
            <p:cNvSpPr txBox="1">
              <a:spLocks noChangeArrowheads="1"/>
            </p:cNvSpPr>
            <p:nvPr/>
          </p:nvSpPr>
          <p:spPr bwMode="auto">
            <a:xfrm>
              <a:off x="4500" y="1015"/>
              <a:ext cx="710" cy="1667"/>
            </a:xfrm>
            <a:prstGeom prst="rect">
              <a:avLst/>
            </a:prstGeom>
            <a:noFill/>
            <a:ln w="9525">
              <a:noFill/>
              <a:miter lim="800000"/>
              <a:headEnd/>
              <a:tailEnd/>
            </a:ln>
          </p:spPr>
          <p:txBody>
            <a:bodyPr wrap="none">
              <a:spAutoFit/>
            </a:bodyPr>
            <a:lstStyle/>
            <a:p>
              <a:pPr eaLnBrk="0" hangingPunct="0">
                <a:lnSpc>
                  <a:spcPct val="90000"/>
                </a:lnSpc>
              </a:pPr>
              <a:r>
                <a:rPr lang="en-US" sz="2400" b="1" dirty="0">
                  <a:solidFill>
                    <a:schemeClr val="bg1"/>
                  </a:solidFill>
                </a:rPr>
                <a:t> </a:t>
              </a:r>
              <a:r>
                <a:rPr lang="en-US" sz="2400" b="1" dirty="0">
                  <a:latin typeface="Calibri" pitchFamily="34" charset="0"/>
                </a:rPr>
                <a:t>36,298</a:t>
              </a:r>
            </a:p>
            <a:p>
              <a:pPr eaLnBrk="0" hangingPunct="0">
                <a:lnSpc>
                  <a:spcPct val="90000"/>
                </a:lnSpc>
              </a:pPr>
              <a:r>
                <a:rPr lang="en-US" sz="2400" b="1" dirty="0">
                  <a:latin typeface="Calibri" pitchFamily="34" charset="0"/>
                </a:rPr>
                <a:t> 34,644</a:t>
              </a:r>
              <a:endParaRPr lang="en-GB" sz="2400" b="1" dirty="0">
                <a:latin typeface="Calibri" pitchFamily="34" charset="0"/>
              </a:endParaRPr>
            </a:p>
            <a:p>
              <a:pPr eaLnBrk="0" hangingPunct="0">
                <a:lnSpc>
                  <a:spcPct val="90000"/>
                </a:lnSpc>
              </a:pPr>
              <a:r>
                <a:rPr lang="en-US" sz="2400" b="1" dirty="0">
                  <a:latin typeface="Calibri" pitchFamily="34" charset="0"/>
                </a:rPr>
                <a:t> 34,070</a:t>
              </a:r>
            </a:p>
            <a:p>
              <a:pPr eaLnBrk="0" hangingPunct="0">
                <a:lnSpc>
                  <a:spcPct val="40000"/>
                </a:lnSpc>
              </a:pPr>
              <a:endParaRPr lang="en-US" sz="2400" b="1" dirty="0"/>
            </a:p>
            <a:p>
              <a:pPr eaLnBrk="0" hangingPunct="0">
                <a:lnSpc>
                  <a:spcPct val="90000"/>
                </a:lnSpc>
              </a:pPr>
              <a:r>
                <a:rPr lang="en-US" sz="2400" b="1" dirty="0"/>
                <a:t>  </a:t>
              </a:r>
              <a:r>
                <a:rPr lang="en-US" sz="2400" b="1" dirty="0">
                  <a:latin typeface="Calibri" pitchFamily="34" charset="0"/>
                </a:rPr>
                <a:t>98%</a:t>
              </a:r>
            </a:p>
            <a:p>
              <a:pPr eaLnBrk="0" hangingPunct="0"/>
              <a:endParaRPr lang="en-US" sz="2400" dirty="0"/>
            </a:p>
          </p:txBody>
        </p:sp>
      </p:grpSp>
      <p:grpSp>
        <p:nvGrpSpPr>
          <p:cNvPr id="3" name="Group 8"/>
          <p:cNvGrpSpPr>
            <a:grpSpLocks/>
          </p:cNvGrpSpPr>
          <p:nvPr/>
        </p:nvGrpSpPr>
        <p:grpSpPr bwMode="auto">
          <a:xfrm>
            <a:off x="1600200" y="3429000"/>
            <a:ext cx="6202363" cy="1311275"/>
            <a:chOff x="1286" y="2186"/>
            <a:chExt cx="3907" cy="826"/>
          </a:xfrm>
        </p:grpSpPr>
        <p:sp>
          <p:nvSpPr>
            <p:cNvPr id="24584" name="Text Box 9"/>
            <p:cNvSpPr txBox="1">
              <a:spLocks noChangeArrowheads="1"/>
            </p:cNvSpPr>
            <p:nvPr/>
          </p:nvSpPr>
          <p:spPr bwMode="auto">
            <a:xfrm>
              <a:off x="1286" y="2226"/>
              <a:ext cx="2549" cy="779"/>
            </a:xfrm>
            <a:prstGeom prst="rect">
              <a:avLst/>
            </a:prstGeom>
            <a:noFill/>
            <a:ln w="9525">
              <a:noFill/>
              <a:miter lim="800000"/>
              <a:headEnd/>
              <a:tailEnd/>
            </a:ln>
          </p:spPr>
          <p:txBody>
            <a:bodyPr wrap="square">
              <a:spAutoFit/>
            </a:bodyPr>
            <a:lstStyle/>
            <a:p>
              <a:pPr eaLnBrk="0" hangingPunct="0">
                <a:lnSpc>
                  <a:spcPct val="80000"/>
                </a:lnSpc>
              </a:pPr>
              <a:r>
                <a:rPr lang="en-GB" sz="2400" dirty="0">
                  <a:latin typeface="Calibri" pitchFamily="34" charset="0"/>
                </a:rPr>
                <a:t>Eligible Women</a:t>
              </a:r>
            </a:p>
            <a:p>
              <a:pPr eaLnBrk="0" hangingPunct="0">
                <a:lnSpc>
                  <a:spcPct val="80000"/>
                </a:lnSpc>
              </a:pPr>
              <a:r>
                <a:rPr lang="en-GB" sz="2400" dirty="0">
                  <a:latin typeface="Calibri" pitchFamily="34" charset="0"/>
                </a:rPr>
                <a:t>Women Interviewed</a:t>
              </a:r>
              <a:r>
                <a:rPr lang="en-GB" sz="2400" dirty="0"/>
                <a:t>		</a:t>
              </a:r>
            </a:p>
            <a:p>
              <a:pPr eaLnBrk="0" hangingPunct="0">
                <a:lnSpc>
                  <a:spcPct val="70000"/>
                </a:lnSpc>
              </a:pPr>
              <a:endParaRPr lang="en-GB" sz="2400" dirty="0">
                <a:latin typeface="Calibri" pitchFamily="34" charset="0"/>
              </a:endParaRPr>
            </a:p>
            <a:p>
              <a:pPr eaLnBrk="0" hangingPunct="0">
                <a:lnSpc>
                  <a:spcPct val="80000"/>
                </a:lnSpc>
              </a:pPr>
              <a:r>
                <a:rPr lang="en-GB" sz="2400" dirty="0">
                  <a:latin typeface="Calibri" pitchFamily="34" charset="0"/>
                </a:rPr>
                <a:t>  	Response </a:t>
              </a:r>
              <a:r>
                <a:rPr lang="en-US" sz="2400" dirty="0">
                  <a:latin typeface="Calibri" pitchFamily="34" charset="0"/>
                </a:rPr>
                <a:t>r</a:t>
              </a:r>
              <a:r>
                <a:rPr lang="en-GB" sz="2400" dirty="0">
                  <a:latin typeface="Calibri" pitchFamily="34" charset="0"/>
                </a:rPr>
                <a:t>ate (%)</a:t>
              </a:r>
            </a:p>
          </p:txBody>
        </p:sp>
        <p:sp>
          <p:nvSpPr>
            <p:cNvPr id="15371" name="Text Box 10"/>
            <p:cNvSpPr txBox="1">
              <a:spLocks noChangeArrowheads="1"/>
            </p:cNvSpPr>
            <p:nvPr/>
          </p:nvSpPr>
          <p:spPr bwMode="auto">
            <a:xfrm>
              <a:off x="4406" y="2186"/>
              <a:ext cx="787" cy="826"/>
            </a:xfrm>
            <a:prstGeom prst="rect">
              <a:avLst/>
            </a:prstGeom>
            <a:noFill/>
            <a:ln w="9525">
              <a:noFill/>
              <a:miter lim="800000"/>
              <a:headEnd/>
              <a:tailEnd/>
            </a:ln>
          </p:spPr>
          <p:txBody>
            <a:bodyPr wrap="none">
              <a:spAutoFit/>
            </a:bodyPr>
            <a:lstStyle/>
            <a:p>
              <a:pPr eaLnBrk="0" hangingPunct="0">
                <a:defRPr/>
              </a:pPr>
              <a:r>
                <a:rPr lang="en-US" sz="2400" b="1" dirty="0">
                  <a:latin typeface="+mn-lt"/>
                  <a:cs typeface="Arial" charset="0"/>
                </a:rPr>
                <a:t>   33,596</a:t>
              </a:r>
            </a:p>
            <a:p>
              <a:pPr eaLnBrk="0" hangingPunct="0">
                <a:defRPr/>
              </a:pPr>
              <a:r>
                <a:rPr lang="en-US" sz="2400" b="1" dirty="0">
                  <a:latin typeface="Calibri" pitchFamily="34" charset="0"/>
                  <a:cs typeface="Arial" charset="0"/>
                </a:rPr>
                <a:t>   33,385</a:t>
              </a:r>
              <a:endParaRPr lang="en-GB" sz="2400" b="1" dirty="0">
                <a:latin typeface="Calibri" pitchFamily="34" charset="0"/>
                <a:cs typeface="Arial" charset="0"/>
              </a:endParaRPr>
            </a:p>
            <a:p>
              <a:pPr eaLnBrk="0" hangingPunct="0">
                <a:lnSpc>
                  <a:spcPct val="130000"/>
                </a:lnSpc>
                <a:defRPr/>
              </a:pPr>
              <a:r>
                <a:rPr lang="en-US" sz="2400" b="1" dirty="0">
                  <a:latin typeface="Calibri" pitchFamily="34" charset="0"/>
                  <a:cs typeface="Arial" charset="0"/>
                </a:rPr>
                <a:t>     97%</a:t>
              </a:r>
            </a:p>
          </p:txBody>
        </p:sp>
      </p:grpSp>
      <p:grpSp>
        <p:nvGrpSpPr>
          <p:cNvPr id="4" name="Group 11"/>
          <p:cNvGrpSpPr>
            <a:grpSpLocks/>
          </p:cNvGrpSpPr>
          <p:nvPr/>
        </p:nvGrpSpPr>
        <p:grpSpPr bwMode="auto">
          <a:xfrm>
            <a:off x="1600200" y="5094288"/>
            <a:ext cx="6172199" cy="1617662"/>
            <a:chOff x="1265" y="3379"/>
            <a:chExt cx="3888" cy="1019"/>
          </a:xfrm>
        </p:grpSpPr>
        <p:sp>
          <p:nvSpPr>
            <p:cNvPr id="24582" name="Text Box 12"/>
            <p:cNvSpPr txBox="1">
              <a:spLocks noChangeArrowheads="1"/>
            </p:cNvSpPr>
            <p:nvPr/>
          </p:nvSpPr>
          <p:spPr bwMode="auto">
            <a:xfrm>
              <a:off x="1265" y="3379"/>
              <a:ext cx="2256" cy="755"/>
            </a:xfrm>
            <a:prstGeom prst="rect">
              <a:avLst/>
            </a:prstGeom>
            <a:noFill/>
            <a:ln w="9525">
              <a:noFill/>
              <a:miter lim="800000"/>
              <a:headEnd/>
              <a:tailEnd/>
            </a:ln>
          </p:spPr>
          <p:txBody>
            <a:bodyPr wrap="square">
              <a:spAutoFit/>
            </a:bodyPr>
            <a:lstStyle/>
            <a:p>
              <a:pPr eaLnBrk="0" hangingPunct="0">
                <a:lnSpc>
                  <a:spcPct val="80000"/>
                </a:lnSpc>
              </a:pPr>
              <a:r>
                <a:rPr lang="en-GB" sz="2400" dirty="0">
                  <a:latin typeface="Calibri" pitchFamily="34" charset="0"/>
                </a:rPr>
                <a:t>Eligible Men</a:t>
              </a:r>
            </a:p>
            <a:p>
              <a:pPr eaLnBrk="0" hangingPunct="0">
                <a:lnSpc>
                  <a:spcPct val="80000"/>
                </a:lnSpc>
              </a:pPr>
              <a:r>
                <a:rPr lang="en-GB" sz="2400" dirty="0">
                  <a:latin typeface="Calibri" pitchFamily="34" charset="0"/>
                </a:rPr>
                <a:t>Men Interviewed</a:t>
              </a:r>
            </a:p>
            <a:p>
              <a:pPr eaLnBrk="0" hangingPunct="0">
                <a:lnSpc>
                  <a:spcPct val="80000"/>
                </a:lnSpc>
              </a:pPr>
              <a:endParaRPr lang="en-GB" sz="2400" dirty="0">
                <a:latin typeface="Calibri" pitchFamily="34" charset="0"/>
              </a:endParaRPr>
            </a:p>
            <a:p>
              <a:pPr eaLnBrk="0" hangingPunct="0">
                <a:lnSpc>
                  <a:spcPct val="50000"/>
                </a:lnSpc>
              </a:pPr>
              <a:r>
                <a:rPr lang="en-GB" sz="2400" dirty="0">
                  <a:latin typeface="Calibri" pitchFamily="34" charset="0"/>
                </a:rPr>
                <a:t>  	Response rate (%)</a:t>
              </a:r>
            </a:p>
          </p:txBody>
        </p:sp>
        <p:sp>
          <p:nvSpPr>
            <p:cNvPr id="24583" name="Text Box 13"/>
            <p:cNvSpPr txBox="1">
              <a:spLocks noChangeArrowheads="1"/>
            </p:cNvSpPr>
            <p:nvPr/>
          </p:nvSpPr>
          <p:spPr bwMode="auto">
            <a:xfrm>
              <a:off x="4496" y="3386"/>
              <a:ext cx="657" cy="1012"/>
            </a:xfrm>
            <a:prstGeom prst="rect">
              <a:avLst/>
            </a:prstGeom>
            <a:noFill/>
            <a:ln w="9525">
              <a:noFill/>
              <a:miter lim="800000"/>
              <a:headEnd/>
              <a:tailEnd/>
            </a:ln>
          </p:spPr>
          <p:txBody>
            <a:bodyPr wrap="none">
              <a:spAutoFit/>
            </a:bodyPr>
            <a:lstStyle/>
            <a:p>
              <a:pPr eaLnBrk="0" hangingPunct="0">
                <a:lnSpc>
                  <a:spcPct val="90000"/>
                </a:lnSpc>
              </a:pPr>
              <a:r>
                <a:rPr lang="en-US" sz="2400" b="1" dirty="0">
                  <a:latin typeface="Calibri" pitchFamily="34" charset="0"/>
                </a:rPr>
                <a:t>16,722</a:t>
              </a:r>
            </a:p>
            <a:p>
              <a:pPr eaLnBrk="0" hangingPunct="0"/>
              <a:r>
                <a:rPr lang="en-US" sz="2400" b="1" dirty="0">
                  <a:latin typeface="Calibri" pitchFamily="34" charset="0"/>
                </a:rPr>
                <a:t>15,486</a:t>
              </a:r>
            </a:p>
            <a:p>
              <a:pPr eaLnBrk="0" hangingPunct="0">
                <a:lnSpc>
                  <a:spcPct val="120000"/>
                </a:lnSpc>
              </a:pPr>
              <a:r>
                <a:rPr lang="en-US" sz="2400" b="1" dirty="0"/>
                <a:t>  </a:t>
              </a:r>
              <a:r>
                <a:rPr lang="en-US" sz="2400" b="1" dirty="0">
                  <a:latin typeface="Calibri" pitchFamily="34" charset="0"/>
                </a:rPr>
                <a:t>93%</a:t>
              </a:r>
              <a:endParaRPr lang="en-GB" sz="2400" b="1" dirty="0">
                <a:latin typeface="Calibri" pitchFamily="34" charset="0"/>
              </a:endParaRPr>
            </a:p>
            <a:p>
              <a:pPr eaLnBrk="0" hangingPunct="0"/>
              <a:endParaRPr lang="en-US" sz="2400" dirty="0">
                <a:solidFill>
                  <a:schemeClr val="bg1"/>
                </a:solidFill>
              </a:endParaRPr>
            </a:p>
          </p:txBody>
        </p:sp>
      </p:grpSp>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Office Theme">
  <a:themeElements>
    <a:clrScheme name="Nigeria DHS">
      <a:dk1>
        <a:sysClr val="windowText" lastClr="000000"/>
      </a:dk1>
      <a:lt1>
        <a:sysClr val="window" lastClr="FFFFFF"/>
      </a:lt1>
      <a:dk2>
        <a:srgbClr val="178917"/>
      </a:dk2>
      <a:lt2>
        <a:srgbClr val="EEECE1"/>
      </a:lt2>
      <a:accent1>
        <a:srgbClr val="061867"/>
      </a:accent1>
      <a:accent2>
        <a:srgbClr val="385EB7"/>
      </a:accent2>
      <a:accent3>
        <a:srgbClr val="BEC3DA"/>
      </a:accent3>
      <a:accent4>
        <a:srgbClr val="F79646"/>
      </a:accent4>
      <a:accent5>
        <a:srgbClr val="CC0000"/>
      </a:accent5>
      <a:accent6>
        <a:srgbClr val="9BBB59"/>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836</TotalTime>
  <Words>348</Words>
  <Application>Microsoft Office PowerPoint</Application>
  <PresentationFormat>On-screen Show (4:3)</PresentationFormat>
  <Paragraphs>61</Paragraphs>
  <Slides>7</Slides>
  <Notes>7</Notes>
  <HiddenSlides>0</HiddenSlides>
  <MMClips>0</MMClips>
  <ScaleCrop>false</ScaleCrop>
  <HeadingPairs>
    <vt:vector size="4" baseType="variant">
      <vt:variant>
        <vt:lpstr>Theme</vt:lpstr>
      </vt:variant>
      <vt:variant>
        <vt:i4>1</vt:i4>
      </vt:variant>
      <vt:variant>
        <vt:lpstr>Slide Titles</vt:lpstr>
      </vt:variant>
      <vt:variant>
        <vt:i4>7</vt:i4>
      </vt:variant>
    </vt:vector>
  </HeadingPairs>
  <TitlesOfParts>
    <vt:vector size="8" baseType="lpstr">
      <vt:lpstr>Office Theme</vt:lpstr>
      <vt:lpstr>Slide 1</vt:lpstr>
      <vt:lpstr>Slide 2</vt:lpstr>
      <vt:lpstr>Sample Design</vt:lpstr>
      <vt:lpstr>Questionnaires</vt:lpstr>
      <vt:lpstr>Survey Timeline</vt:lpstr>
      <vt:lpstr>Fieldwork and Data Processing</vt:lpstr>
      <vt:lpstr>    Results of the household  and individual interviews  </vt:lpstr>
    </vt:vector>
  </TitlesOfParts>
  <Company>Macro International Inc.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Characteristics of Respondents and Households</dc:title>
  <dc:creator>Hannah Guedenet</dc:creator>
  <cp:lastModifiedBy>Administrator</cp:lastModifiedBy>
  <cp:revision>98</cp:revision>
  <dcterms:created xsi:type="dcterms:W3CDTF">2009-06-23T14:41:13Z</dcterms:created>
  <dcterms:modified xsi:type="dcterms:W3CDTF">2012-06-15T14:20:09Z</dcterms:modified>
</cp:coreProperties>
</file>