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8" r:id="rId3"/>
    <p:sldId id="259" r:id="rId4"/>
    <p:sldId id="273" r:id="rId5"/>
    <p:sldId id="260" r:id="rId6"/>
    <p:sldId id="261" r:id="rId7"/>
    <p:sldId id="275" r:id="rId8"/>
    <p:sldId id="262" r:id="rId9"/>
    <p:sldId id="263" r:id="rId10"/>
    <p:sldId id="264" r:id="rId11"/>
    <p:sldId id="265" r:id="rId12"/>
    <p:sldId id="266" r:id="rId13"/>
    <p:sldId id="267" r:id="rId14"/>
    <p:sldId id="276" r:id="rId15"/>
    <p:sldId id="268" r:id="rId16"/>
    <p:sldId id="270" r:id="rId17"/>
    <p:sldId id="271" r:id="rId18"/>
    <p:sldId id="272" r:id="rId1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734" autoAdjust="0"/>
    <p:restoredTop sz="86557" autoAdjust="0"/>
  </p:normalViewPr>
  <p:slideViewPr>
    <p:cSldViewPr>
      <p:cViewPr varScale="1">
        <p:scale>
          <a:sx n="72" d="100"/>
          <a:sy n="72" d="100"/>
        </p:scale>
        <p:origin x="-82" y="-1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2081158257995595"/>
          <c:y val="0.11643010532774306"/>
          <c:w val="0.56454979585885101"/>
          <c:h val="0.7918360773085221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>
                        <a:solidFill>
                          <a:schemeClr val="tx2"/>
                        </a:solidFill>
                      </a:rPr>
                      <a:t>Living with both parents
</a:t>
                    </a:r>
                    <a:r>
                      <a:rPr lang="en-US" smtClean="0">
                        <a:solidFill>
                          <a:schemeClr val="tx2"/>
                        </a:solidFill>
                      </a:rPr>
                      <a:t>71%</a:t>
                    </a:r>
                    <a:endParaRPr lang="en-US">
                      <a:solidFill>
                        <a:schemeClr val="tx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Living with mother, not father
</a:t>
                    </a:r>
                    <a:r>
                      <a:rPr lang="en-US" smtClean="0"/>
                      <a:t>12%</a:t>
                    </a:r>
                    <a:endParaRPr lang="en-US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Living with both parents</c:v>
                </c:pt>
                <c:pt idx="1">
                  <c:v>Living with mother, not father</c:v>
                </c:pt>
                <c:pt idx="2">
                  <c:v>Living with father, not mother</c:v>
                </c:pt>
                <c:pt idx="3">
                  <c:v>Not living with either parent</c:v>
                </c:pt>
                <c:pt idx="4">
                  <c:v>Missing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71</c:v>
                </c:pt>
                <c:pt idx="1">
                  <c:v>10</c:v>
                </c:pt>
                <c:pt idx="2">
                  <c:v>6</c:v>
                </c:pt>
                <c:pt idx="3">
                  <c:v>11</c:v>
                </c:pt>
                <c:pt idx="4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Sheet1!$B$2</c:f>
              <c:strCache>
                <c:ptCount val="1"/>
                <c:pt idx="0">
                  <c:v>94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4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Lbls>
            <c:dLbl>
              <c:idx val="0"/>
              <c:delete val="1"/>
            </c:dLbl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Sheet1!$A$3:$A$8</c:f>
              <c:strCache>
                <c:ptCount val="6"/>
                <c:pt idx="0">
                  <c:v>All four types of support</c:v>
                </c:pt>
                <c:pt idx="1">
                  <c:v>At least one type of support in the last 30 days</c:v>
                </c:pt>
                <c:pt idx="2">
                  <c:v>School-related assistance in the past 12 months</c:v>
                </c:pt>
                <c:pt idx="3">
                  <c:v>Social/material support in the past 3 months</c:v>
                </c:pt>
                <c:pt idx="4">
                  <c:v>Emotional support in the past 3 months</c:v>
                </c:pt>
                <c:pt idx="5">
                  <c:v>Medical support in the past 12 months</c:v>
                </c:pt>
              </c:strCache>
            </c:strRef>
          </c:cat>
          <c:val>
            <c:numRef>
              <c:f>Sheet1!$B$3:$B$8</c:f>
              <c:numCache>
                <c:formatCode>0</c:formatCode>
                <c:ptCount val="6"/>
                <c:pt idx="1">
                  <c:v>6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</c:ser>
        <c:dLbls>
          <c:showVal val="1"/>
        </c:dLbls>
        <c:gapWidth val="125"/>
        <c:overlap val="-25"/>
        <c:axId val="44211584"/>
        <c:axId val="44221568"/>
      </c:barChart>
      <c:catAx>
        <c:axId val="44211584"/>
        <c:scaling>
          <c:orientation val="minMax"/>
        </c:scaling>
        <c:axPos val="l"/>
        <c:numFmt formatCode="General" sourceLinked="1"/>
        <c:majorTickMark val="none"/>
        <c:tickLblPos val="nextTo"/>
        <c:crossAx val="44221568"/>
        <c:crosses val="autoZero"/>
        <c:auto val="1"/>
        <c:lblAlgn val="ctr"/>
        <c:lblOffset val="100"/>
      </c:catAx>
      <c:valAx>
        <c:axId val="44221568"/>
        <c:scaling>
          <c:orientation val="minMax"/>
        </c:scaling>
        <c:delete val="1"/>
        <c:axPos val="b"/>
        <c:numFmt formatCode="General" sourceLinked="1"/>
        <c:tickLblPos val="none"/>
        <c:crossAx val="442115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Pt>
            <c:idx val="6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&lt;2</c:v>
                </c:pt>
                <c:pt idx="1">
                  <c:v>2-4</c:v>
                </c:pt>
                <c:pt idx="2">
                  <c:v>5-9</c:v>
                </c:pt>
                <c:pt idx="3">
                  <c:v>10-14</c:v>
                </c:pt>
                <c:pt idx="4">
                  <c:v>15-17</c:v>
                </c:pt>
                <c:pt idx="6">
                  <c:v>All under 18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10</c:v>
                </c:pt>
                <c:pt idx="4">
                  <c:v>14</c:v>
                </c:pt>
                <c:pt idx="6">
                  <c:v>6</c:v>
                </c:pt>
              </c:numCache>
            </c:numRef>
          </c:val>
        </c:ser>
        <c:dLbls>
          <c:showVal val="1"/>
        </c:dLbls>
        <c:gapWidth val="125"/>
        <c:overlap val="-25"/>
        <c:axId val="109607168"/>
        <c:axId val="109625344"/>
      </c:barChart>
      <c:catAx>
        <c:axId val="109607168"/>
        <c:scaling>
          <c:orientation val="minMax"/>
        </c:scaling>
        <c:axPos val="b"/>
        <c:numFmt formatCode="General" sourceLinked="1"/>
        <c:majorTickMark val="none"/>
        <c:tickLblPos val="nextTo"/>
        <c:crossAx val="109625344"/>
        <c:crosses val="autoZero"/>
        <c:auto val="1"/>
        <c:lblAlgn val="ctr"/>
        <c:lblOffset val="100"/>
      </c:catAx>
      <c:valAx>
        <c:axId val="109625344"/>
        <c:scaling>
          <c:orientation val="minMax"/>
        </c:scaling>
        <c:delete val="1"/>
        <c:axPos val="l"/>
        <c:numFmt formatCode="0" sourceLinked="1"/>
        <c:tickLblPos val="none"/>
        <c:crossAx val="109607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4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Orphans and/or vulnerable children (OVC)</c:v>
                </c:pt>
                <c:pt idx="1">
                  <c:v>One or both parents dead (orphans)</c:v>
                </c:pt>
                <c:pt idx="2">
                  <c:v>Vulnerable children</c:v>
                </c:pt>
                <c:pt idx="3">
                  <c:v>Live in household where at least 1 adult died in the past year and had ben sick for 3 months before death</c:v>
                </c:pt>
                <c:pt idx="4">
                  <c:v>Live in household where at least 1 adult has been very sick for at least 3 months in the past year</c:v>
                </c:pt>
                <c:pt idx="5">
                  <c:v>Have a very sick parent for at least 3 months in the past year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11</c:v>
                </c:pt>
                <c:pt idx="1">
                  <c:v>6</c:v>
                </c:pt>
                <c:pt idx="2">
                  <c:v>4.9000000000000004</c:v>
                </c:pt>
                <c:pt idx="3">
                  <c:v>1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</c:ser>
        <c:dLbls>
          <c:showVal val="1"/>
        </c:dLbls>
        <c:gapWidth val="125"/>
        <c:overlap val="-25"/>
        <c:axId val="130822912"/>
        <c:axId val="133464448"/>
      </c:barChart>
      <c:catAx>
        <c:axId val="13082291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33464448"/>
        <c:crosses val="autoZero"/>
        <c:auto val="1"/>
        <c:lblAlgn val="ctr"/>
        <c:lblOffset val="100"/>
      </c:catAx>
      <c:valAx>
        <c:axId val="133464448"/>
        <c:scaling>
          <c:orientation val="minMax"/>
        </c:scaling>
        <c:delete val="1"/>
        <c:axPos val="b"/>
        <c:numFmt formatCode="0" sourceLinked="1"/>
        <c:tickLblPos val="none"/>
        <c:crossAx val="1308229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1.6975308641975394E-2"/>
          <c:y val="0.19166661583830102"/>
          <c:w val="0.96604938271604934"/>
          <c:h val="0.6756433766888869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80</c:v>
                </c:pt>
                <c:pt idx="1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90</c:v>
                </c:pt>
                <c:pt idx="1">
                  <c:v>90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 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75</c:v>
                </c:pt>
                <c:pt idx="1">
                  <c:v>65</c:v>
                </c:pt>
              </c:numCache>
            </c:numRef>
          </c:val>
        </c:ser>
        <c:dLbls>
          <c:showVal val="1"/>
        </c:dLbls>
        <c:gapWidth val="125"/>
        <c:overlap val="-10"/>
        <c:axId val="132975232"/>
        <c:axId val="132981120"/>
      </c:barChart>
      <c:catAx>
        <c:axId val="132975232"/>
        <c:scaling>
          <c:orientation val="minMax"/>
        </c:scaling>
        <c:axPos val="b"/>
        <c:numFmt formatCode="General" sourceLinked="1"/>
        <c:majorTickMark val="none"/>
        <c:tickLblPos val="nextTo"/>
        <c:crossAx val="132981120"/>
        <c:crosses val="autoZero"/>
        <c:auto val="1"/>
        <c:lblAlgn val="ctr"/>
        <c:lblOffset val="100"/>
      </c:catAx>
      <c:valAx>
        <c:axId val="13298112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3297523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66</c:v>
                </c:pt>
                <c:pt idx="1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77</c:v>
                </c:pt>
                <c:pt idx="1">
                  <c:v>77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61</c:v>
                </c:pt>
                <c:pt idx="1">
                  <c:v>66</c:v>
                </c:pt>
              </c:numCache>
            </c:numRef>
          </c:val>
        </c:ser>
        <c:dLbls>
          <c:showVal val="1"/>
        </c:dLbls>
        <c:gapWidth val="125"/>
        <c:overlap val="-10"/>
        <c:axId val="139206656"/>
        <c:axId val="139208192"/>
      </c:barChart>
      <c:catAx>
        <c:axId val="139206656"/>
        <c:scaling>
          <c:orientation val="minMax"/>
        </c:scaling>
        <c:axPos val="b"/>
        <c:numFmt formatCode="General" sourceLinked="1"/>
        <c:majorTickMark val="none"/>
        <c:tickLblPos val="nextTo"/>
        <c:crossAx val="139208192"/>
        <c:crosses val="autoZero"/>
        <c:auto val="1"/>
        <c:lblAlgn val="ctr"/>
        <c:lblOffset val="100"/>
      </c:catAx>
      <c:valAx>
        <c:axId val="139208192"/>
        <c:scaling>
          <c:orientation val="minMax"/>
        </c:scaling>
        <c:delete val="1"/>
        <c:axPos val="l"/>
        <c:numFmt formatCode="0" sourceLinked="1"/>
        <c:tickLblPos val="none"/>
        <c:crossAx val="13920665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1.6975308641975384E-2"/>
          <c:y val="0.18398768423177891"/>
          <c:w val="0.96604938271604934"/>
          <c:h val="0.6886384009691117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 formatCode="General">
                  <c:v>28</c:v>
                </c:pt>
                <c:pt idx="1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21</c:v>
                </c:pt>
                <c:pt idx="1">
                  <c:v>19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30</c:v>
                </c:pt>
                <c:pt idx="1">
                  <c:v>31</c:v>
                </c:pt>
              </c:numCache>
            </c:numRef>
          </c:val>
        </c:ser>
        <c:dLbls>
          <c:showVal val="1"/>
        </c:dLbls>
        <c:gapWidth val="125"/>
        <c:overlap val="-10"/>
        <c:axId val="44060032"/>
        <c:axId val="44070016"/>
      </c:barChart>
      <c:catAx>
        <c:axId val="44060032"/>
        <c:scaling>
          <c:orientation val="minMax"/>
        </c:scaling>
        <c:axPos val="b"/>
        <c:numFmt formatCode="General" sourceLinked="1"/>
        <c:majorTickMark val="none"/>
        <c:tickLblPos val="nextTo"/>
        <c:crossAx val="44070016"/>
        <c:crosses val="autoZero"/>
        <c:auto val="1"/>
        <c:lblAlgn val="ctr"/>
        <c:lblOffset val="100"/>
      </c:catAx>
      <c:valAx>
        <c:axId val="44070016"/>
        <c:scaling>
          <c:orientation val="minMax"/>
        </c:scaling>
        <c:delete val="1"/>
        <c:axPos val="l"/>
        <c:numFmt formatCode="General" sourceLinked="1"/>
        <c:tickLblPos val="none"/>
        <c:crossAx val="4406003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1.6975308641975353E-2"/>
          <c:y val="0.18398768423177891"/>
          <c:w val="0.96604938271604934"/>
          <c:h val="0.7137003836058970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14</c:v>
                </c:pt>
                <c:pt idx="1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Orphans and Vulnerable Children</c:v>
                </c:pt>
                <c:pt idx="1">
                  <c:v>Non-OVC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5</c:v>
                </c:pt>
                <c:pt idx="1">
                  <c:v>6</c:v>
                </c:pt>
              </c:numCache>
            </c:numRef>
          </c:val>
        </c:ser>
        <c:dLbls>
          <c:showVal val="1"/>
        </c:dLbls>
        <c:gapWidth val="125"/>
        <c:overlap val="-10"/>
        <c:axId val="44099072"/>
        <c:axId val="44100608"/>
      </c:barChart>
      <c:catAx>
        <c:axId val="44099072"/>
        <c:scaling>
          <c:orientation val="minMax"/>
        </c:scaling>
        <c:axPos val="b"/>
        <c:numFmt formatCode="General" sourceLinked="1"/>
        <c:majorTickMark val="none"/>
        <c:tickLblPos val="nextTo"/>
        <c:crossAx val="44100608"/>
        <c:crosses val="autoZero"/>
        <c:auto val="1"/>
        <c:lblAlgn val="ctr"/>
        <c:lblOffset val="100"/>
      </c:catAx>
      <c:valAx>
        <c:axId val="44100608"/>
        <c:scaling>
          <c:orientation val="minMax"/>
        </c:scaling>
        <c:delete val="1"/>
        <c:axPos val="l"/>
        <c:numFmt formatCode="0" sourceLinked="1"/>
        <c:tickLblPos val="none"/>
        <c:crossAx val="440990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2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2">
                  <c:v>No education</c:v>
                </c:pt>
                <c:pt idx="3">
                  <c:v>Primary</c:v>
                </c:pt>
                <c:pt idx="4">
                  <c:v>Secondary</c:v>
                </c:pt>
                <c:pt idx="5">
                  <c:v>More than secondary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formatCode="0">
                  <c:v>25</c:v>
                </c:pt>
                <c:pt idx="2" formatCode="0">
                  <c:v>26</c:v>
                </c:pt>
                <c:pt idx="3" formatCode="0">
                  <c:v>21</c:v>
                </c:pt>
                <c:pt idx="4" formatCode="0">
                  <c:v>24</c:v>
                </c:pt>
                <c:pt idx="5" formatCode="0">
                  <c:v>32</c:v>
                </c:pt>
              </c:numCache>
            </c:numRef>
          </c:val>
        </c:ser>
        <c:dLbls>
          <c:showVal val="1"/>
        </c:dLbls>
        <c:gapWidth val="100"/>
        <c:overlap val="-25"/>
        <c:axId val="44011520"/>
        <c:axId val="44013056"/>
      </c:barChart>
      <c:catAx>
        <c:axId val="44011520"/>
        <c:scaling>
          <c:orientation val="minMax"/>
        </c:scaling>
        <c:axPos val="b"/>
        <c:numFmt formatCode="General" sourceLinked="1"/>
        <c:majorTickMark val="none"/>
        <c:tickLblPos val="nextTo"/>
        <c:crossAx val="44013056"/>
        <c:crosses val="autoZero"/>
        <c:auto val="1"/>
        <c:lblAlgn val="ctr"/>
        <c:lblOffset val="100"/>
      </c:catAx>
      <c:valAx>
        <c:axId val="44013056"/>
        <c:scaling>
          <c:orientation val="minMax"/>
        </c:scaling>
        <c:delete val="1"/>
        <c:axPos val="l"/>
        <c:numFmt formatCode="0" sourceLinked="1"/>
        <c:tickLblPos val="none"/>
        <c:crossAx val="44011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None of these types of support</c:v>
                </c:pt>
                <c:pt idx="1">
                  <c:v>All three types of support in the last 30 days</c:v>
                </c:pt>
                <c:pt idx="2">
                  <c:v>At least one type of support in the last 30 days</c:v>
                </c:pt>
                <c:pt idx="3">
                  <c:v>Social/material support in the past 30 days</c:v>
                </c:pt>
                <c:pt idx="4">
                  <c:v>Emotional support in the past 30 days</c:v>
                </c:pt>
                <c:pt idx="5">
                  <c:v>Medical support at least once a month during illness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85</c:v>
                </c:pt>
                <c:pt idx="1">
                  <c:v>1</c:v>
                </c:pt>
                <c:pt idx="2">
                  <c:v>15</c:v>
                </c:pt>
                <c:pt idx="3">
                  <c:v>6</c:v>
                </c:pt>
                <c:pt idx="4">
                  <c:v>10</c:v>
                </c:pt>
                <c:pt idx="5">
                  <c:v>5</c:v>
                </c:pt>
              </c:numCache>
            </c:numRef>
          </c:val>
        </c:ser>
        <c:dLbls>
          <c:showVal val="1"/>
        </c:dLbls>
        <c:gapWidth val="125"/>
        <c:overlap val="-25"/>
        <c:axId val="44180992"/>
        <c:axId val="44182528"/>
      </c:barChart>
      <c:catAx>
        <c:axId val="44180992"/>
        <c:scaling>
          <c:orientation val="minMax"/>
        </c:scaling>
        <c:axPos val="l"/>
        <c:numFmt formatCode="General" sourceLinked="1"/>
        <c:majorTickMark val="none"/>
        <c:tickLblPos val="nextTo"/>
        <c:crossAx val="44182528"/>
        <c:crosses val="autoZero"/>
        <c:auto val="1"/>
        <c:lblAlgn val="ctr"/>
        <c:lblOffset val="100"/>
      </c:catAx>
      <c:valAx>
        <c:axId val="44182528"/>
        <c:scaling>
          <c:orientation val="minMax"/>
        </c:scaling>
        <c:delete val="1"/>
        <c:axPos val="b"/>
        <c:numFmt formatCode="0" sourceLinked="1"/>
        <c:tickLblPos val="none"/>
        <c:crossAx val="441809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F70F5-FBC3-429A-827E-7DEA9A57B1F6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22DFB-9A6C-4A99-92BE-76176C014E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522A02B-FCA8-4DEE-8E3E-E81B613E084A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A1BB772-6AF4-417A-B9EA-282DE660F2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AAD013-571D-4683-9EEB-EC3F06BDB94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One in four caregivers have made succession arrangements.  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7CDB65-C8E2-4705-81D1-BC4AF3A4DBF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9CCBCE-E7ED-40B4-B4F5-2D9DE52A30B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AD2F74-08D6-48D0-9C0D-46888F91F3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618D96-D344-4281-97D1-048C33CC531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E9BEA7-B3A5-4948-8FB0-412A86A111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40CE11-5132-4EA3-86BD-33BD5FB355A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E27D57-6CEC-4363-A71D-6D527932354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D9E64E-BE33-4624-A698-24AF28D511B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Orphans and vulnerable children are less likely to have the 3 basic materials needs: shoes, 2 sets of clothes, and a blanket, than non-OVC.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B26E2C-514B-4E7B-898E-5C04A25F38E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OVC are also slightly more likely to be underweight (too thin for age) than non-OVC.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2CE8D6-A32A-4505-96A0-9082FF351A4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DB24C7-FBC7-4E34-80B1-E5C22F5C64A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EB970-D744-4FBA-A3F9-7B696AC093A3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2ADD0-A925-4376-BA32-9B8C385D6C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3440C-80E6-424A-A461-370A1F5C20F7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632F6-9045-4D11-B371-9150C7235B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FBD5D-4418-436C-8EE7-D81A95B46CFB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4B812-3D2C-4668-94A9-A852D36C3C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9D192-74A1-467A-B949-3D2CFBB72241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069BE-CA7D-466F-81D8-DA8B872A45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F32CE-22FC-4566-9418-DD32A7025CC1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E9580-4F24-43D9-B2B8-25D9DFF980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440F9-87AA-4352-9FD3-FA5BDF20812C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6F030-46CB-48AC-A826-0830134D69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0A0D0-21EB-44FC-90E1-EFFE7F78BBBC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1206A-1CAD-4435-8D1D-E15074E15B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F418C-A676-4FCE-8B9C-F0F87D7B71E8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B9DE3-7826-41FA-986A-668FC03D63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A9A46-BCBD-46F5-8FEE-84238C16B248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3788B-FE77-41EB-B946-7B24594BA5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C13B4-9009-4A96-B8F8-1488B84B655C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B5426-D833-4C53-A739-5E46F17540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89D41-E18D-473E-A799-EEB9BF3FDF3F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A572B-7AD4-444A-9968-CBC4A41673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BAA341-9642-47BF-AFC7-A966544069CC}" type="datetime1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CBB645-CE10-40B9-ACBC-04414BA76D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ctrTitle"/>
          </p:nvPr>
        </p:nvSpPr>
        <p:spPr>
          <a:xfrm>
            <a:off x="152400" y="381000"/>
            <a:ext cx="8610600" cy="1470025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2"/>
                </a:solidFill>
              </a:rPr>
              <a:t>Orphans and Vulnerable Children (OVC)</a:t>
            </a:r>
          </a:p>
        </p:txBody>
      </p:sp>
      <p:sp>
        <p:nvSpPr>
          <p:cNvPr id="11267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2"/>
                </a:solidFill>
              </a:rPr>
              <a:t>2008 Nigeria Demographic and Health Survey</a:t>
            </a:r>
          </a:p>
        </p:txBody>
      </p:sp>
      <p:pic>
        <p:nvPicPr>
          <p:cNvPr id="6" name="Picture 5" descr="Nigeria_Moti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6683"/>
            <a:ext cx="9144000" cy="2564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School Attendance</a:t>
            </a: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0" y="1524000"/>
            <a:ext cx="243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children attending school</a:t>
            </a:r>
          </a:p>
        </p:txBody>
      </p:sp>
      <p:graphicFrame>
        <p:nvGraphicFramePr>
          <p:cNvPr id="7" name="Content Placeholder 7"/>
          <p:cNvGraphicFramePr>
            <a:graphicFrameLocks noGrp="1"/>
          </p:cNvGraphicFramePr>
          <p:nvPr>
            <p:ph idx="1"/>
          </p:nvPr>
        </p:nvGraphicFramePr>
        <p:xfrm>
          <a:off x="685800" y="15240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Possession of Material Needs</a:t>
            </a:r>
            <a:br>
              <a:rPr lang="en-US" sz="3600" dirty="0" smtClean="0"/>
            </a:br>
            <a:r>
              <a:rPr lang="en-US" sz="3600" dirty="0" smtClean="0"/>
              <a:t>(shoes, 2 sets of clothes, blanket)</a:t>
            </a:r>
            <a:endParaRPr lang="en-US" sz="3600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676400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0" y="1524000"/>
            <a:ext cx="2743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</a:t>
            </a:r>
            <a:r>
              <a:rPr lang="en-US" i="1" dirty="0">
                <a:latin typeface="Calibri" pitchFamily="34" charset="0"/>
              </a:rPr>
              <a:t>children </a:t>
            </a:r>
            <a:r>
              <a:rPr lang="en-US" i="1" dirty="0" smtClean="0">
                <a:latin typeface="Calibri" pitchFamily="34" charset="0"/>
              </a:rPr>
              <a:t>5-17 </a:t>
            </a:r>
            <a:r>
              <a:rPr lang="en-US" i="1" dirty="0">
                <a:latin typeface="Calibri" pitchFamily="34" charset="0"/>
              </a:rPr>
              <a:t>years with the 3 minimum basic material needs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Underweight by </a:t>
            </a:r>
            <a:r>
              <a:rPr lang="en-US" sz="3600" dirty="0" err="1" smtClean="0"/>
              <a:t>Orphanhood</a:t>
            </a:r>
            <a:r>
              <a:rPr lang="en-US" sz="3600" dirty="0" smtClean="0"/>
              <a:t> Status</a:t>
            </a:r>
            <a:endParaRPr lang="en-US" sz="3600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6764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0" y="1447800"/>
            <a:ext cx="2895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children under 5 who are underweight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Sexual Intercourse Before Age 15</a:t>
            </a:r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5240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0" y="1676400"/>
            <a:ext cx="2971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children 15-17 who had sex before age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Children’s Living Arrangements</a:t>
            </a:r>
          </a:p>
          <a:p>
            <a:pPr eaLnBrk="1" hangingPunct="1">
              <a:defRPr/>
            </a:pPr>
            <a:r>
              <a:rPr lang="en-US" dirty="0" smtClean="0"/>
              <a:t>Orphans and Vulnerable Children</a:t>
            </a:r>
          </a:p>
          <a:p>
            <a:pPr eaLnBrk="1" hangingPunct="1">
              <a:defRPr/>
            </a:pPr>
            <a:r>
              <a:rPr lang="en-US" b="1" dirty="0" smtClean="0"/>
              <a:t>Support for Sick Persons and Orphans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Succession Planning</a:t>
            </a:r>
          </a:p>
        </p:txBody>
      </p:sp>
      <p:graphicFrame>
        <p:nvGraphicFramePr>
          <p:cNvPr id="9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686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0" y="1066800"/>
            <a:ext cx="32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caregivers of children under 18 who have made succession arrangements</a:t>
            </a:r>
          </a:p>
        </p:txBody>
      </p:sp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4495800" y="6457950"/>
            <a:ext cx="3124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latin typeface="Calibri" pitchFamily="34" charset="0"/>
              </a:rPr>
              <a:t>Education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352800" y="6352566"/>
            <a:ext cx="5410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External Support for Sick Persons</a:t>
            </a:r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9906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3657600" y="5791200"/>
            <a:ext cx="4648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600" i="1" dirty="0" smtClean="0">
                <a:latin typeface="Calibri" pitchFamily="34" charset="0"/>
              </a:rPr>
              <a:t>Percent </a:t>
            </a:r>
            <a:r>
              <a:rPr lang="en-US" sz="1600" i="1" dirty="0">
                <a:latin typeface="Calibri" pitchFamily="34" charset="0"/>
              </a:rPr>
              <a:t>of </a:t>
            </a:r>
            <a:r>
              <a:rPr lang="en-US" sz="1600" i="1" dirty="0" smtClean="0">
                <a:latin typeface="Calibri" pitchFamily="34" charset="0"/>
              </a:rPr>
              <a:t>women and men age 18-59 who have been very sick or who died whose </a:t>
            </a:r>
            <a:r>
              <a:rPr lang="en-US" sz="1600" i="1" dirty="0">
                <a:latin typeface="Calibri" pitchFamily="34" charset="0"/>
              </a:rPr>
              <a:t>households received </a:t>
            </a:r>
            <a:r>
              <a:rPr lang="en-US" sz="1600" i="1" dirty="0" smtClean="0">
                <a:latin typeface="Calibri" pitchFamily="34" charset="0"/>
              </a:rPr>
              <a:t>certain free basic external support</a:t>
            </a:r>
            <a:endParaRPr lang="en-US" sz="16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External Support for OVC</a:t>
            </a:r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3810000" y="5791200"/>
            <a:ext cx="472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600" i="1" dirty="0" smtClean="0">
                <a:latin typeface="Calibri" pitchFamily="34" charset="0"/>
              </a:rPr>
              <a:t>Percent of orphans and vulnerable children under age </a:t>
            </a:r>
            <a:r>
              <a:rPr lang="en-US" sz="1600" i="1" dirty="0">
                <a:latin typeface="Calibri" pitchFamily="34" charset="0"/>
              </a:rPr>
              <a:t>18 whose households received </a:t>
            </a:r>
            <a:r>
              <a:rPr lang="en-US" sz="1600" i="1" dirty="0" smtClean="0">
                <a:latin typeface="Calibri" pitchFamily="34" charset="0"/>
              </a:rPr>
              <a:t>certain free basic external support in the past year</a:t>
            </a:r>
            <a:endParaRPr lang="en-US" sz="1600" i="1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9620" y="506349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+mn-lt"/>
              </a:rPr>
              <a:t>&lt;1</a:t>
            </a:r>
            <a:endParaRPr lang="en-US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Key Findings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/>
          <a:lstStyle/>
          <a:p>
            <a:pPr eaLnBrk="1" hangingPunct="1"/>
            <a:r>
              <a:rPr lang="en-US" sz="2600" b="1" dirty="0" smtClean="0"/>
              <a:t>11% </a:t>
            </a:r>
            <a:r>
              <a:rPr lang="en-US" sz="2600" dirty="0" smtClean="0"/>
              <a:t>of children under 18 are not living with either parent</a:t>
            </a:r>
          </a:p>
          <a:p>
            <a:pPr eaLnBrk="1" hangingPunct="1"/>
            <a:r>
              <a:rPr lang="en-US" sz="2600" b="1" dirty="0" smtClean="0"/>
              <a:t>6% </a:t>
            </a:r>
            <a:r>
              <a:rPr lang="en-US" sz="2600" dirty="0" smtClean="0"/>
              <a:t>of children are orphans (have one or both parents dead); </a:t>
            </a:r>
            <a:r>
              <a:rPr lang="en-US" sz="2600" b="1" dirty="0" smtClean="0"/>
              <a:t>5% </a:t>
            </a:r>
            <a:r>
              <a:rPr lang="en-US" sz="2600" dirty="0" smtClean="0"/>
              <a:t>of children are classified as “vulnerable”</a:t>
            </a:r>
          </a:p>
          <a:p>
            <a:pPr eaLnBrk="1" hangingPunct="1"/>
            <a:r>
              <a:rPr lang="en-US" sz="2600" b="1" dirty="0" smtClean="0"/>
              <a:t>6% </a:t>
            </a:r>
            <a:r>
              <a:rPr lang="en-US" sz="2600" dirty="0" smtClean="0"/>
              <a:t>of households with orphans and vulnerable children have received any type of free external support in the past year.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Children’s Living Arrangements</a:t>
            </a:r>
          </a:p>
          <a:p>
            <a:pPr eaLnBrk="1" hangingPunct="1">
              <a:defRPr/>
            </a:pPr>
            <a:r>
              <a:rPr lang="en-US" dirty="0" smtClean="0"/>
              <a:t>Orphans and Vulnerable Children</a:t>
            </a:r>
          </a:p>
          <a:p>
            <a:pPr eaLnBrk="1" hangingPunct="1">
              <a:defRPr/>
            </a:pPr>
            <a:r>
              <a:rPr lang="en-US" dirty="0" smtClean="0"/>
              <a:t>Support for Sick Persons and Orphans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Children’s Living Arrangements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09600" y="990600"/>
          <a:ext cx="79248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7"/>
          <p:cNvSpPr txBox="1">
            <a:spLocks noChangeArrowheads="1"/>
          </p:cNvSpPr>
          <p:nvPr/>
        </p:nvSpPr>
        <p:spPr bwMode="auto">
          <a:xfrm>
            <a:off x="6781800" y="5486400"/>
            <a:ext cx="1752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distribution of children under age 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Children’s Living Arrangements</a:t>
            </a:r>
          </a:p>
          <a:p>
            <a:pPr eaLnBrk="1" hangingPunct="1">
              <a:defRPr/>
            </a:pPr>
            <a:r>
              <a:rPr lang="en-US" sz="2400" b="1" dirty="0" smtClean="0"/>
              <a:t>Orphans and Vulnerable Children</a:t>
            </a:r>
          </a:p>
          <a:p>
            <a:pPr eaLnBrk="1" hangingPunct="1">
              <a:defRPr/>
            </a:pPr>
            <a:r>
              <a:rPr lang="en-US" sz="2400" dirty="0" smtClean="0"/>
              <a:t>Support for Sick Persons and Orphans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Orphanhood</a:t>
            </a:r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4267200" y="6172200"/>
            <a:ext cx="91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latin typeface="Calibri" pitchFamily="34" charset="0"/>
              </a:rPr>
              <a:t>Age</a:t>
            </a: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0" y="1981200"/>
            <a:ext cx="3429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children under 18 with one or both parents dead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err="1" smtClean="0"/>
              <a:t>Orphanhood</a:t>
            </a:r>
            <a:r>
              <a:rPr lang="en-US" sz="3600" dirty="0" smtClean="0"/>
              <a:t> by Zone</a:t>
            </a:r>
          </a:p>
        </p:txBody>
      </p:sp>
      <p:sp>
        <p:nvSpPr>
          <p:cNvPr id="15399" name="TextBox 40"/>
          <p:cNvSpPr txBox="1">
            <a:spLocks noChangeArrowheads="1"/>
          </p:cNvSpPr>
          <p:nvPr/>
        </p:nvSpPr>
        <p:spPr bwMode="auto">
          <a:xfrm>
            <a:off x="6324600" y="5791200"/>
            <a:ext cx="2438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children under 18 with one or both parents dead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172200" y="4114800"/>
            <a:ext cx="205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Nigeria</a:t>
            </a:r>
          </a:p>
          <a:p>
            <a:pPr algn="ctr"/>
            <a:r>
              <a:rPr lang="en-US" sz="2000" b="1" dirty="0" smtClean="0">
                <a:latin typeface="+mn-lt"/>
              </a:rPr>
              <a:t>6%</a:t>
            </a:r>
            <a:endParaRPr lang="en-US" sz="2000" b="1" dirty="0">
              <a:latin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990600" y="1219200"/>
            <a:ext cx="6176963" cy="4929189"/>
            <a:chOff x="990600" y="1219200"/>
            <a:chExt cx="6176963" cy="4929189"/>
          </a:xfrm>
        </p:grpSpPr>
        <p:grpSp>
          <p:nvGrpSpPr>
            <p:cNvPr id="29" name="Group 4"/>
            <p:cNvGrpSpPr>
              <a:grpSpLocks noChangeAspect="1"/>
            </p:cNvGrpSpPr>
            <p:nvPr/>
          </p:nvGrpSpPr>
          <p:grpSpPr bwMode="auto">
            <a:xfrm>
              <a:off x="990600" y="1219200"/>
              <a:ext cx="6176963" cy="4929189"/>
              <a:chOff x="185" y="1109"/>
              <a:chExt cx="3699" cy="2961"/>
            </a:xfrm>
          </p:grpSpPr>
          <p:sp>
            <p:nvSpPr>
              <p:cNvPr id="36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5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6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7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8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2626501" y="1858446"/>
              <a:ext cx="12636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North West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4%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103509" y="4175714"/>
              <a:ext cx="126207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South West</a:t>
              </a:r>
            </a:p>
            <a:p>
              <a:pPr algn="ctr"/>
              <a:r>
                <a:rPr lang="en-US" dirty="0" smtClean="0">
                  <a:latin typeface="+mj-lt"/>
                </a:rPr>
                <a:t>6%</a:t>
              </a:r>
              <a:endParaRPr lang="en-US" dirty="0">
                <a:latin typeface="+mj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095338" y="3505200"/>
              <a:ext cx="14618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North Central</a:t>
              </a:r>
            </a:p>
            <a:p>
              <a:pPr algn="ctr"/>
              <a:r>
                <a:rPr lang="en-US" dirty="0" smtClean="0">
                  <a:latin typeface="+mj-lt"/>
                </a:rPr>
                <a:t>8%</a:t>
              </a:r>
              <a:endParaRPr lang="en-US" dirty="0">
                <a:latin typeface="+mj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349360" y="2337881"/>
              <a:ext cx="11705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4%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048000" y="4876800"/>
              <a:ext cx="78579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South 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East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11%</a:t>
              </a:r>
              <a:endParaRPr lang="en-US" dirty="0">
                <a:solidFill>
                  <a:srgbClr val="F8F8F8"/>
                </a:solidFill>
                <a:latin typeface="+mj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86000" y="4876800"/>
              <a:ext cx="73289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South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South</a:t>
              </a:r>
            </a:p>
            <a:p>
              <a:pPr algn="ctr"/>
              <a:r>
                <a:rPr lang="en-US" dirty="0" smtClean="0">
                  <a:solidFill>
                    <a:srgbClr val="F8F8F8"/>
                  </a:solidFill>
                  <a:latin typeface="+mj-lt"/>
                </a:rPr>
                <a:t>9%</a:t>
              </a:r>
              <a:endParaRPr lang="en-US" dirty="0">
                <a:solidFill>
                  <a:srgbClr val="F8F8F8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Vulnerable Children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752600"/>
            <a:ext cx="7391400" cy="40386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Defined as children who: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Have a very sick parent for at least 3 consecutive months in the past 12 months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Live in a household where at least 1 adult has been very sick for at least 3 consecutive months in the past 12 months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Live in a household where at least 1 adult died in the past 12 months and had been very sick for at least 3 consecutive months before he/she died.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Orphans and Vulnerable Children</a:t>
            </a:r>
          </a:p>
        </p:txBody>
      </p:sp>
      <p:graphicFrame>
        <p:nvGraphicFramePr>
          <p:cNvPr id="9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0" y="1295400"/>
          <a:ext cx="82296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Left Brace 4"/>
          <p:cNvSpPr/>
          <p:nvPr/>
        </p:nvSpPr>
        <p:spPr>
          <a:xfrm>
            <a:off x="685800" y="1524000"/>
            <a:ext cx="152400" cy="213360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 rot="-5400000">
            <a:off x="-554831" y="2383631"/>
            <a:ext cx="2089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Vulnerable children</a:t>
            </a:r>
          </a:p>
        </p:txBody>
      </p:sp>
      <p:sp>
        <p:nvSpPr>
          <p:cNvPr id="3078" name="TextBox 6"/>
          <p:cNvSpPr txBox="1">
            <a:spLocks noChangeArrowheads="1"/>
          </p:cNvSpPr>
          <p:nvPr/>
        </p:nvSpPr>
        <p:spPr bwMode="auto">
          <a:xfrm>
            <a:off x="5105400" y="6324600"/>
            <a:ext cx="3657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children under age 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Orphans Not Living in the Same Household with Their Siblings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763963"/>
          </a:xfrm>
        </p:spPr>
        <p:txBody>
          <a:bodyPr/>
          <a:lstStyle/>
          <a:p>
            <a:pPr eaLnBrk="1" hangingPunct="1"/>
            <a:r>
              <a:rPr lang="en-US" b="1" dirty="0" smtClean="0"/>
              <a:t>54%</a:t>
            </a:r>
            <a:r>
              <a:rPr lang="en-US" dirty="0" smtClean="0"/>
              <a:t> of orphans are </a:t>
            </a:r>
            <a:r>
              <a:rPr lang="en-US" b="1" i="1" dirty="0" smtClean="0"/>
              <a:t>not</a:t>
            </a:r>
            <a:r>
              <a:rPr lang="en-US" dirty="0" smtClean="0"/>
              <a:t> living with all of their siblings</a:t>
            </a:r>
          </a:p>
          <a:p>
            <a:pPr lvl="1" eaLnBrk="1" hangingPunct="1"/>
            <a:r>
              <a:rPr lang="en-US" dirty="0" smtClean="0"/>
              <a:t>This is most common among females (55%), orphans whose father is dead (56%), and among orphans in South West zone (69%).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igeria DHS">
      <a:dk1>
        <a:sysClr val="windowText" lastClr="000000"/>
      </a:dk1>
      <a:lt1>
        <a:srgbClr val="000000"/>
      </a:lt1>
      <a:dk2>
        <a:srgbClr val="178917"/>
      </a:dk2>
      <a:lt2>
        <a:srgbClr val="EEECE1"/>
      </a:lt2>
      <a:accent1>
        <a:srgbClr val="061867"/>
      </a:accent1>
      <a:accent2>
        <a:srgbClr val="385EB7"/>
      </a:accent2>
      <a:accent3>
        <a:srgbClr val="BEC3DA"/>
      </a:accent3>
      <a:accent4>
        <a:srgbClr val="F79646"/>
      </a:accent4>
      <a:accent5>
        <a:srgbClr val="CC0000"/>
      </a:accent5>
      <a:accent6>
        <a:srgbClr val="9BBB5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512</Words>
  <Application>Microsoft Office PowerPoint</Application>
  <PresentationFormat>On-screen Show (4:3)</PresentationFormat>
  <Paragraphs>82</Paragraphs>
  <Slides>18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Orphans and Vulnerable Children (OVC)</vt:lpstr>
      <vt:lpstr>Slide 2</vt:lpstr>
      <vt:lpstr>Children’s Living Arrangements</vt:lpstr>
      <vt:lpstr>Slide 4</vt:lpstr>
      <vt:lpstr>Orphanhood</vt:lpstr>
      <vt:lpstr>Orphanhood by Zone</vt:lpstr>
      <vt:lpstr>Vulnerable Children</vt:lpstr>
      <vt:lpstr>Orphans and Vulnerable Children</vt:lpstr>
      <vt:lpstr>Orphans Not Living in the Same Household with Their Siblings</vt:lpstr>
      <vt:lpstr>School Attendance</vt:lpstr>
      <vt:lpstr>Possession of Material Needs (shoes, 2 sets of clothes, blanket)</vt:lpstr>
      <vt:lpstr>Underweight by Orphanhood Status</vt:lpstr>
      <vt:lpstr>Sexual Intercourse Before Age 15</vt:lpstr>
      <vt:lpstr>Slide 14</vt:lpstr>
      <vt:lpstr>Succession Planning</vt:lpstr>
      <vt:lpstr>External Support for Sick Persons</vt:lpstr>
      <vt:lpstr>External Support for OVC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Orphans and Vulnerable Children (OVC)</dc:title>
  <dc:creator>Erica.Nybro</dc:creator>
  <cp:lastModifiedBy>Administrator</cp:lastModifiedBy>
  <cp:revision>69</cp:revision>
  <dcterms:created xsi:type="dcterms:W3CDTF">2008-03-12T19:43:56Z</dcterms:created>
  <dcterms:modified xsi:type="dcterms:W3CDTF">2012-05-11T14:56:57Z</dcterms:modified>
</cp:coreProperties>
</file>