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2"/>
  </p:notesMasterIdLst>
  <p:handoutMasterIdLst>
    <p:handoutMasterId r:id="rId23"/>
  </p:handoutMasterIdLst>
  <p:sldIdLst>
    <p:sldId id="280" r:id="rId2"/>
    <p:sldId id="258" r:id="rId3"/>
    <p:sldId id="259" r:id="rId4"/>
    <p:sldId id="284" r:id="rId5"/>
    <p:sldId id="262" r:id="rId6"/>
    <p:sldId id="263" r:id="rId7"/>
    <p:sldId id="281" r:id="rId8"/>
    <p:sldId id="265" r:id="rId9"/>
    <p:sldId id="266" r:id="rId10"/>
    <p:sldId id="267" r:id="rId11"/>
    <p:sldId id="282" r:id="rId12"/>
    <p:sldId id="270" r:id="rId13"/>
    <p:sldId id="271" r:id="rId14"/>
    <p:sldId id="272" r:id="rId15"/>
    <p:sldId id="273" r:id="rId16"/>
    <p:sldId id="283" r:id="rId17"/>
    <p:sldId id="274" r:id="rId18"/>
    <p:sldId id="276" r:id="rId19"/>
    <p:sldId id="277" r:id="rId20"/>
    <p:sldId id="278" r:id="rId21"/>
  </p:sldIdLst>
  <p:sldSz cx="9144000" cy="6858000" type="screen4x3"/>
  <p:notesSz cx="7077075" cy="93694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379" autoAdjust="0"/>
  </p:normalViewPr>
  <p:slideViewPr>
    <p:cSldViewPr>
      <p:cViewPr>
        <p:scale>
          <a:sx n="40" d="100"/>
          <a:sy n="40" d="100"/>
        </p:scale>
        <p:origin x="-1378" y="-8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2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40</c:v>
                </c:pt>
                <c:pt idx="1">
                  <c:v>35</c:v>
                </c:pt>
                <c:pt idx="2">
                  <c:v>75</c:v>
                </c:pt>
                <c:pt idx="3">
                  <c:v>88</c:v>
                </c:pt>
                <c:pt idx="4">
                  <c:v>157</c:v>
                </c:pt>
              </c:numCache>
            </c:numRef>
          </c:val>
        </c:ser>
        <c:gapWidth val="75"/>
        <c:axId val="93139712"/>
        <c:axId val="93141248"/>
      </c:barChart>
      <c:catAx>
        <c:axId val="931397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3141248"/>
        <c:crosses val="autoZero"/>
        <c:auto val="1"/>
        <c:lblAlgn val="ctr"/>
        <c:lblOffset val="100"/>
        <c:tickLblSkip val="1"/>
        <c:tickMarkSkip val="1"/>
      </c:catAx>
      <c:valAx>
        <c:axId val="93141248"/>
        <c:scaling>
          <c:orientation val="minMax"/>
        </c:scaling>
        <c:delete val="1"/>
        <c:axPos val="l"/>
        <c:numFmt formatCode="General" sourceLinked="1"/>
        <c:tickLblPos val="none"/>
        <c:crossAx val="93139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10-14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97</c:v>
                </c:pt>
                <c:pt idx="1">
                  <c:v>113</c:v>
                </c:pt>
                <c:pt idx="2">
                  <c:v>199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5-9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99</c:v>
                </c:pt>
                <c:pt idx="1">
                  <c:v>97</c:v>
                </c:pt>
                <c:pt idx="2">
                  <c:v>187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0-4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75</c:v>
                </c:pt>
                <c:pt idx="1">
                  <c:v>88</c:v>
                </c:pt>
                <c:pt idx="2">
                  <c:v>157</c:v>
                </c:pt>
              </c:numCache>
            </c:numRef>
          </c:val>
        </c:ser>
        <c:dLbls>
          <c:showVal val="1"/>
        </c:dLbls>
        <c:gapWidth val="75"/>
        <c:overlap val="-5"/>
        <c:axId val="93463296"/>
        <c:axId val="93464832"/>
      </c:barChart>
      <c:catAx>
        <c:axId val="93463296"/>
        <c:scaling>
          <c:orientation val="minMax"/>
        </c:scaling>
        <c:axPos val="b"/>
        <c:majorTickMark val="none"/>
        <c:tickLblPos val="nextTo"/>
        <c:crossAx val="93464832"/>
        <c:crosses val="autoZero"/>
        <c:auto val="1"/>
        <c:lblAlgn val="ctr"/>
        <c:lblOffset val="100"/>
      </c:catAx>
      <c:valAx>
        <c:axId val="93464832"/>
        <c:scaling>
          <c:orientation val="minMax"/>
        </c:scaling>
        <c:delete val="1"/>
        <c:axPos val="l"/>
        <c:numFmt formatCode="General" sourceLinked="1"/>
        <c:tickLblPos val="none"/>
        <c:crossAx val="934632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7944371536891223E-2"/>
          <c:y val="1.6836195965366927E-2"/>
          <c:w val="0.96256804704967425"/>
          <c:h val="0.13797063740909946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6536030341340375"/>
          <c:y val="1.7123287671232879E-2"/>
          <c:w val="0.58165546522678369"/>
          <c:h val="0.9825129448715010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dPt>
            <c:idx val="5"/>
            <c:spPr>
              <a:solidFill>
                <a:schemeClr val="accent2"/>
              </a:solidFill>
            </c:spPr>
          </c:dPt>
          <c:dLbls>
            <c:dLbl>
              <c:idx val="4"/>
              <c:spPr>
                <a:noFill/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9"/>
              <c:spPr>
                <a:noFill/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Ghana 2008</c:v>
                </c:pt>
                <c:pt idx="1">
                  <c:v>Liberia 2007</c:v>
                </c:pt>
                <c:pt idx="2">
                  <c:v>Senegal 2005</c:v>
                </c:pt>
                <c:pt idx="3">
                  <c:v>Benin 2006</c:v>
                </c:pt>
                <c:pt idx="4">
                  <c:v>Sierra Leone 2008</c:v>
                </c:pt>
                <c:pt idx="5">
                  <c:v>Nigeria 2008</c:v>
                </c:pt>
                <c:pt idx="6">
                  <c:v>Guinea 2005</c:v>
                </c:pt>
                <c:pt idx="7">
                  <c:v>Burkina Faso 2003</c:v>
                </c:pt>
                <c:pt idx="8">
                  <c:v>Mali 2006</c:v>
                </c:pt>
                <c:pt idx="9">
                  <c:v>Niger 2006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80</c:v>
                </c:pt>
                <c:pt idx="1">
                  <c:v>110</c:v>
                </c:pt>
                <c:pt idx="2">
                  <c:v>121</c:v>
                </c:pt>
                <c:pt idx="3">
                  <c:v>125</c:v>
                </c:pt>
                <c:pt idx="4">
                  <c:v>140</c:v>
                </c:pt>
                <c:pt idx="5">
                  <c:v>157</c:v>
                </c:pt>
                <c:pt idx="6">
                  <c:v>163</c:v>
                </c:pt>
                <c:pt idx="7">
                  <c:v>184</c:v>
                </c:pt>
                <c:pt idx="8">
                  <c:v>191</c:v>
                </c:pt>
                <c:pt idx="9">
                  <c:v>198</c:v>
                </c:pt>
              </c:numCache>
            </c:numRef>
          </c:val>
        </c:ser>
        <c:dLbls>
          <c:showVal val="1"/>
        </c:dLbls>
        <c:gapWidth val="75"/>
        <c:axId val="93498368"/>
        <c:axId val="93504256"/>
      </c:barChart>
      <c:catAx>
        <c:axId val="9349836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3504256"/>
        <c:crosses val="autoZero"/>
        <c:auto val="1"/>
        <c:lblAlgn val="ctr"/>
        <c:lblOffset val="100"/>
        <c:tickLblSkip val="1"/>
        <c:tickMarkSkip val="1"/>
      </c:catAx>
      <c:valAx>
        <c:axId val="93504256"/>
        <c:scaling>
          <c:orientation val="minMax"/>
        </c:scaling>
        <c:delete val="1"/>
        <c:axPos val="b"/>
        <c:numFmt formatCode="General" sourceLinked="1"/>
        <c:tickLblPos val="none"/>
        <c:crossAx val="93498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5815"/>
          <c:h val="0.9529843703980834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Secondary or higher</c:v>
                </c:pt>
                <c:pt idx="1">
                  <c:v>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68</c:v>
                </c:pt>
                <c:pt idx="1">
                  <c:v>116</c:v>
                </c:pt>
                <c:pt idx="2">
                  <c:v>159</c:v>
                </c:pt>
                <c:pt idx="3">
                  <c:v>209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Secondary or higher</c:v>
                </c:pt>
                <c:pt idx="1">
                  <c:v>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48</c:v>
                </c:pt>
                <c:pt idx="1">
                  <c:v>70</c:v>
                </c:pt>
                <c:pt idx="2">
                  <c:v>89</c:v>
                </c:pt>
                <c:pt idx="3">
                  <c:v>97</c:v>
                </c:pt>
              </c:numCache>
            </c:numRef>
          </c:val>
        </c:ser>
        <c:dLbls>
          <c:showVal val="1"/>
        </c:dLbls>
        <c:gapWidth val="75"/>
        <c:overlap val="-5"/>
        <c:axId val="96102272"/>
        <c:axId val="96103808"/>
      </c:barChart>
      <c:catAx>
        <c:axId val="96102272"/>
        <c:scaling>
          <c:orientation val="minMax"/>
        </c:scaling>
        <c:axPos val="l"/>
        <c:majorTickMark val="none"/>
        <c:tickLblPos val="nextTo"/>
        <c:crossAx val="96103808"/>
        <c:crosses val="autoZero"/>
        <c:auto val="1"/>
        <c:lblAlgn val="ctr"/>
        <c:lblOffset val="100"/>
      </c:catAx>
      <c:valAx>
        <c:axId val="96103808"/>
        <c:scaling>
          <c:orientation val="minMax"/>
        </c:scaling>
        <c:delete val="1"/>
        <c:axPos val="b"/>
        <c:numFmt formatCode="General" sourceLinked="1"/>
        <c:tickLblPos val="none"/>
        <c:crossAx val="96102272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73211030912802566"/>
          <c:y val="0.65661164264931482"/>
          <c:w val="0.26788969087197551"/>
          <c:h val="0.23364596661528164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777899290366482"/>
          <c:y val="0"/>
          <c:w val="0.8552456984543646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87</c:v>
                </c:pt>
                <c:pt idx="1">
                  <c:v>129</c:v>
                </c:pt>
                <c:pt idx="2">
                  <c:v>165</c:v>
                </c:pt>
                <c:pt idx="3">
                  <c:v>212</c:v>
                </c:pt>
                <c:pt idx="4">
                  <c:v>219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58</c:v>
                </c:pt>
                <c:pt idx="1">
                  <c:v>73</c:v>
                </c:pt>
                <c:pt idx="2">
                  <c:v>86</c:v>
                </c:pt>
                <c:pt idx="3">
                  <c:v>103</c:v>
                </c:pt>
                <c:pt idx="4">
                  <c:v>100</c:v>
                </c:pt>
              </c:numCache>
            </c:numRef>
          </c:val>
        </c:ser>
        <c:dLbls>
          <c:showVal val="1"/>
        </c:dLbls>
        <c:gapWidth val="75"/>
        <c:overlap val="-5"/>
        <c:axId val="104547456"/>
        <c:axId val="104548992"/>
      </c:barChart>
      <c:catAx>
        <c:axId val="104547456"/>
        <c:scaling>
          <c:orientation val="minMax"/>
        </c:scaling>
        <c:axPos val="l"/>
        <c:majorTickMark val="none"/>
        <c:tickLblPos val="nextTo"/>
        <c:crossAx val="104548992"/>
        <c:crosses val="autoZero"/>
        <c:auto val="1"/>
        <c:lblAlgn val="ctr"/>
        <c:lblOffset val="100"/>
      </c:catAx>
      <c:valAx>
        <c:axId val="104548992"/>
        <c:scaling>
          <c:orientation val="minMax"/>
        </c:scaling>
        <c:delete val="1"/>
        <c:axPos val="b"/>
        <c:numFmt formatCode="General" sourceLinked="1"/>
        <c:tickLblPos val="none"/>
        <c:crossAx val="1045474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1002478856810025"/>
          <c:y val="0.82497360230298356"/>
          <c:w val="0.2899752114319043"/>
          <c:h val="0.16767503402038419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title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3"/>
              <c:delete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209</c:v>
                </c:pt>
                <c:pt idx="1">
                  <c:v>156</c:v>
                </c:pt>
                <c:pt idx="2">
                  <c:v>167</c:v>
                </c:pt>
                <c:pt idx="3">
                  <c:v>218</c:v>
                </c:pt>
              </c:numCache>
            </c:numRef>
          </c:val>
        </c:ser>
        <c:dLbls>
          <c:showVal val="1"/>
        </c:dLbls>
        <c:gapWidth val="75"/>
        <c:axId val="110099072"/>
        <c:axId val="110142592"/>
      </c:barChart>
      <c:catAx>
        <c:axId val="110099072"/>
        <c:scaling>
          <c:orientation val="minMax"/>
        </c:scaling>
        <c:axPos val="b"/>
        <c:majorTickMark val="none"/>
        <c:tickLblPos val="nextTo"/>
        <c:crossAx val="110142592"/>
        <c:crosses val="autoZero"/>
        <c:auto val="1"/>
        <c:lblAlgn val="ctr"/>
        <c:lblOffset val="100"/>
      </c:catAx>
      <c:valAx>
        <c:axId val="110142592"/>
        <c:scaling>
          <c:orientation val="minMax"/>
        </c:scaling>
        <c:delete val="1"/>
        <c:axPos val="l"/>
        <c:numFmt formatCode="General" sourceLinked="1"/>
        <c:tickLblPos val="none"/>
        <c:crossAx val="1100990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4.6268014254288413E-2"/>
          <c:w val="1"/>
          <c:h val="0.8342644320298003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dLbl>
              <c:idx val="0"/>
              <c:layout>
                <c:manualLayout>
                  <c:x val="-8.0697227625535582E-3"/>
                  <c:y val="-3.8655986922080006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3408516010987504E-3"/>
                  <c:y val="-1.143852878747458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7.378232168551286E-3"/>
                  <c:y val="-9.8247839384221006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2662351426428448E-3"/>
                  <c:y val="-1.4666465821253211E-2"/>
                </c:manualLayout>
              </c:layout>
              <c:dLblPos val="outEnd"/>
              <c:showVal val="1"/>
            </c:dLbl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155</c:v>
                </c:pt>
                <c:pt idx="1">
                  <c:v>150</c:v>
                </c:pt>
                <c:pt idx="2">
                  <c:v>167</c:v>
                </c:pt>
                <c:pt idx="3">
                  <c:v>242</c:v>
                </c:pt>
              </c:numCache>
            </c:numRef>
          </c:val>
        </c:ser>
        <c:gapWidth val="75"/>
        <c:axId val="111645056"/>
        <c:axId val="111647744"/>
      </c:barChart>
      <c:catAx>
        <c:axId val="1116450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1647744"/>
        <c:crosses val="autoZero"/>
        <c:auto val="1"/>
        <c:lblAlgn val="ctr"/>
        <c:lblOffset val="100"/>
        <c:tickLblSkip val="1"/>
        <c:tickMarkSkip val="1"/>
      </c:catAx>
      <c:valAx>
        <c:axId val="111647744"/>
        <c:scaling>
          <c:orientation val="minMax"/>
        </c:scaling>
        <c:delete val="1"/>
        <c:axPos val="l"/>
        <c:numFmt formatCode="General" sourceLinked="1"/>
        <c:tickLblPos val="none"/>
        <c:crossAx val="111645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98010259414837E-2"/>
          <c:y val="0"/>
          <c:w val="0.96460399419982168"/>
          <c:h val="0.8765237756363434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252</c:v>
                </c:pt>
                <c:pt idx="1">
                  <c:v>168</c:v>
                </c:pt>
                <c:pt idx="2">
                  <c:v>123</c:v>
                </c:pt>
                <c:pt idx="3">
                  <c:v>92</c:v>
                </c:pt>
              </c:numCache>
            </c:numRef>
          </c:val>
        </c:ser>
        <c:dLbls>
          <c:showVal val="1"/>
        </c:dLbls>
        <c:gapWidth val="75"/>
        <c:overlap val="-25"/>
        <c:axId val="112986752"/>
        <c:axId val="112988544"/>
      </c:barChart>
      <c:catAx>
        <c:axId val="112986752"/>
        <c:scaling>
          <c:orientation val="minMax"/>
        </c:scaling>
        <c:axPos val="b"/>
        <c:majorTickMark val="none"/>
        <c:tickLblPos val="nextTo"/>
        <c:crossAx val="112988544"/>
        <c:crosses val="autoZero"/>
        <c:auto val="1"/>
        <c:lblAlgn val="ctr"/>
        <c:lblOffset val="100"/>
      </c:catAx>
      <c:valAx>
        <c:axId val="112988544"/>
        <c:scaling>
          <c:orientation val="minMax"/>
          <c:max val="300"/>
          <c:min val="0"/>
        </c:scaling>
        <c:delete val="1"/>
        <c:axPos val="l"/>
        <c:numFmt formatCode="General" sourceLinked="1"/>
        <c:majorTickMark val="none"/>
        <c:tickLblPos val="none"/>
        <c:crossAx val="112986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r">
              <a:defRPr sz="1200"/>
            </a:lvl1pPr>
          </a:lstStyle>
          <a:p>
            <a:fld id="{EC29C951-D171-42DE-94E2-28A4CB96B77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r">
              <a:defRPr sz="1200"/>
            </a:lvl1pPr>
          </a:lstStyle>
          <a:p>
            <a:fld id="{F6C6053C-B44E-43CE-926F-1C994EEAF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r">
              <a:defRPr sz="1200"/>
            </a:lvl1pPr>
          </a:lstStyle>
          <a:p>
            <a:fld id="{9B056BC6-D70F-479B-8DB9-392A2E6356BB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701675"/>
            <a:ext cx="4686300" cy="3514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86" tIns="46543" rIns="93086" bIns="4654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50477"/>
            <a:ext cx="5661660" cy="4216241"/>
          </a:xfrm>
          <a:prstGeom prst="rect">
            <a:avLst/>
          </a:prstGeom>
        </p:spPr>
        <p:txBody>
          <a:bodyPr vert="horz" lIns="93086" tIns="46543" rIns="93086" bIns="4654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r">
              <a:defRPr sz="1200"/>
            </a:lvl1pPr>
          </a:lstStyle>
          <a:p>
            <a:fld id="{44397ED7-C448-4D0D-8BA4-56C1D4570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11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12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13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14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15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16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84AB8-9862-4135-B254-A5F9CDD8F7AF}" type="slidenum">
              <a:rPr lang="en-US"/>
              <a:pPr/>
              <a:t>6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701675"/>
            <a:ext cx="4687887" cy="3514725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8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9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837FF-0716-4635-B368-E16D7FCBC89C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7E1-448D-4A08-8111-5518F4EB3A69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8379-AD6B-4E81-80CD-F8ED519D83A5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B3E2-376E-49D8-8F95-028AD6E4D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468C-6737-4F90-B042-A0AF39078085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6826-8E8A-4ECB-BE56-E84B385FD32F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529B-59CC-452A-B656-2CCE525EAB96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AAEF2-E655-4599-907D-691E0CC4E3A2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F3E2-8AF0-496D-B47E-57ECAA5540A0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254-B70C-4830-BFC2-DD46990F50E7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4807-20CE-4CDA-B4FF-9FDFCFCD6F71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9693F-F39B-4835-8371-573A0A4748EC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06C80-FC01-476A-8551-DFE405EB0BE6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3820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2"/>
                </a:solidFill>
              </a:rPr>
              <a:t>Childhood and Adult Mortality</a:t>
            </a:r>
            <a:endParaRPr lang="en-US" sz="4000" b="1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2008 Nigeria Demographic and Health Survey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5" name="Picture 4" descr="Nigeria_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Under-five Mortality by Zone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5867400" y="4800600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i="1" dirty="0"/>
              <a:t>Deaths per 1,000 live births for the </a:t>
            </a:r>
            <a:r>
              <a:rPr lang="en-US" i="1" dirty="0" smtClean="0"/>
              <a:t>10-year </a:t>
            </a:r>
            <a:r>
              <a:rPr lang="en-US" i="1" dirty="0"/>
              <a:t>period before the survey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838200" y="1295400"/>
            <a:ext cx="6176963" cy="4929189"/>
            <a:chOff x="1066800" y="1752600"/>
            <a:chExt cx="5872163" cy="4700589"/>
          </a:xfrm>
        </p:grpSpPr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89"/>
              <a:chOff x="185" y="1109"/>
              <a:chExt cx="3699" cy="2961"/>
            </a:xfrm>
          </p:grpSpPr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2"/>
                  </a:solidFill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bg2"/>
                  </a:solidFill>
                </a:rPr>
                <a:t>217</a:t>
              </a: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West</a:t>
              </a:r>
            </a:p>
            <a:p>
              <a:pPr algn="ctr"/>
              <a:r>
                <a:rPr lang="en-US" dirty="0" smtClean="0"/>
                <a:t>89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17025" y="3932583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North Central</a:t>
              </a:r>
            </a:p>
            <a:p>
              <a:pPr algn="ctr"/>
              <a:r>
                <a:rPr lang="en-US" dirty="0" smtClean="0"/>
                <a:t>135</a:t>
              </a:r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2"/>
                  </a:solidFill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bg2"/>
                  </a:solidFill>
                </a:rPr>
                <a:t>222</a:t>
              </a: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00060" y="5159390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</a:t>
              </a:r>
            </a:p>
            <a:p>
              <a:pPr algn="ctr"/>
              <a:r>
                <a:rPr lang="en-US" dirty="0" smtClean="0"/>
                <a:t>East</a:t>
              </a:r>
            </a:p>
            <a:p>
              <a:pPr algn="ctr"/>
              <a:r>
                <a:rPr lang="en-US" dirty="0" smtClean="0"/>
                <a:t>153</a:t>
              </a:r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98279" y="5240572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138</a:t>
              </a:r>
              <a:endParaRPr lang="en-US" dirty="0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00200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Differentials </a:t>
            </a:r>
            <a:r>
              <a:rPr lang="en-US" sz="2000" b="1" dirty="0"/>
              <a:t>by </a:t>
            </a:r>
            <a:r>
              <a:rPr lang="en-US" sz="2000" b="1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Mother 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children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Too short </a:t>
            </a:r>
            <a:r>
              <a:rPr lang="en-US" sz="2800" dirty="0" smtClean="0"/>
              <a:t>birth interval</a:t>
            </a:r>
            <a:r>
              <a:rPr lang="en-US" sz="2800" dirty="0"/>
              <a:t>: </a:t>
            </a:r>
            <a:r>
              <a:rPr lang="en-US" sz="2800" dirty="0" smtClean="0"/>
              <a:t>less </a:t>
            </a:r>
            <a:r>
              <a:rPr lang="en-US" sz="2800" dirty="0"/>
              <a:t>than 24 months after a previous birth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Mother’s Age at Birth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487622"/>
          <a:ext cx="7391400" cy="4990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781800" y="2057400"/>
            <a:ext cx="1487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218</a:t>
            </a:r>
            <a:endParaRPr lang="en-US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524000"/>
          <a:ext cx="7802562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905000"/>
          <a:ext cx="8274546" cy="4499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855787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Adult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 the 7 years before the survey:</a:t>
            </a:r>
          </a:p>
          <a:p>
            <a:pPr lvl="1" eaLnBrk="1" hangingPunct="1">
              <a:buNone/>
            </a:pPr>
            <a:r>
              <a:rPr lang="en-US" b="1" dirty="0" smtClean="0"/>
              <a:t>	4.7 </a:t>
            </a:r>
            <a:r>
              <a:rPr lang="en-US" dirty="0" smtClean="0"/>
              <a:t>women died for every 1,000 women in the population</a:t>
            </a:r>
          </a:p>
          <a:p>
            <a:pPr lvl="1" eaLnBrk="1" hangingPunct="1">
              <a:buNone/>
            </a:pPr>
            <a:r>
              <a:rPr lang="en-US" b="1" dirty="0" smtClean="0"/>
              <a:t>	4.6</a:t>
            </a:r>
            <a:r>
              <a:rPr lang="en-US" dirty="0" smtClean="0"/>
              <a:t> men died for every 1,000 men in the population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1"/>
            <a:ext cx="7162800" cy="281940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b="1" dirty="0" smtClean="0"/>
              <a:t>Maternal mortality </a:t>
            </a:r>
            <a:r>
              <a:rPr lang="en-US" dirty="0" smtClean="0"/>
              <a:t>includes all deaths that occur to women during </a:t>
            </a:r>
            <a:r>
              <a:rPr lang="en-US" b="1" dirty="0" smtClean="0"/>
              <a:t>pregnancy</a:t>
            </a:r>
            <a:r>
              <a:rPr lang="en-US" dirty="0" smtClean="0"/>
              <a:t>, </a:t>
            </a:r>
            <a:r>
              <a:rPr lang="en-US" b="1" dirty="0" smtClean="0"/>
              <a:t>during birth</a:t>
            </a:r>
            <a:r>
              <a:rPr lang="en-US" dirty="0" smtClean="0"/>
              <a:t>, and </a:t>
            </a:r>
            <a:r>
              <a:rPr lang="en-US" b="1" dirty="0" smtClean="0"/>
              <a:t>up to 2 months after birth</a:t>
            </a:r>
            <a:r>
              <a:rPr lang="en-US" dirty="0" smtClean="0"/>
              <a:t> or the end of the pregnancy.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>
            <a:noAutofit/>
          </a:bodyPr>
          <a:lstStyle/>
          <a:p>
            <a:pPr marL="0" algn="ctr" eaLnBrk="1" hangingPunct="1">
              <a:buNone/>
            </a:pPr>
            <a:r>
              <a:rPr lang="en-US" sz="3600" dirty="0" smtClean="0"/>
              <a:t>Maternal mortality ratio (MMR) for the 7-year period before the survey =</a:t>
            </a:r>
          </a:p>
          <a:p>
            <a:pPr marL="0" algn="ctr" eaLnBrk="1" hangingPunct="1">
              <a:buNone/>
            </a:pPr>
            <a:r>
              <a:rPr lang="en-US" sz="3600" b="1" dirty="0" smtClean="0"/>
              <a:t>545 </a:t>
            </a:r>
            <a:r>
              <a:rPr lang="en-US" sz="3600" dirty="0" smtClean="0"/>
              <a:t>(deaths per 100,000 births)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Levels </a:t>
            </a:r>
            <a:r>
              <a:rPr lang="en-US" sz="2000" b="1" dirty="0"/>
              <a:t>and </a:t>
            </a:r>
            <a:r>
              <a:rPr lang="en-US" sz="2000" b="1" dirty="0" smtClean="0"/>
              <a:t>Trends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75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157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Under-five mortality ranges by zone, from </a:t>
            </a:r>
            <a:r>
              <a:rPr lang="en-US" sz="2800" b="1" dirty="0" smtClean="0"/>
              <a:t>89 </a:t>
            </a:r>
            <a:r>
              <a:rPr lang="en-US" sz="2800" dirty="0" smtClean="0"/>
              <a:t>in the South West zone to </a:t>
            </a:r>
            <a:r>
              <a:rPr lang="en-US" sz="2800" b="1" dirty="0" smtClean="0"/>
              <a:t>222 </a:t>
            </a:r>
            <a:r>
              <a:rPr lang="en-US" sz="2800" dirty="0" smtClean="0"/>
              <a:t>in the North East zone.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infant mortality is a </a:t>
            </a:r>
            <a:r>
              <a:rPr lang="en-US" sz="2800" b="1" dirty="0" smtClean="0"/>
              <a:t>birth interval of less than two years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Maternal mortality ratio is </a:t>
            </a:r>
            <a:r>
              <a:rPr lang="en-US" sz="2800" b="1" dirty="0" smtClean="0"/>
              <a:t>545</a:t>
            </a:r>
            <a:r>
              <a:rPr lang="en-US" sz="2800" dirty="0" smtClean="0"/>
              <a:t>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884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28600" y="1676400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/>
              <a:t>Deaths per 1,000 live </a:t>
            </a:r>
            <a:r>
              <a:rPr lang="en-US" sz="1600" i="1" dirty="0" smtClean="0"/>
              <a:t>births </a:t>
            </a:r>
            <a:r>
              <a:rPr lang="en-US" sz="1600" i="1" dirty="0"/>
              <a:t>for the </a:t>
            </a:r>
            <a:r>
              <a:rPr lang="en-US" sz="1600" i="1" dirty="0" smtClean="0"/>
              <a:t>5-year period before </a:t>
            </a:r>
            <a:r>
              <a:rPr lang="en-US" sz="1600" i="1" dirty="0"/>
              <a:t>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Trends in Early Childhood </a:t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066800"/>
            <a:ext cx="198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52400" y="1600200"/>
          <a:ext cx="8915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How Does Nigeria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graphicFrame>
        <p:nvGraphicFramePr>
          <p:cNvPr id="7" name="Object 4"/>
          <p:cNvGraphicFramePr>
            <a:graphicFrameLocks noGrp="1"/>
          </p:cNvGraphicFramePr>
          <p:nvPr>
            <p:ph type="chart" idx="1"/>
          </p:nvPr>
        </p:nvGraphicFramePr>
        <p:xfrm>
          <a:off x="609600" y="1524000"/>
          <a:ext cx="7545387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5181600" y="6172200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/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6629400" y="3505200"/>
            <a:ext cx="762000" cy="3810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828800"/>
            <a:ext cx="4800600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/>
              <a:t>Socioeconomic </a:t>
            </a:r>
            <a:r>
              <a:rPr lang="en-US" sz="2000" b="1" dirty="0" smtClean="0"/>
              <a:t>Differentials 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954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5334000" y="6211669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4038600" y="6248400"/>
            <a:ext cx="3519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igeria DHS">
      <a:dk1>
        <a:sysClr val="windowText" lastClr="000000"/>
      </a:dk1>
      <a:lt1>
        <a:srgbClr val="000000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776</TotalTime>
  <Words>536</Words>
  <Application>Microsoft Office PowerPoint</Application>
  <PresentationFormat>On-screen Show (4:3)</PresentationFormat>
  <Paragraphs>104</Paragraphs>
  <Slides>20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Childhood and Adult Mortality</vt:lpstr>
      <vt:lpstr>Slide 2</vt:lpstr>
      <vt:lpstr>Slide 3</vt:lpstr>
      <vt:lpstr>Childhood Mortality Levels</vt:lpstr>
      <vt:lpstr>Trends in Early Childhood  Mortality Rates</vt:lpstr>
      <vt:lpstr>How Does Nigeria Compare? Under-five Mortality</vt:lpstr>
      <vt:lpstr>Slide 7</vt:lpstr>
      <vt:lpstr>Childhood Mortality by Mother’s Education</vt:lpstr>
      <vt:lpstr>Childhood Mortality by Wealth </vt:lpstr>
      <vt:lpstr>Under-five Mortality by Zone</vt:lpstr>
      <vt:lpstr>Slide 11</vt:lpstr>
      <vt:lpstr>Slide 12</vt:lpstr>
      <vt:lpstr>Under-five Mortality by Mother’s Age at Birth</vt:lpstr>
      <vt:lpstr>Under-five Mortality by Birth Order</vt:lpstr>
      <vt:lpstr>Under-five Mortality by Previous Birth Interval</vt:lpstr>
      <vt:lpstr>Slide 16</vt:lpstr>
      <vt:lpstr>Adult Mortality</vt:lpstr>
      <vt:lpstr>Maternal Mortality</vt:lpstr>
      <vt:lpstr>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Infant, Child, Adult  and Maternal Mortality</dc:title>
  <dc:creator>Erica.Nybro</dc:creator>
  <cp:lastModifiedBy>Administrator</cp:lastModifiedBy>
  <cp:revision>65</cp:revision>
  <dcterms:created xsi:type="dcterms:W3CDTF">2008-03-06T17:54:07Z</dcterms:created>
  <dcterms:modified xsi:type="dcterms:W3CDTF">2012-05-11T14:52:10Z</dcterms:modified>
</cp:coreProperties>
</file>