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052" autoAdjust="0"/>
  </p:normalViewPr>
  <p:slideViewPr>
    <p:cSldViewPr>
      <p:cViewPr>
        <p:scale>
          <a:sx n="60" d="100"/>
          <a:sy n="60" d="100"/>
        </p:scale>
        <p:origin x="-802" y="-3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26E-2"/>
          <c:y val="0.18451122998575109"/>
          <c:w val="0.96604938271604934"/>
          <c:h val="0.6760967776360588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Boys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65</c:v>
                </c:pt>
                <c:pt idx="1">
                  <c:v>52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Girls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59</c:v>
                </c:pt>
                <c:pt idx="1">
                  <c:v>46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62</c:v>
                </c:pt>
                <c:pt idx="1">
                  <c:v>49</c:v>
                </c:pt>
              </c:numCache>
            </c:numRef>
          </c:val>
        </c:ser>
        <c:dLbls>
          <c:showVal val="1"/>
        </c:dLbls>
        <c:gapWidth val="75"/>
        <c:overlap val="-5"/>
        <c:axId val="77696000"/>
        <c:axId val="77701888"/>
      </c:barChart>
      <c:catAx>
        <c:axId val="7769600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77701888"/>
        <c:crosses val="autoZero"/>
        <c:auto val="1"/>
        <c:lblAlgn val="ctr"/>
        <c:lblOffset val="100"/>
      </c:catAx>
      <c:valAx>
        <c:axId val="77701888"/>
        <c:scaling>
          <c:orientation val="minMax"/>
        </c:scaling>
        <c:delete val="1"/>
        <c:axPos val="l"/>
        <c:numFmt formatCode="General" sourceLinked="1"/>
        <c:tickLblPos val="none"/>
        <c:crossAx val="77696000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4188034188034191E-2"/>
          <c:y val="0.11839999166770805"/>
          <c:w val="0.95014245014245013"/>
          <c:h val="0.7098979294254893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  <c:pt idx="4">
                  <c:v>None</c:v>
                </c:pt>
                <c:pt idx="5">
                  <c:v>Primary</c:v>
                </c:pt>
                <c:pt idx="6">
                  <c:v>Secondary</c:v>
                </c:pt>
                <c:pt idx="7">
                  <c:v>Secondary or higher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59</c:v>
                </c:pt>
                <c:pt idx="1">
                  <c:v>60</c:v>
                </c:pt>
                <c:pt idx="2">
                  <c:v>59</c:v>
                </c:pt>
                <c:pt idx="4">
                  <c:v>57</c:v>
                </c:pt>
                <c:pt idx="5">
                  <c:v>73</c:v>
                </c:pt>
                <c:pt idx="6">
                  <c:v>53</c:v>
                </c:pt>
                <c:pt idx="7">
                  <c:v>63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  <c:pt idx="4">
                  <c:v>None</c:v>
                </c:pt>
                <c:pt idx="5">
                  <c:v>Primary</c:v>
                </c:pt>
                <c:pt idx="6">
                  <c:v>Secondary</c:v>
                </c:pt>
                <c:pt idx="7">
                  <c:v>Secondary or higher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80</c:v>
                </c:pt>
                <c:pt idx="1">
                  <c:v>75</c:v>
                </c:pt>
                <c:pt idx="2">
                  <c:v>83</c:v>
                </c:pt>
                <c:pt idx="4">
                  <c:v>97</c:v>
                </c:pt>
                <c:pt idx="5">
                  <c:v>91</c:v>
                </c:pt>
                <c:pt idx="6">
                  <c:v>70</c:v>
                </c:pt>
                <c:pt idx="7">
                  <c:v>75</c:v>
                </c:pt>
              </c:numCache>
            </c:numRef>
          </c:val>
        </c:ser>
        <c:dLbls>
          <c:showVal val="1"/>
        </c:dLbls>
        <c:gapWidth val="75"/>
        <c:overlap val="-5"/>
        <c:axId val="89189376"/>
        <c:axId val="89477888"/>
      </c:barChart>
      <c:catAx>
        <c:axId val="8918937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 sz="1600"/>
            </a:pPr>
            <a:endParaRPr lang="en-US"/>
          </a:p>
        </c:txPr>
        <c:crossAx val="89477888"/>
        <c:crosses val="autoZero"/>
        <c:auto val="1"/>
        <c:lblAlgn val="ctr"/>
        <c:lblOffset val="100"/>
      </c:catAx>
      <c:valAx>
        <c:axId val="89477888"/>
        <c:scaling>
          <c:orientation val="minMax"/>
        </c:scaling>
        <c:delete val="1"/>
        <c:axPos val="l"/>
        <c:numFmt formatCode="General" sourceLinked="1"/>
        <c:tickLblPos val="none"/>
        <c:crossAx val="89189376"/>
        <c:crosses val="autoZero"/>
        <c:crossBetween val="between"/>
      </c:valAx>
    </c:plotArea>
    <c:legend>
      <c:legendPos val="t"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</c:spPr>
          <c:dLbls>
            <c:dLbl>
              <c:idx val="4"/>
              <c:delete val="1"/>
            </c:dLbl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Professional/ Technical/ Managerial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Agriculture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7</c:v>
                </c:pt>
                <c:pt idx="1">
                  <c:v>2</c:v>
                </c:pt>
                <c:pt idx="2">
                  <c:v>52</c:v>
                </c:pt>
                <c:pt idx="3">
                  <c:v>14</c:v>
                </c:pt>
                <c:pt idx="4">
                  <c:v>1</c:v>
                </c:pt>
                <c:pt idx="5">
                  <c:v>24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Professional/ Technical/ Managerial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Agriculture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9</c:v>
                </c:pt>
                <c:pt idx="1">
                  <c:v>2</c:v>
                </c:pt>
                <c:pt idx="2">
                  <c:v>27</c:v>
                </c:pt>
                <c:pt idx="3">
                  <c:v>19</c:v>
                </c:pt>
                <c:pt idx="4">
                  <c:v>3</c:v>
                </c:pt>
                <c:pt idx="5">
                  <c:v>40</c:v>
                </c:pt>
              </c:numCache>
            </c:numRef>
          </c:val>
        </c:ser>
        <c:dLbls>
          <c:showVal val="1"/>
        </c:dLbls>
        <c:gapWidth val="75"/>
        <c:overlap val="-5"/>
        <c:axId val="89861120"/>
        <c:axId val="89867008"/>
      </c:barChart>
      <c:catAx>
        <c:axId val="8986112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 sz="1600"/>
            </a:pPr>
            <a:endParaRPr lang="en-US"/>
          </a:p>
        </c:txPr>
        <c:crossAx val="89867008"/>
        <c:crosses val="autoZero"/>
        <c:auto val="1"/>
        <c:lblAlgn val="ctr"/>
        <c:lblOffset val="100"/>
      </c:catAx>
      <c:valAx>
        <c:axId val="89867008"/>
        <c:scaling>
          <c:orientation val="minMax"/>
        </c:scaling>
        <c:delete val="1"/>
        <c:axPos val="l"/>
        <c:numFmt formatCode="General" sourceLinked="1"/>
        <c:tickLblPos val="none"/>
        <c:crossAx val="89861120"/>
        <c:crosses val="autoZero"/>
        <c:crossBetween val="between"/>
      </c:valAx>
    </c:plotArea>
    <c:legend>
      <c:legendPos val="t"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Agricultural work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23</c:v>
                </c:pt>
                <c:pt idx="1">
                  <c:v>25</c:v>
                </c:pt>
                <c:pt idx="2">
                  <c:v>6</c:v>
                </c:pt>
                <c:pt idx="3">
                  <c:v>46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Non-agricultural work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83</c:v>
                </c:pt>
                <c:pt idx="1">
                  <c:v>6</c:v>
                </c:pt>
                <c:pt idx="2">
                  <c:v>1</c:v>
                </c:pt>
                <c:pt idx="3">
                  <c:v>10</c:v>
                </c:pt>
              </c:numCache>
            </c:numRef>
          </c:val>
        </c:ser>
        <c:dLbls>
          <c:showVal val="1"/>
        </c:dLbls>
        <c:gapWidth val="100"/>
        <c:overlap val="-10"/>
        <c:axId val="89913216"/>
        <c:axId val="89914752"/>
      </c:barChart>
      <c:catAx>
        <c:axId val="8991321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89914752"/>
        <c:crosses val="autoZero"/>
        <c:auto val="1"/>
        <c:lblAlgn val="ctr"/>
        <c:lblOffset val="100"/>
      </c:catAx>
      <c:valAx>
        <c:axId val="89914752"/>
        <c:scaling>
          <c:orientation val="minMax"/>
        </c:scaling>
        <c:delete val="1"/>
        <c:axPos val="l"/>
        <c:numFmt formatCode="0" sourceLinked="1"/>
        <c:tickLblPos val="none"/>
        <c:crossAx val="89913216"/>
        <c:crosses val="autoZero"/>
        <c:crossBetween val="between"/>
      </c:valAx>
    </c:plotArea>
    <c:legend>
      <c:legendPos val="t"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>
      <c:layout/>
      <c:txPr>
        <a:bodyPr/>
        <a:lstStyle/>
        <a:p>
          <a:pPr>
            <a:defRPr lang="en-US"/>
          </a:pPr>
          <a:endParaRPr lang="en-US"/>
        </a:p>
      </c:txPr>
    </c:title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dLbls>
            <c:dLbl>
              <c:idx val="2"/>
              <c:layout/>
              <c:tx>
                <c:rich>
                  <a:bodyPr/>
                  <a:lstStyle/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lang="en-US" dirty="0"/>
                      <a:t>Tube well or borehole
</a:t>
                    </a:r>
                    <a:r>
                      <a:rPr lang="en-US" dirty="0" smtClean="0"/>
                      <a:t>22%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dLbl>
              <c:idx val="3"/>
              <c:layout>
                <c:manualLayout>
                  <c:x val="-0.15495150062763893"/>
                  <c:y val="-0.12976608187134575"/>
                </c:manualLayout>
              </c:layout>
              <c:spPr/>
              <c:txPr>
                <a:bodyPr/>
                <a:lstStyle/>
                <a:p>
                  <a:pPr>
                    <a:defRPr lang="en-US" sz="16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4"/>
              <c:layout>
                <c:manualLayout>
                  <c:x val="-0.17470862337859938"/>
                  <c:y val="-1.1111111111111141E-3"/>
                </c:manualLayout>
              </c:layout>
              <c:spPr/>
              <c:txPr>
                <a:bodyPr/>
                <a:lstStyle/>
                <a:p>
                  <a:pPr>
                    <a:defRPr lang="en-US" sz="1600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5"/>
              <c:delete val="1"/>
            </c:dLbl>
            <c:dLbl>
              <c:idx val="6"/>
              <c:layout>
                <c:manualLayout>
                  <c:x val="0.23645174787934159"/>
                  <c:y val="4.9764700465073503E-2"/>
                </c:manualLayout>
              </c:layout>
              <c:tx>
                <c:rich>
                  <a:bodyPr/>
                  <a:lstStyle/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Non-improved source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53%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txPr>
              <a:bodyPr/>
              <a:lstStyle/>
              <a:p>
                <a:pPr>
                  <a:defRPr lang="en-US" sz="1600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Sheet1!$A$2:$A$8</c:f>
              <c:strCache>
                <c:ptCount val="7"/>
                <c:pt idx="0">
                  <c:v>Piped water</c:v>
                </c:pt>
                <c:pt idx="1">
                  <c:v>Public tap/ standpipe</c:v>
                </c:pt>
                <c:pt idx="2">
                  <c:v>Tube well or borehole</c:v>
                </c:pt>
                <c:pt idx="3">
                  <c:v>Protected dug well/ spring</c:v>
                </c:pt>
                <c:pt idx="4">
                  <c:v>Rainwater</c:v>
                </c:pt>
                <c:pt idx="5">
                  <c:v>Bottled water</c:v>
                </c:pt>
                <c:pt idx="6">
                  <c:v>Non-improved source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4</c:v>
                </c:pt>
                <c:pt idx="2">
                  <c:v>22</c:v>
                </c:pt>
                <c:pt idx="3">
                  <c:v>14</c:v>
                </c:pt>
                <c:pt idx="4">
                  <c:v>4</c:v>
                </c:pt>
                <c:pt idx="5">
                  <c:v>0</c:v>
                </c:pt>
                <c:pt idx="6">
                  <c:v>53</c:v>
                </c:pt>
              </c:numCache>
            </c:numRef>
          </c:val>
        </c:ser>
        <c:firstSliceAng val="27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>
      <c:layout/>
      <c:txPr>
        <a:bodyPr/>
        <a:lstStyle/>
        <a:p>
          <a:pPr>
            <a:defRPr lang="en-US"/>
          </a:pPr>
          <a:endParaRPr lang="en-US"/>
        </a:p>
      </c:txPr>
    </c:title>
    <c:plotArea>
      <c:layout>
        <c:manualLayout>
          <c:layoutTarget val="inner"/>
          <c:xMode val="edge"/>
          <c:yMode val="edge"/>
          <c:x val="0.23966036745406824"/>
          <c:y val="0.19160726619698853"/>
          <c:w val="0.54734593175853063"/>
          <c:h val="0.720192015471750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Urban</c:v>
                </c:pt>
              </c:strCache>
            </c:strRef>
          </c:tx>
          <c:dLbls>
            <c:dLbl>
              <c:idx val="1"/>
              <c:layout>
                <c:manualLayout>
                  <c:x val="-0.1497819772528434"/>
                  <c:y val="0.16487659437307167"/>
                </c:manualLayout>
              </c:layout>
              <c:tx>
                <c:rich>
                  <a:bodyPr/>
                  <a:lstStyle/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Public 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tap/ 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standpipe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13%</a:t>
                    </a:r>
                  </a:p>
                </c:rich>
              </c:tx>
              <c:numFmt formatCode="General" sourceLinked="0"/>
              <c:spPr/>
              <c:showCatName val="1"/>
              <c:showPercent val="1"/>
            </c:dLbl>
            <c:dLbl>
              <c:idx val="2"/>
              <c:layout>
                <c:manualLayout>
                  <c:x val="-0.13991732283464606"/>
                  <c:y val="-0.17225146198830421"/>
                </c:manualLayout>
              </c:layout>
              <c:tx>
                <c:rich>
                  <a:bodyPr/>
                  <a:lstStyle/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Tube </a:t>
                    </a:r>
                    <a:r>
                      <a:rPr lang="en-US" dirty="0"/>
                      <a:t>well or borehole
</a:t>
                    </a:r>
                    <a:r>
                      <a:rPr lang="en-US" dirty="0" smtClean="0"/>
                      <a:t>38%</a:t>
                    </a:r>
                    <a:endParaRPr lang="en-US" dirty="0"/>
                  </a:p>
                </c:rich>
              </c:tx>
              <c:numFmt formatCode="General" sourceLinked="0"/>
              <c:spPr/>
              <c:showCatName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lang="en-US">
                        <a:solidFill>
                          <a:schemeClr val="bg1"/>
                        </a:solidFill>
                      </a:rPr>
                      <a:t>Protected dug well/ spring
</a:t>
                    </a:r>
                    <a:r>
                      <a:rPr lang="en-US" smtClean="0">
                        <a:solidFill>
                          <a:schemeClr val="bg1"/>
                        </a:solidFill>
                      </a:rPr>
                      <a:t>15%</a:t>
                    </a:r>
                    <a:endParaRPr lang="en-US">
                      <a:solidFill>
                        <a:schemeClr val="bg1"/>
                      </a:solidFill>
                    </a:endParaRPr>
                  </a:p>
                </c:rich>
              </c:tx>
              <c:numFmt formatCode="General" sourceLinked="0"/>
              <c:spPr/>
              <c:showCatName val="1"/>
              <c:showPercent val="1"/>
            </c:dLbl>
            <c:dLbl>
              <c:idx val="4"/>
              <c:layout>
                <c:manualLayout>
                  <c:x val="1.2738407699037685E-4"/>
                  <c:y val="7.6999355343739917E-2"/>
                </c:manualLayout>
              </c:layout>
              <c:showCatName val="1"/>
              <c:showPercent val="1"/>
            </c:dLbl>
            <c:dLbl>
              <c:idx val="5"/>
              <c:layout>
                <c:manualLayout>
                  <c:x val="8.8685914260717407E-3"/>
                  <c:y val="1.2431275037988701E-2"/>
                </c:manualLayout>
              </c:layout>
              <c:showCatName val="1"/>
              <c:showPercent val="1"/>
            </c:dLbl>
            <c:dLbl>
              <c:idx val="6"/>
              <c:layout/>
              <c:tx>
                <c:rich>
                  <a:bodyPr/>
                  <a:lstStyle/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lang="en-US"/>
                      <a:t>Non-improved source
</a:t>
                    </a:r>
                    <a:r>
                      <a:rPr lang="en-US" smtClean="0"/>
                      <a:t>15%</a:t>
                    </a:r>
                    <a:endParaRPr lang="en-US"/>
                  </a:p>
                </c:rich>
              </c:tx>
              <c:numFmt formatCode="General" sourceLinked="0"/>
              <c:spPr/>
              <c:showCatName val="1"/>
              <c:showPercent val="1"/>
            </c:dLbl>
            <c:numFmt formatCode="General" sourceLinked="0"/>
            <c:txPr>
              <a:bodyPr/>
              <a:lstStyle/>
              <a:p>
                <a:pPr>
                  <a:defRPr lang="en-US" sz="1600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Sheet1!$A$2:$A$8</c:f>
              <c:strCache>
                <c:ptCount val="7"/>
                <c:pt idx="0">
                  <c:v>Piped water</c:v>
                </c:pt>
                <c:pt idx="1">
                  <c:v>Public tap/ standpipe</c:v>
                </c:pt>
                <c:pt idx="2">
                  <c:v>Tube well or borehole</c:v>
                </c:pt>
                <c:pt idx="3">
                  <c:v>Protected dug well/ spring</c:v>
                </c:pt>
                <c:pt idx="4">
                  <c:v>Rainwater</c:v>
                </c:pt>
                <c:pt idx="5">
                  <c:v>Bottled water from improved source</c:v>
                </c:pt>
                <c:pt idx="6">
                  <c:v>Non-improved source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</c:v>
                </c:pt>
                <c:pt idx="1">
                  <c:v>13</c:v>
                </c:pt>
                <c:pt idx="2">
                  <c:v>38</c:v>
                </c:pt>
                <c:pt idx="3">
                  <c:v>15</c:v>
                </c:pt>
                <c:pt idx="4">
                  <c:v>2</c:v>
                </c:pt>
                <c:pt idx="5">
                  <c:v>6</c:v>
                </c:pt>
                <c:pt idx="6">
                  <c:v>15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5592144731908687"/>
          <c:y val="0.15492957746478872"/>
          <c:w val="0.78703388638920135"/>
          <c:h val="0.7746478873239468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0"/>
              <c:layout>
                <c:manualLayout>
                  <c:x val="-2.5526691976002977E-2"/>
                  <c:y val="2.820080588517996E-2"/>
                </c:manualLayout>
              </c:layout>
              <c:showCatName val="1"/>
              <c:showPercent val="1"/>
            </c:dLbl>
            <c:dLbl>
              <c:idx val="1"/>
              <c:spPr/>
              <c:txPr>
                <a:bodyPr/>
                <a:lstStyle/>
                <a:p>
                  <a:pPr>
                    <a:defRPr lang="en-US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3"/>
              <c:layout>
                <c:manualLayout>
                  <c:x val="7.6045181852268625E-4"/>
                  <c:y val="-0.15563380281690181"/>
                </c:manualLayout>
              </c:layout>
              <c:tx>
                <c:rich>
                  <a:bodyPr/>
                  <a:lstStyle/>
                  <a:p>
                    <a:pPr>
                      <a:defRPr lang="en-US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Shared 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facility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26%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Pit latrine without slab</a:t>
                    </a:r>
                    <a:r>
                      <a:rPr lang="en-US" smtClean="0"/>
                      <a:t>/</a:t>
                    </a:r>
                  </a:p>
                  <a:p>
                    <a:r>
                      <a:rPr lang="en-US" smtClean="0"/>
                      <a:t>bucket/open </a:t>
                    </a:r>
                    <a:r>
                      <a:rPr lang="en-US"/>
                      <a:t>pit
12%</a:t>
                    </a:r>
                  </a:p>
                </c:rich>
              </c:tx>
              <c:showCatName val="1"/>
              <c:showPercent val="1"/>
            </c:dLbl>
            <c:dLbl>
              <c:idx val="5"/>
              <c:layout/>
              <c:tx>
                <c:rich>
                  <a:bodyPr/>
                  <a:lstStyle/>
                  <a:p>
                    <a:pPr>
                      <a:defRPr lang="en-US">
                        <a:solidFill>
                          <a:schemeClr val="bg1"/>
                        </a:solidFill>
                      </a:defRPr>
                    </a:pPr>
                    <a:r>
                      <a:rPr lang="en-US">
                        <a:solidFill>
                          <a:schemeClr val="bg1"/>
                        </a:solidFill>
                      </a:rPr>
                      <a:t>No facility</a:t>
                    </a:r>
                    <a:r>
                      <a:rPr lang="en-US" smtClean="0">
                        <a:solidFill>
                          <a:schemeClr val="bg1"/>
                        </a:solidFill>
                      </a:rPr>
                      <a:t>/</a:t>
                    </a:r>
                  </a:p>
                  <a:p>
                    <a:pPr>
                      <a:defRPr lang="en-US">
                        <a:solidFill>
                          <a:schemeClr val="bg1"/>
                        </a:solidFill>
                      </a:defRPr>
                    </a:pPr>
                    <a:r>
                      <a:rPr lang="en-US" smtClean="0">
                        <a:solidFill>
                          <a:schemeClr val="bg1"/>
                        </a:solidFill>
                      </a:rPr>
                      <a:t>bush/field</a:t>
                    </a:r>
                    <a:r>
                      <a:rPr lang="en-US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smtClean="0">
                        <a:solidFill>
                          <a:schemeClr val="bg1"/>
                        </a:solidFill>
                      </a:rPr>
                      <a:t>32%</a:t>
                    </a:r>
                    <a:endParaRPr lang="en-US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txPr>
              <a:bodyPr/>
              <a:lstStyle/>
              <a:p>
                <a:pPr>
                  <a:defRPr lang="en-US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Flush/pour flush</c:v>
                </c:pt>
                <c:pt idx="1">
                  <c:v>VIP latrine</c:v>
                </c:pt>
                <c:pt idx="2">
                  <c:v>Pit latrine with slab</c:v>
                </c:pt>
                <c:pt idx="3">
                  <c:v>Shared facility</c:v>
                </c:pt>
                <c:pt idx="4">
                  <c:v>Pit latrine without slab/bucket/open pit</c:v>
                </c:pt>
                <c:pt idx="5">
                  <c:v>No facility/bush/field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 formatCode="0">
                  <c:v>8.7000000000000011</c:v>
                </c:pt>
                <c:pt idx="1">
                  <c:v>13</c:v>
                </c:pt>
                <c:pt idx="2">
                  <c:v>6</c:v>
                </c:pt>
                <c:pt idx="3">
                  <c:v>26</c:v>
                </c:pt>
                <c:pt idx="4">
                  <c:v>12</c:v>
                </c:pt>
                <c:pt idx="5">
                  <c:v>32</c:v>
                </c:pt>
              </c:numCache>
            </c:numRef>
          </c:val>
        </c:ser>
        <c:dLbls>
          <c:showCatName val="1"/>
          <c:showPercent val="1"/>
        </c:dLbls>
        <c:firstSliceAng val="3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457E-2"/>
          <c:y val="0.1515257636883024"/>
          <c:w val="0.96604938271604934"/>
          <c:h val="0.7090822439335016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dPt>
            <c:idx val="2"/>
            <c:spPr>
              <a:solidFill>
                <a:schemeClr val="accent4"/>
              </a:solidFill>
            </c:spPr>
          </c:dPt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50</c:v>
                </c:pt>
                <c:pt idx="1">
                  <c:v>85</c:v>
                </c:pt>
                <c:pt idx="2">
                  <c:v>31</c:v>
                </c:pt>
              </c:numCache>
            </c:numRef>
          </c:val>
        </c:ser>
        <c:dLbls>
          <c:showVal val="1"/>
        </c:dLbls>
        <c:gapWidth val="75"/>
        <c:overlap val="-5"/>
        <c:axId val="82537856"/>
        <c:axId val="82539648"/>
      </c:barChart>
      <c:catAx>
        <c:axId val="8253785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82539648"/>
        <c:crosses val="autoZero"/>
        <c:auto val="1"/>
        <c:lblAlgn val="ctr"/>
        <c:lblOffset val="100"/>
      </c:catAx>
      <c:valAx>
        <c:axId val="82539648"/>
        <c:scaling>
          <c:orientation val="minMax"/>
        </c:scaling>
        <c:delete val="1"/>
        <c:axPos val="l"/>
        <c:numFmt formatCode="General" sourceLinked="1"/>
        <c:tickLblPos val="none"/>
        <c:crossAx val="8253785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4383603091280381"/>
          <c:y val="1.6149270332081821E-2"/>
          <c:w val="0.73918866044522213"/>
          <c:h val="0.95298437039808404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Bicycle</c:v>
                </c:pt>
                <c:pt idx="2">
                  <c:v>Mobile telephone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5</c:v>
                </c:pt>
                <c:pt idx="1">
                  <c:v>29</c:v>
                </c:pt>
                <c:pt idx="2">
                  <c:v>35</c:v>
                </c:pt>
                <c:pt idx="3">
                  <c:v>23</c:v>
                </c:pt>
                <c:pt idx="4">
                  <c:v>69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Bicycle</c:v>
                </c:pt>
                <c:pt idx="2">
                  <c:v>Mobile telephone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15</c:v>
                </c:pt>
                <c:pt idx="1">
                  <c:v>11</c:v>
                </c:pt>
                <c:pt idx="2">
                  <c:v>76</c:v>
                </c:pt>
                <c:pt idx="3">
                  <c:v>69</c:v>
                </c:pt>
                <c:pt idx="4">
                  <c:v>84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Bicycle</c:v>
                </c:pt>
                <c:pt idx="2">
                  <c:v>Mobile telephone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Sheet1!$D$2:$D$6</c:f>
              <c:numCache>
                <c:formatCode>0</c:formatCode>
                <c:ptCount val="5"/>
                <c:pt idx="0">
                  <c:v>8</c:v>
                </c:pt>
                <c:pt idx="1">
                  <c:v>23</c:v>
                </c:pt>
                <c:pt idx="2">
                  <c:v>50</c:v>
                </c:pt>
                <c:pt idx="3">
                  <c:v>39</c:v>
                </c:pt>
                <c:pt idx="4">
                  <c:v>74</c:v>
                </c:pt>
              </c:numCache>
            </c:numRef>
          </c:val>
        </c:ser>
        <c:dLbls>
          <c:showVal val="1"/>
        </c:dLbls>
        <c:gapWidth val="75"/>
        <c:overlap val="-5"/>
        <c:axId val="84864384"/>
        <c:axId val="85005440"/>
      </c:barChart>
      <c:catAx>
        <c:axId val="84864384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85005440"/>
        <c:crosses val="autoZero"/>
        <c:auto val="1"/>
        <c:lblAlgn val="ctr"/>
        <c:lblOffset val="100"/>
      </c:catAx>
      <c:valAx>
        <c:axId val="85005440"/>
        <c:scaling>
          <c:orientation val="minMax"/>
        </c:scaling>
        <c:delete val="1"/>
        <c:axPos val="b"/>
        <c:numFmt formatCode="0" sourceLinked="1"/>
        <c:majorTickMark val="none"/>
        <c:tickLblPos val="none"/>
        <c:crossAx val="8486438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76380725994156395"/>
          <c:y val="0.60303303998764857"/>
          <c:w val="0.14406022163896179"/>
          <c:h val="0.26488980237764786"/>
        </c:manualLayout>
      </c:layout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No education</c:v>
                </c:pt>
              </c:strCache>
            </c:strRef>
          </c:tx>
          <c:dLbls>
            <c:txPr>
              <a:bodyPr/>
              <a:lstStyle/>
              <a:p>
                <a:pPr>
                  <a:defRPr lang="en-US"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19</c:v>
                </c:pt>
                <c:pt idx="1">
                  <c:v>36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Incomplete or complete primary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bg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20</c:v>
                </c:pt>
                <c:pt idx="1">
                  <c:v>20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Incomplete or complete secondary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bg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47</c:v>
                </c:pt>
                <c:pt idx="1">
                  <c:v>36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Sheet1!$B$5:$C$5</c:f>
              <c:numCache>
                <c:formatCode>0</c:formatCode>
                <c:ptCount val="2"/>
                <c:pt idx="0">
                  <c:v>14</c:v>
                </c:pt>
                <c:pt idx="1">
                  <c:v>9</c:v>
                </c:pt>
              </c:numCache>
            </c:numRef>
          </c:val>
        </c:ser>
        <c:dLbls>
          <c:showVal val="1"/>
        </c:dLbls>
        <c:gapWidth val="95"/>
        <c:overlap val="100"/>
        <c:axId val="89336064"/>
        <c:axId val="113333376"/>
      </c:barChart>
      <c:catAx>
        <c:axId val="89336064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113333376"/>
        <c:crosses val="autoZero"/>
        <c:auto val="1"/>
        <c:lblAlgn val="ctr"/>
        <c:lblOffset val="100"/>
      </c:catAx>
      <c:valAx>
        <c:axId val="113333376"/>
        <c:scaling>
          <c:orientation val="minMax"/>
        </c:scaling>
        <c:delete val="1"/>
        <c:axPos val="b"/>
        <c:numFmt formatCode="0" sourceLinked="1"/>
        <c:tickLblPos val="none"/>
        <c:crossAx val="893360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356E-2"/>
          <c:y val="0.15083883805501724"/>
          <c:w val="0.96604938271604934"/>
          <c:h val="0.73719581887876906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 formatCode="General">
                  <c:v>54</c:v>
                </c:pt>
                <c:pt idx="1">
                  <c:v>77.099999999999994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 formatCode="General">
                  <c:v>77</c:v>
                </c:pt>
                <c:pt idx="1">
                  <c:v>91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 formatCode="General">
                  <c:v>41</c:v>
                </c:pt>
                <c:pt idx="1">
                  <c:v>68</c:v>
                </c:pt>
              </c:numCache>
            </c:numRef>
          </c:val>
        </c:ser>
        <c:dLbls>
          <c:showVal val="1"/>
        </c:dLbls>
        <c:gapWidth val="75"/>
        <c:overlap val="-5"/>
        <c:axId val="89351680"/>
        <c:axId val="89353216"/>
      </c:barChart>
      <c:catAx>
        <c:axId val="8935168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89353216"/>
        <c:crosses val="autoZero"/>
        <c:auto val="1"/>
        <c:lblAlgn val="ctr"/>
        <c:lblOffset val="100"/>
      </c:catAx>
      <c:valAx>
        <c:axId val="89353216"/>
        <c:scaling>
          <c:orientation val="minMax"/>
          <c:max val="91"/>
          <c:min val="0"/>
        </c:scaling>
        <c:delete val="1"/>
        <c:axPos val="l"/>
        <c:numFmt formatCode="General" sourceLinked="1"/>
        <c:tickLblPos val="none"/>
        <c:crossAx val="89351680"/>
        <c:crosses val="autoZero"/>
        <c:crossBetween val="between"/>
      </c:valAx>
    </c:plotArea>
    <c:legend>
      <c:legendPos val="t"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457E-2"/>
          <c:y val="0.13783383807793381"/>
          <c:w val="0.96604938271604934"/>
          <c:h val="0.6784461942257218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Read newspaper*</c:v>
                </c:pt>
                <c:pt idx="1">
                  <c:v>Watches TV*</c:v>
                </c:pt>
                <c:pt idx="2">
                  <c:v>Listens to radio*</c:v>
                </c:pt>
                <c:pt idx="3">
                  <c:v>All three media</c:v>
                </c:pt>
                <c:pt idx="4">
                  <c:v>No mass media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40</c:v>
                </c:pt>
                <c:pt idx="2">
                  <c:v>54</c:v>
                </c:pt>
                <c:pt idx="3">
                  <c:v>9</c:v>
                </c:pt>
                <c:pt idx="4">
                  <c:v>39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Read newspaper*</c:v>
                </c:pt>
                <c:pt idx="1">
                  <c:v>Watches TV*</c:v>
                </c:pt>
                <c:pt idx="2">
                  <c:v>Listens to radio*</c:v>
                </c:pt>
                <c:pt idx="3">
                  <c:v>All three media</c:v>
                </c:pt>
                <c:pt idx="4">
                  <c:v>No mass media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30</c:v>
                </c:pt>
                <c:pt idx="1">
                  <c:v>52</c:v>
                </c:pt>
                <c:pt idx="2">
                  <c:v>81</c:v>
                </c:pt>
                <c:pt idx="3">
                  <c:v>24</c:v>
                </c:pt>
                <c:pt idx="4">
                  <c:v>14</c:v>
                </c:pt>
              </c:numCache>
            </c:numRef>
          </c:val>
        </c:ser>
        <c:dLbls>
          <c:showVal val="1"/>
        </c:dLbls>
        <c:gapWidth val="75"/>
        <c:overlap val="-5"/>
        <c:axId val="108032384"/>
        <c:axId val="108033920"/>
      </c:barChart>
      <c:catAx>
        <c:axId val="10803238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108033920"/>
        <c:crosses val="autoZero"/>
        <c:auto val="1"/>
        <c:lblAlgn val="ctr"/>
        <c:lblOffset val="100"/>
      </c:catAx>
      <c:valAx>
        <c:axId val="108033920"/>
        <c:scaling>
          <c:orientation val="minMax"/>
        </c:scaling>
        <c:delete val="1"/>
        <c:axPos val="l"/>
        <c:numFmt formatCode="General" sourceLinked="1"/>
        <c:tickLblPos val="none"/>
        <c:crossAx val="108032384"/>
        <c:crosses val="autoZero"/>
        <c:crossBetween val="between"/>
      </c:valAx>
    </c:plotArea>
    <c:legend>
      <c:legendPos val="t"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0.02564</cdr:x>
      <cdr:y>0.28571</cdr:y>
    </cdr:from>
    <cdr:to>
      <cdr:x>0.15385</cdr:x>
      <cdr:y>0.8254</cdr:y>
    </cdr:to>
    <cdr:sp macro="" textlink="">
      <cdr:nvSpPr>
        <cdr:cNvPr id="4" name="Double Bracket 3"/>
        <cdr:cNvSpPr/>
      </cdr:nvSpPr>
      <cdr:spPr>
        <a:xfrm xmlns:a="http://schemas.openxmlformats.org/drawingml/2006/main">
          <a:off x="228600" y="1371600"/>
          <a:ext cx="1143000" cy="2590800"/>
        </a:xfrm>
        <a:prstGeom xmlns:a="http://schemas.openxmlformats.org/drawingml/2006/main" prst="bracketPair">
          <a:avLst/>
        </a:prstGeom>
        <a:ln xmlns:a="http://schemas.openxmlformats.org/drawingml/2006/main" w="28575">
          <a:solidFill>
            <a:schemeClr val="accent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8E7B0B-A4E6-4FE2-8283-B9B4B907BE24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6D10D9-0F67-44E1-BE0F-F4E9820043A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E0E474-422A-4C05-8188-EE94C438BEC4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82B86-7681-4ABD-A9EB-4A4F6829843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AF934-F071-49BD-BC1A-8A27CFDC228F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2575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Characteristics of Respondents and Households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181600"/>
            <a:ext cx="6400800" cy="12954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2008 Nigeria Demographic and Health Survey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5" name="Picture 4" descr="Nigeria_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46683"/>
            <a:ext cx="9144000" cy="2564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smtClean="0"/>
              <a:t>Wealth Index</a:t>
            </a:r>
            <a:endParaRPr lang="en-US" sz="36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Wealth is determined by scoring households based on a set of characteristics, including access to electricity and ownership of various consumer goods.</a:t>
            </a:r>
          </a:p>
          <a:p>
            <a:r>
              <a:rPr lang="en-US" dirty="0" smtClean="0"/>
              <a:t>Households are then ranked, from lowest score to highest score.</a:t>
            </a:r>
          </a:p>
          <a:p>
            <a:r>
              <a:rPr lang="en-US" dirty="0" smtClean="0"/>
              <a:t>This list is then separated into 5 equal pieces (or quintiles) each representing 20% of the population.</a:t>
            </a:r>
          </a:p>
          <a:p>
            <a:r>
              <a:rPr lang="en-US" dirty="0" smtClean="0"/>
              <a:t>Households in the highest quintile may not be “rich,” but they are of higher socioeconomic status than the other 80% of households in the country.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Wealth Index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066800"/>
          <a:ext cx="8229600" cy="1371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Lowest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en-US" sz="2400" baseline="30000" dirty="0" smtClean="0">
                          <a:solidFill>
                            <a:schemeClr val="bg1"/>
                          </a:solidFill>
                        </a:rPr>
                        <a:t>nd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Middle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r>
                        <a:rPr lang="en-US" sz="2400" baseline="30000" dirty="0" smtClean="0">
                          <a:solidFill>
                            <a:schemeClr val="bg1"/>
                          </a:solidFill>
                        </a:rPr>
                        <a:t>th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Highest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Urban</a:t>
                      </a:r>
                      <a:endParaRPr lang="en-US" sz="2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15%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30%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47%</a:t>
                      </a:r>
                      <a:endParaRPr lang="en-US" sz="2400" dirty="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Rural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29%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27%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22%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15%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7%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1000" y="2590800"/>
            <a:ext cx="8229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Most households with high socio-economic status are in urban areas, while those with low are more often in rural areas.</a:t>
            </a:r>
          </a:p>
          <a:p>
            <a:pPr algn="ctr"/>
            <a:endParaRPr lang="en-US" sz="2800" dirty="0" smtClean="0"/>
          </a:p>
          <a:p>
            <a:pPr algn="ctr"/>
            <a:r>
              <a:rPr lang="en-US" sz="2800" dirty="0" smtClean="0"/>
              <a:t>The highest proportion of households with low socio-economic status are in the North East zone (47% in the lowest quintile), and the largest proportion of wealthy households are in the South West zone (45% in the highest quintile).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Household Characteristics</a:t>
            </a:r>
          </a:p>
          <a:p>
            <a:pPr lvl="1"/>
            <a:r>
              <a:rPr lang="en-US" dirty="0" smtClean="0"/>
              <a:t>Education</a:t>
            </a:r>
          </a:p>
          <a:p>
            <a:pPr lvl="1"/>
            <a:r>
              <a:rPr lang="en-US" dirty="0" smtClean="0"/>
              <a:t>Drinking Water, Sanitation, and Electricity</a:t>
            </a:r>
          </a:p>
          <a:p>
            <a:pPr lvl="1"/>
            <a:r>
              <a:rPr lang="en-US" dirty="0" smtClean="0"/>
              <a:t>Ownership of Goods</a:t>
            </a:r>
          </a:p>
          <a:p>
            <a:pPr lvl="1"/>
            <a:r>
              <a:rPr lang="en-US" dirty="0" smtClean="0"/>
              <a:t>Wealth</a:t>
            </a:r>
          </a:p>
          <a:p>
            <a:r>
              <a:rPr lang="en-US" sz="2400" b="1" dirty="0" smtClean="0"/>
              <a:t>Respondent Characteristics</a:t>
            </a:r>
          </a:p>
          <a:p>
            <a:pPr lvl="1"/>
            <a:r>
              <a:rPr lang="en-US" b="1" dirty="0" smtClean="0"/>
              <a:t>Education and Literacy</a:t>
            </a:r>
          </a:p>
          <a:p>
            <a:pPr lvl="1"/>
            <a:r>
              <a:rPr lang="en-US" b="1" dirty="0" smtClean="0"/>
              <a:t>Mass Media</a:t>
            </a:r>
          </a:p>
          <a:p>
            <a:pPr lvl="1"/>
            <a:r>
              <a:rPr lang="en-US" b="1" dirty="0" smtClean="0"/>
              <a:t>Employment</a:t>
            </a:r>
          </a:p>
          <a:p>
            <a:pPr lvl="1"/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Educational Level of Respondents</a:t>
            </a:r>
            <a:endParaRPr lang="en-US" sz="36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752600"/>
          <a:ext cx="8686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905000" y="37338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1"/>
                </a:solidFill>
              </a:rPr>
              <a:t>No education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71800" y="3581400"/>
            <a:ext cx="144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2"/>
                </a:solidFill>
              </a:rPr>
              <a:t>Incomplete or complete primary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4400" y="3581400"/>
            <a:ext cx="144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Incomplete or complete secondary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15200" y="37199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6"/>
                </a:solidFill>
              </a:rPr>
              <a:t>More than secondary</a:t>
            </a:r>
            <a:endParaRPr lang="en-US" b="1" dirty="0">
              <a:solidFill>
                <a:schemeClr val="accent6"/>
              </a:solidFill>
            </a:endParaRPr>
          </a:p>
        </p:txBody>
      </p:sp>
      <p:cxnSp>
        <p:nvCxnSpPr>
          <p:cNvPr id="13" name="Straight Connector 12"/>
          <p:cNvCxnSpPr>
            <a:stCxn id="11" idx="0"/>
          </p:cNvCxnSpPr>
          <p:nvPr/>
        </p:nvCxnSpPr>
        <p:spPr>
          <a:xfrm flipH="1" flipV="1">
            <a:off x="7620000" y="2971800"/>
            <a:ext cx="381000" cy="7481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11" idx="2"/>
          </p:cNvCxnSpPr>
          <p:nvPr/>
        </p:nvCxnSpPr>
        <p:spPr>
          <a:xfrm flipH="1">
            <a:off x="7543800" y="4366231"/>
            <a:ext cx="457200" cy="7391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Literacy of Respondents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752600"/>
          <a:ext cx="8229600" cy="475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6764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who are literate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Weekly Exposure to Mass Media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6002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553200" y="6488668"/>
            <a:ext cx="228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*At least once a week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Employment by Residence and Education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89154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867400" y="6172200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Education</a:t>
            </a:r>
            <a:endParaRPr 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1371600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and men who worked in the last 7 days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524000" y="6172200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Residence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Occupation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752600"/>
          <a:ext cx="8610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219200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and men employed in the last 12 months by occupation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6207825" y="48768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&lt;1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Type of Employment: Women</a:t>
            </a:r>
            <a:endParaRPr lang="en-US" sz="36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81000" y="1828800"/>
          <a:ext cx="8305800" cy="467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52400" y="1219200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 distribution of women age 15-49 employed in the 12 months before the survey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2600" b="1" dirty="0" smtClean="0"/>
              <a:t>81% </a:t>
            </a:r>
            <a:r>
              <a:rPr lang="en-US" sz="2600" dirty="0" smtClean="0"/>
              <a:t>of urban households and </a:t>
            </a:r>
            <a:r>
              <a:rPr lang="en-US" sz="2600" b="1" dirty="0" smtClean="0"/>
              <a:t>46% </a:t>
            </a:r>
            <a:r>
              <a:rPr lang="en-US" sz="2600" dirty="0" smtClean="0"/>
              <a:t>of rural households use an </a:t>
            </a:r>
            <a:r>
              <a:rPr lang="en-US" sz="2600" b="1" dirty="0" smtClean="0"/>
              <a:t>improved source of drinking water.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50%</a:t>
            </a:r>
            <a:r>
              <a:rPr lang="en-US" sz="2600" dirty="0" smtClean="0"/>
              <a:t> of households have </a:t>
            </a:r>
            <a:r>
              <a:rPr lang="en-US" sz="2600" b="1" dirty="0" smtClean="0"/>
              <a:t>electricity.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73% </a:t>
            </a:r>
            <a:r>
              <a:rPr lang="en-US" sz="2600" dirty="0" smtClean="0"/>
              <a:t>of households use a </a:t>
            </a:r>
            <a:r>
              <a:rPr lang="en-US" sz="2600" b="1" dirty="0" err="1" smtClean="0"/>
              <a:t>nonimproved</a:t>
            </a:r>
            <a:r>
              <a:rPr lang="en-US" sz="2600" b="1" dirty="0" smtClean="0"/>
              <a:t> toilet facility</a:t>
            </a:r>
            <a:r>
              <a:rPr lang="en-US" sz="2600" dirty="0" smtClean="0"/>
              <a:t>. </a:t>
            </a:r>
            <a:r>
              <a:rPr lang="en-US" sz="2600" b="1" dirty="0" smtClean="0"/>
              <a:t>42%</a:t>
            </a:r>
            <a:r>
              <a:rPr lang="en-US" sz="2600" dirty="0" smtClean="0"/>
              <a:t> of rural households have </a:t>
            </a:r>
            <a:r>
              <a:rPr lang="en-US" sz="2600" b="1" dirty="0" smtClean="0"/>
              <a:t>no facility </a:t>
            </a:r>
            <a:r>
              <a:rPr lang="en-US" sz="2600" dirty="0" smtClean="0"/>
              <a:t>or use the </a:t>
            </a:r>
            <a:r>
              <a:rPr lang="en-US" sz="2600" b="1" dirty="0" smtClean="0"/>
              <a:t>bush/field</a:t>
            </a:r>
            <a:r>
              <a:rPr lang="en-US" sz="2600" dirty="0" smtClean="0"/>
              <a:t>.</a:t>
            </a:r>
            <a:endParaRPr lang="en-US" sz="2600" b="1" dirty="0" smtClean="0"/>
          </a:p>
          <a:p>
            <a:pPr>
              <a:spcBef>
                <a:spcPts val="600"/>
              </a:spcBef>
            </a:pPr>
            <a:r>
              <a:rPr lang="en-US" sz="2600" b="1" dirty="0" smtClean="0"/>
              <a:t>36%</a:t>
            </a:r>
            <a:r>
              <a:rPr lang="en-US" sz="2600" dirty="0" smtClean="0"/>
              <a:t> of female respondents and </a:t>
            </a:r>
            <a:r>
              <a:rPr lang="en-US" sz="2600" b="1" dirty="0" smtClean="0"/>
              <a:t>19%</a:t>
            </a:r>
            <a:r>
              <a:rPr lang="en-US" sz="2600" dirty="0" smtClean="0"/>
              <a:t> of male respondents have received </a:t>
            </a:r>
            <a:r>
              <a:rPr lang="en-US" sz="2600" b="1" dirty="0" smtClean="0"/>
              <a:t>no formal education.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54%</a:t>
            </a:r>
            <a:r>
              <a:rPr lang="en-US" sz="2600" dirty="0" smtClean="0"/>
              <a:t> of female respondents and </a:t>
            </a:r>
            <a:r>
              <a:rPr lang="en-US" sz="2600" b="1" dirty="0" smtClean="0"/>
              <a:t>77%</a:t>
            </a:r>
            <a:r>
              <a:rPr lang="en-US" sz="2600" dirty="0" smtClean="0"/>
              <a:t> of male respondents are </a:t>
            </a:r>
            <a:r>
              <a:rPr lang="en-US" sz="2600" b="1" dirty="0" smtClean="0"/>
              <a:t>literate.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59% </a:t>
            </a:r>
            <a:r>
              <a:rPr lang="en-US" sz="2600" dirty="0" smtClean="0"/>
              <a:t>of women and </a:t>
            </a:r>
            <a:r>
              <a:rPr lang="en-US" sz="2600" b="1" dirty="0" smtClean="0"/>
              <a:t>80%</a:t>
            </a:r>
            <a:r>
              <a:rPr lang="en-US" sz="2600" dirty="0" smtClean="0"/>
              <a:t> of men are </a:t>
            </a:r>
            <a:r>
              <a:rPr lang="en-US" sz="2600" b="1" dirty="0" smtClean="0"/>
              <a:t>currently employed.</a:t>
            </a:r>
            <a:endParaRPr lang="en-US" sz="2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4800" y="1189037"/>
            <a:ext cx="4038600" cy="4525963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Household Characteristics</a:t>
            </a:r>
          </a:p>
          <a:p>
            <a:pPr lvl="1"/>
            <a:r>
              <a:rPr lang="en-US" b="1" dirty="0" smtClean="0"/>
              <a:t>Education</a:t>
            </a:r>
          </a:p>
          <a:p>
            <a:pPr lvl="1"/>
            <a:r>
              <a:rPr lang="en-US" b="1" dirty="0" smtClean="0"/>
              <a:t>Drinking Water, Sanitation, and Electricity</a:t>
            </a:r>
          </a:p>
          <a:p>
            <a:pPr lvl="1"/>
            <a:r>
              <a:rPr lang="en-US" b="1" dirty="0" smtClean="0"/>
              <a:t>Ownership of Goods</a:t>
            </a:r>
          </a:p>
          <a:p>
            <a:pPr lvl="1"/>
            <a:r>
              <a:rPr lang="en-US" b="1" dirty="0" smtClean="0"/>
              <a:t>Wealth</a:t>
            </a:r>
          </a:p>
          <a:p>
            <a:r>
              <a:rPr lang="en-US" sz="2400" dirty="0" smtClean="0"/>
              <a:t>Respondent Characteristics</a:t>
            </a:r>
          </a:p>
          <a:p>
            <a:pPr lvl="1"/>
            <a:r>
              <a:rPr lang="en-US" dirty="0" smtClean="0"/>
              <a:t>Education and Literacy</a:t>
            </a:r>
          </a:p>
          <a:p>
            <a:pPr lvl="1"/>
            <a:r>
              <a:rPr lang="en-US" dirty="0" smtClean="0"/>
              <a:t>Mass Media</a:t>
            </a:r>
          </a:p>
          <a:p>
            <a:pPr lvl="1"/>
            <a:r>
              <a:rPr lang="en-US" dirty="0" smtClean="0"/>
              <a:t>Employment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Nigeria’s Households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19% </a:t>
            </a:r>
            <a:r>
              <a:rPr lang="en-US" dirty="0" smtClean="0"/>
              <a:t>of households are headed by women</a:t>
            </a:r>
          </a:p>
          <a:p>
            <a:r>
              <a:rPr lang="en-US" dirty="0" smtClean="0"/>
              <a:t>Average household size: </a:t>
            </a:r>
            <a:r>
              <a:rPr lang="en-US" b="1" dirty="0" smtClean="0"/>
              <a:t>4.4</a:t>
            </a:r>
            <a:r>
              <a:rPr lang="en-US" dirty="0" smtClean="0"/>
              <a:t> members</a:t>
            </a:r>
          </a:p>
          <a:p>
            <a:r>
              <a:rPr lang="en-US" b="1" dirty="0" smtClean="0"/>
              <a:t>45%</a:t>
            </a:r>
            <a:r>
              <a:rPr lang="en-US" dirty="0" smtClean="0"/>
              <a:t> of the population is under 15 years of age</a:t>
            </a:r>
          </a:p>
          <a:p>
            <a:r>
              <a:rPr lang="en-US" b="1" dirty="0" smtClean="0"/>
              <a:t>20%</a:t>
            </a:r>
            <a:r>
              <a:rPr lang="en-US" dirty="0" smtClean="0"/>
              <a:t> of households have orphans or foster children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School Attendance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219200"/>
            <a:ext cx="2133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Net attendance ratio: percent of school-age children attending at </a:t>
            </a:r>
            <a:r>
              <a:rPr lang="en-US" sz="1600" i="1" smtClean="0"/>
              <a:t>that level</a:t>
            </a:r>
            <a:endParaRPr lang="en-US" sz="1600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Drinking Water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5715000"/>
            <a:ext cx="3276600" cy="1015663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81%</a:t>
            </a:r>
            <a:r>
              <a:rPr lang="en-US" sz="2000" dirty="0" smtClean="0">
                <a:solidFill>
                  <a:schemeClr val="bg1"/>
                </a:solidFill>
              </a:rPr>
              <a:t> of urban households use an improved source of drinking water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5400" y="5715000"/>
            <a:ext cx="3276600" cy="1015663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46% </a:t>
            </a:r>
            <a:r>
              <a:rPr lang="en-US" sz="2000" dirty="0" smtClean="0">
                <a:solidFill>
                  <a:schemeClr val="bg1"/>
                </a:solidFill>
              </a:rPr>
              <a:t>of rural households use an improved source of drinking water</a:t>
            </a:r>
            <a:endParaRPr lang="en-US" sz="2000" dirty="0">
              <a:solidFill>
                <a:schemeClr val="bg1"/>
              </a:solidFill>
            </a:endParaRPr>
          </a:p>
        </p:txBody>
      </p:sp>
      <p:graphicFrame>
        <p:nvGraphicFramePr>
          <p:cNvPr id="13" name="Chart 12"/>
          <p:cNvGraphicFramePr/>
          <p:nvPr/>
        </p:nvGraphicFramePr>
        <p:xfrm>
          <a:off x="3886200" y="1371600"/>
          <a:ext cx="52578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Chart 14"/>
          <p:cNvGraphicFramePr/>
          <p:nvPr/>
        </p:nvGraphicFramePr>
        <p:xfrm>
          <a:off x="-381000" y="1295400"/>
          <a:ext cx="57150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Distance to Drinking Water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Overall, only </a:t>
            </a:r>
            <a:r>
              <a:rPr lang="en-US" b="1" dirty="0" smtClean="0"/>
              <a:t>one-quarter</a:t>
            </a:r>
            <a:r>
              <a:rPr lang="en-US" dirty="0" smtClean="0"/>
              <a:t> of households have water on premises.</a:t>
            </a:r>
          </a:p>
          <a:p>
            <a:pPr lvl="1">
              <a:buFont typeface="Wingdings" pitchFamily="2" charset="2"/>
              <a:buChar char="Ø"/>
            </a:pPr>
            <a:r>
              <a:rPr lang="en-US" b="1" dirty="0" smtClean="0"/>
              <a:t>22%</a:t>
            </a:r>
            <a:r>
              <a:rPr lang="en-US" dirty="0" smtClean="0"/>
              <a:t> of rural households have </a:t>
            </a:r>
            <a:r>
              <a:rPr lang="en-US" b="1" dirty="0" smtClean="0"/>
              <a:t>water on premises</a:t>
            </a:r>
            <a:r>
              <a:rPr lang="en-US" dirty="0" smtClean="0"/>
              <a:t> versus </a:t>
            </a:r>
            <a:r>
              <a:rPr lang="en-US" b="1" dirty="0" smtClean="0"/>
              <a:t>30%</a:t>
            </a:r>
            <a:r>
              <a:rPr lang="en-US" dirty="0" smtClean="0"/>
              <a:t> of urban households.</a:t>
            </a:r>
          </a:p>
          <a:p>
            <a:r>
              <a:rPr lang="en-US" b="1" dirty="0" smtClean="0"/>
              <a:t>27%</a:t>
            </a:r>
            <a:r>
              <a:rPr lang="en-US" dirty="0" smtClean="0"/>
              <a:t> of rural households and </a:t>
            </a:r>
            <a:r>
              <a:rPr lang="en-US" b="1" dirty="0" smtClean="0"/>
              <a:t>15% </a:t>
            </a:r>
            <a:r>
              <a:rPr lang="en-US" dirty="0" smtClean="0"/>
              <a:t>of urban households require </a:t>
            </a:r>
            <a:r>
              <a:rPr lang="en-US" b="1" dirty="0" smtClean="0"/>
              <a:t>30 minutes or longer</a:t>
            </a:r>
            <a:r>
              <a:rPr lang="en-US" dirty="0" smtClean="0"/>
              <a:t> (roundtrip) to obtain drinking water.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Sanitation</a:t>
            </a:r>
            <a:endParaRPr lang="en-US" sz="3600" dirty="0"/>
          </a:p>
        </p:txBody>
      </p:sp>
      <p:graphicFrame>
        <p:nvGraphicFramePr>
          <p:cNvPr id="5" name="Chart 4"/>
          <p:cNvGraphicFramePr/>
          <p:nvPr/>
        </p:nvGraphicFramePr>
        <p:xfrm>
          <a:off x="152400" y="914400"/>
          <a:ext cx="85344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105400" y="6211669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distribution of households by type of toilet/latrine facilities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1905000"/>
            <a:ext cx="2743200" cy="1200329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73% of households use a </a:t>
            </a:r>
            <a:r>
              <a:rPr lang="en-US" sz="2400" dirty="0" err="1" smtClean="0">
                <a:solidFill>
                  <a:schemeClr val="bg1"/>
                </a:solidFill>
              </a:rPr>
              <a:t>nonimproved</a:t>
            </a:r>
            <a:r>
              <a:rPr lang="en-US" sz="2400" dirty="0" smtClean="0">
                <a:solidFill>
                  <a:schemeClr val="bg1"/>
                </a:solidFill>
              </a:rPr>
              <a:t> toilet facility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Access to Electricity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752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1600200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households with electricity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Household Durable Goods and Possessions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09600" y="1447800"/>
          <a:ext cx="80772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34000" y="60960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of households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Nigeria DHS">
      <a:dk1>
        <a:sysClr val="windowText" lastClr="000000"/>
      </a:dk1>
      <a:lt1>
        <a:sysClr val="window" lastClr="FFFFFF"/>
      </a:lt1>
      <a:dk2>
        <a:srgbClr val="178917"/>
      </a:dk2>
      <a:lt2>
        <a:srgbClr val="EEECE1"/>
      </a:lt2>
      <a:accent1>
        <a:srgbClr val="061867"/>
      </a:accent1>
      <a:accent2>
        <a:srgbClr val="385EB7"/>
      </a:accent2>
      <a:accent3>
        <a:srgbClr val="BEC3DA"/>
      </a:accent3>
      <a:accent4>
        <a:srgbClr val="F79646"/>
      </a:accent4>
      <a:accent5>
        <a:srgbClr val="CC0000"/>
      </a:accent5>
      <a:accent6>
        <a:srgbClr val="9BBB5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655</Words>
  <Application>Microsoft Office PowerPoint</Application>
  <PresentationFormat>On-screen Show (4:3)</PresentationFormat>
  <Paragraphs>113</Paragraphs>
  <Slides>19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Characteristics of Respondents and Households</vt:lpstr>
      <vt:lpstr>Slide 2</vt:lpstr>
      <vt:lpstr>Nigeria’s Households</vt:lpstr>
      <vt:lpstr>School Attendance</vt:lpstr>
      <vt:lpstr>Drinking Water</vt:lpstr>
      <vt:lpstr>Distance to Drinking Water</vt:lpstr>
      <vt:lpstr>Sanitation</vt:lpstr>
      <vt:lpstr>Access to Electricity</vt:lpstr>
      <vt:lpstr>Household Durable Goods and Possessions</vt:lpstr>
      <vt:lpstr>Wealth Index</vt:lpstr>
      <vt:lpstr>Wealth Index</vt:lpstr>
      <vt:lpstr>Slide 12</vt:lpstr>
      <vt:lpstr>Educational Level of Respondents</vt:lpstr>
      <vt:lpstr>Literacy of Respondents</vt:lpstr>
      <vt:lpstr>Weekly Exposure to Mass Media</vt:lpstr>
      <vt:lpstr>Employment by Residence and Education</vt:lpstr>
      <vt:lpstr>Occupation</vt:lpstr>
      <vt:lpstr>Type of Employment: Women</vt:lpstr>
      <vt:lpstr>Key Findings</vt:lpstr>
    </vt:vector>
  </TitlesOfParts>
  <Company>Macro International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Characteristics of Respondents and Households</dc:title>
  <dc:creator>Hannah Guedenet</dc:creator>
  <cp:lastModifiedBy>Administrator</cp:lastModifiedBy>
  <cp:revision>97</cp:revision>
  <dcterms:created xsi:type="dcterms:W3CDTF">2009-06-23T14:41:13Z</dcterms:created>
  <dcterms:modified xsi:type="dcterms:W3CDTF">2012-05-11T14:49:10Z</dcterms:modified>
</cp:coreProperties>
</file>