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37" r:id="rId2"/>
    <p:sldId id="327" r:id="rId3"/>
    <p:sldId id="268" r:id="rId4"/>
    <p:sldId id="299" r:id="rId5"/>
    <p:sldId id="300" r:id="rId6"/>
    <p:sldId id="301" r:id="rId7"/>
    <p:sldId id="338" r:id="rId8"/>
    <p:sldId id="272" r:id="rId9"/>
    <p:sldId id="348" r:id="rId10"/>
    <p:sldId id="340" r:id="rId11"/>
    <p:sldId id="328" r:id="rId12"/>
    <p:sldId id="329" r:id="rId13"/>
    <p:sldId id="341" r:id="rId14"/>
    <p:sldId id="342" r:id="rId15"/>
    <p:sldId id="343" r:id="rId16"/>
    <p:sldId id="344" r:id="rId17"/>
    <p:sldId id="347" r:id="rId18"/>
    <p:sldId id="351" r:id="rId19"/>
    <p:sldId id="346" r:id="rId20"/>
    <p:sldId id="350" r:id="rId21"/>
    <p:sldId id="345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298" r:id="rId3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47" autoAdjust="0"/>
    <p:restoredTop sz="90857" autoAdjust="0"/>
  </p:normalViewPr>
  <p:slideViewPr>
    <p:cSldViewPr>
      <p:cViewPr>
        <p:scale>
          <a:sx n="40" d="100"/>
          <a:sy n="40" d="100"/>
        </p:scale>
        <p:origin x="-994" y="-91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11E-2"/>
          <c:y val="0.12505326793778437"/>
          <c:w val="0.94642389213543465"/>
          <c:h val="0.677098424003387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 formatCode="General">
                  <c:v>71</c:v>
                </c:pt>
                <c:pt idx="1">
                  <c:v>43</c:v>
                </c:pt>
                <c:pt idx="2">
                  <c:v>58</c:v>
                </c:pt>
                <c:pt idx="3">
                  <c:v>69</c:v>
                </c:pt>
                <c:pt idx="4">
                  <c:v>77</c:v>
                </c:pt>
                <c:pt idx="5">
                  <c:v>80</c:v>
                </c:pt>
                <c:pt idx="6">
                  <c:v>80</c:v>
                </c:pt>
                <c:pt idx="7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97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0</c:formatCode>
                <c:ptCount val="8"/>
                <c:pt idx="0">
                  <c:v>99</c:v>
                </c:pt>
                <c:pt idx="1">
                  <c:v>97</c:v>
                </c:pt>
                <c:pt idx="2">
                  <c:v>96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  <c:pt idx="7">
                  <c:v>99</c:v>
                </c:pt>
              </c:numCache>
            </c:numRef>
          </c:val>
        </c:ser>
        <c:dLbls>
          <c:showVal val="1"/>
        </c:dLbls>
        <c:gapWidth val="125"/>
        <c:overlap val="-10"/>
        <c:axId val="85029248"/>
        <c:axId val="85030784"/>
      </c:barChart>
      <c:catAx>
        <c:axId val="850292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5030784"/>
        <c:crosses val="autoZero"/>
        <c:auto val="1"/>
        <c:lblAlgn val="ctr"/>
        <c:lblOffset val="100"/>
        <c:tickLblSkip val="1"/>
        <c:tickMarkSkip val="1"/>
      </c:catAx>
      <c:valAx>
        <c:axId val="85030784"/>
        <c:scaling>
          <c:orientation val="minMax"/>
        </c:scaling>
        <c:delete val="1"/>
        <c:axPos val="l"/>
        <c:numFmt formatCode="General" sourceLinked="1"/>
        <c:tickLblPos val="none"/>
        <c:crossAx val="850292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28</c:v>
                </c:pt>
                <c:pt idx="1">
                  <c:v>2</c:v>
                </c:pt>
                <c:pt idx="2">
                  <c:v>13</c:v>
                </c:pt>
                <c:pt idx="3">
                  <c:v>15</c:v>
                </c:pt>
              </c:numCache>
            </c:numRef>
          </c:val>
        </c:ser>
        <c:dLbls>
          <c:showVal val="1"/>
        </c:dLbls>
        <c:gapWidth val="100"/>
        <c:overlap val="-10"/>
        <c:axId val="86140800"/>
        <c:axId val="86142336"/>
      </c:barChart>
      <c:catAx>
        <c:axId val="861408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6142336"/>
        <c:crosses val="autoZero"/>
        <c:auto val="1"/>
        <c:lblAlgn val="ctr"/>
        <c:lblOffset val="100"/>
      </c:catAx>
      <c:valAx>
        <c:axId val="86142336"/>
        <c:scaling>
          <c:orientation val="minMax"/>
        </c:scaling>
        <c:delete val="1"/>
        <c:axPos val="l"/>
        <c:numFmt formatCode="0" sourceLinked="1"/>
        <c:tickLblPos val="none"/>
        <c:crossAx val="861408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24</c:v>
                </c:pt>
                <c:pt idx="1">
                  <c:v>18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100"/>
        <c:overlap val="-10"/>
        <c:axId val="86171008"/>
        <c:axId val="86221952"/>
      </c:barChart>
      <c:catAx>
        <c:axId val="861710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6221952"/>
        <c:crosses val="autoZero"/>
        <c:auto val="1"/>
        <c:lblAlgn val="ctr"/>
        <c:lblOffset val="100"/>
      </c:catAx>
      <c:valAx>
        <c:axId val="86221952"/>
        <c:scaling>
          <c:orientation val="minMax"/>
        </c:scaling>
        <c:delete val="1"/>
        <c:axPos val="l"/>
        <c:numFmt formatCode="0" sourceLinked="1"/>
        <c:tickLblPos val="none"/>
        <c:crossAx val="861710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1857380674637887"/>
          <c:y val="2.7988563929508808E-2"/>
          <c:w val="0.46445088461164613"/>
          <c:h val="0.9458209598800150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Past 12 months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Any form of physical and/or sexual violence</c:v>
                </c:pt>
                <c:pt idx="1">
                  <c:v>Forced her to perform any sexual acts she did not want to</c:v>
                </c:pt>
                <c:pt idx="2">
                  <c:v>Physically forced her to have sexual intercourse with him even when she did not want to</c:v>
                </c:pt>
                <c:pt idx="3">
                  <c:v>Threatened her or attacked her with a knife, gun, or any other weapon</c:v>
                </c:pt>
                <c:pt idx="4">
                  <c:v>Tried to choke her or burn her on purpose</c:v>
                </c:pt>
                <c:pt idx="5">
                  <c:v>Kicked her, dragged her, or beat her up</c:v>
                </c:pt>
                <c:pt idx="6">
                  <c:v>Punched her with his fist or with something that could hurt her</c:v>
                </c:pt>
                <c:pt idx="7">
                  <c:v>Twisted her arm or pulled her hair</c:v>
                </c:pt>
                <c:pt idx="8">
                  <c:v>Slapped her</c:v>
                </c:pt>
                <c:pt idx="9">
                  <c:v>Pushed her, shook her, or threw something at her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15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5</c:v>
                </c:pt>
                <c:pt idx="6">
                  <c:v>3</c:v>
                </c:pt>
                <c:pt idx="7">
                  <c:v>3</c:v>
                </c:pt>
                <c:pt idx="8">
                  <c:v>13</c:v>
                </c:pt>
                <c:pt idx="9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Any form of physical and/or sexual violence</c:v>
                </c:pt>
                <c:pt idx="1">
                  <c:v>Forced her to perform any sexual acts she did not want to</c:v>
                </c:pt>
                <c:pt idx="2">
                  <c:v>Physically forced her to have sexual intercourse with him even when she did not want to</c:v>
                </c:pt>
                <c:pt idx="3">
                  <c:v>Threatened her or attacked her with a knife, gun, or any other weapon</c:v>
                </c:pt>
                <c:pt idx="4">
                  <c:v>Tried to choke her or burn her on purpose</c:v>
                </c:pt>
                <c:pt idx="5">
                  <c:v>Kicked her, dragged her, or beat her up</c:v>
                </c:pt>
                <c:pt idx="6">
                  <c:v>Punched her with his fist or with something that could hurt her</c:v>
                </c:pt>
                <c:pt idx="7">
                  <c:v>Twisted her arm or pulled her hair</c:v>
                </c:pt>
                <c:pt idx="8">
                  <c:v>Slapped her</c:v>
                </c:pt>
                <c:pt idx="9">
                  <c:v>Pushed her, shook her, or threw something at her</c:v>
                </c:pt>
              </c:strCache>
            </c:strRef>
          </c:cat>
          <c:val>
            <c:numRef>
              <c:f>Sheet1!$C$2:$C$11</c:f>
              <c:numCache>
                <c:formatCode>0</c:formatCode>
                <c:ptCount val="10"/>
                <c:pt idx="0">
                  <c:v>18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6</c:v>
                </c:pt>
                <c:pt idx="6">
                  <c:v>4</c:v>
                </c:pt>
                <c:pt idx="7">
                  <c:v>4</c:v>
                </c:pt>
                <c:pt idx="8">
                  <c:v>16</c:v>
                </c:pt>
                <c:pt idx="9">
                  <c:v>5</c:v>
                </c:pt>
              </c:numCache>
            </c:numRef>
          </c:val>
        </c:ser>
        <c:dLbls>
          <c:showVal val="1"/>
        </c:dLbls>
        <c:gapWidth val="100"/>
        <c:overlap val="-10"/>
        <c:axId val="133286528"/>
        <c:axId val="138813824"/>
      </c:barChart>
      <c:catAx>
        <c:axId val="13328652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38813824"/>
        <c:crosses val="autoZero"/>
        <c:auto val="1"/>
        <c:lblAlgn val="r"/>
        <c:lblOffset val="100"/>
      </c:catAx>
      <c:valAx>
        <c:axId val="138813824"/>
        <c:scaling>
          <c:orientation val="minMax"/>
        </c:scaling>
        <c:delete val="1"/>
        <c:axPos val="b"/>
        <c:numFmt formatCode="0" sourceLinked="1"/>
        <c:tickLblPos val="none"/>
        <c:crossAx val="1332865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3309565470982982"/>
          <c:y val="0.22857142857142901"/>
          <c:w val="0.15788264314183031"/>
          <c:h val="0.21846475440570023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53</c:v>
                </c:pt>
                <c:pt idx="1">
                  <c:v>26</c:v>
                </c:pt>
              </c:numCache>
            </c:numRef>
          </c:val>
        </c:ser>
        <c:dLbls>
          <c:showVal val="1"/>
        </c:dLbls>
        <c:overlap val="-25"/>
        <c:axId val="138851456"/>
        <c:axId val="138852992"/>
      </c:barChart>
      <c:catAx>
        <c:axId val="138851456"/>
        <c:scaling>
          <c:orientation val="minMax"/>
        </c:scaling>
        <c:axPos val="b"/>
        <c:majorTickMark val="none"/>
        <c:tickLblPos val="nextTo"/>
        <c:crossAx val="138852992"/>
        <c:crosses val="autoZero"/>
        <c:auto val="1"/>
        <c:lblAlgn val="ctr"/>
        <c:lblOffset val="100"/>
      </c:catAx>
      <c:valAx>
        <c:axId val="138852992"/>
        <c:scaling>
          <c:orientation val="minMax"/>
        </c:scaling>
        <c:delete val="1"/>
        <c:axPos val="l"/>
        <c:numFmt formatCode="0" sourceLinked="1"/>
        <c:tickLblPos val="none"/>
        <c:crossAx val="13885145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4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Does not trust her with any money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Frequently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38</c:v>
                </c:pt>
                <c:pt idx="1">
                  <c:v>20</c:v>
                </c:pt>
                <c:pt idx="2">
                  <c:v>18</c:v>
                </c:pt>
                <c:pt idx="3">
                  <c:v>34</c:v>
                </c:pt>
                <c:pt idx="4">
                  <c:v>8</c:v>
                </c:pt>
                <c:pt idx="5">
                  <c:v>13</c:v>
                </c:pt>
                <c:pt idx="6">
                  <c:v>14</c:v>
                </c:pt>
                <c:pt idx="7">
                  <c:v>49</c:v>
                </c:pt>
              </c:numCache>
            </c:numRef>
          </c:val>
        </c:ser>
        <c:dLbls>
          <c:showVal val="1"/>
        </c:dLbls>
        <c:gapWidth val="100"/>
        <c:overlap val="-25"/>
        <c:axId val="138886144"/>
        <c:axId val="138904320"/>
      </c:barChart>
      <c:catAx>
        <c:axId val="13888614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138904320"/>
        <c:crosses val="autoZero"/>
        <c:auto val="1"/>
        <c:lblAlgn val="ctr"/>
        <c:lblOffset val="100"/>
      </c:catAx>
      <c:valAx>
        <c:axId val="138904320"/>
        <c:scaling>
          <c:orientation val="minMax"/>
        </c:scaling>
        <c:delete val="1"/>
        <c:axPos val="b"/>
        <c:numFmt formatCode="0" sourceLinked="1"/>
        <c:tickLblPos val="none"/>
        <c:crossAx val="1388861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736852337902198E-2"/>
          <c:y val="3.0866359269839376E-2"/>
          <c:w val="0.95384332166812735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3"/>
            <c:spPr>
              <a:solidFill>
                <a:schemeClr val="bg2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Percentage of women circumcised</c:v>
                </c:pt>
                <c:pt idx="1">
                  <c:v>Cut, flesh removed</c:v>
                </c:pt>
                <c:pt idx="2">
                  <c:v>Cut, no flesh removed</c:v>
                </c:pt>
                <c:pt idx="3">
                  <c:v>Genital area sewn closed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">
                  <c:v>30</c:v>
                </c:pt>
                <c:pt idx="1">
                  <c:v>45</c:v>
                </c:pt>
                <c:pt idx="2" formatCode="0">
                  <c:v>3.2</c:v>
                </c:pt>
                <c:pt idx="3" formatCode="0">
                  <c:v>5</c:v>
                </c:pt>
                <c:pt idx="4">
                  <c:v>2</c:v>
                </c:pt>
              </c:numCache>
            </c:numRef>
          </c:val>
        </c:ser>
        <c:dLbls>
          <c:showVal val="1"/>
        </c:dLbls>
        <c:gapWidth val="75"/>
        <c:overlap val="-5"/>
        <c:axId val="118760192"/>
        <c:axId val="118761728"/>
      </c:barChart>
      <c:catAx>
        <c:axId val="118760192"/>
        <c:scaling>
          <c:orientation val="minMax"/>
        </c:scaling>
        <c:axPos val="b"/>
        <c:majorTickMark val="none"/>
        <c:tickLblPos val="nextTo"/>
        <c:crossAx val="118761728"/>
        <c:crosses val="autoZero"/>
        <c:auto val="1"/>
        <c:lblAlgn val="ctr"/>
        <c:lblOffset val="100"/>
      </c:catAx>
      <c:valAx>
        <c:axId val="118761728"/>
        <c:scaling>
          <c:orientation val="minMax"/>
        </c:scaling>
        <c:delete val="1"/>
        <c:axPos val="l"/>
        <c:numFmt formatCode="0" sourceLinked="1"/>
        <c:tickLblPos val="none"/>
        <c:crossAx val="118760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&lt;1</c:v>
                </c:pt>
                <c:pt idx="1">
                  <c:v>1-4</c:v>
                </c:pt>
                <c:pt idx="2">
                  <c:v>5+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82.4</c:v>
                </c:pt>
                <c:pt idx="1">
                  <c:v>1.6</c:v>
                </c:pt>
                <c:pt idx="2">
                  <c:v>12.5</c:v>
                </c:pt>
              </c:numCache>
            </c:numRef>
          </c:val>
        </c:ser>
        <c:dLbls>
          <c:showVal val="1"/>
        </c:dLbls>
        <c:gapWidth val="75"/>
        <c:overlap val="-5"/>
        <c:axId val="138962816"/>
        <c:axId val="138964352"/>
      </c:barChart>
      <c:catAx>
        <c:axId val="138962816"/>
        <c:scaling>
          <c:orientation val="minMax"/>
        </c:scaling>
        <c:axPos val="b"/>
        <c:majorTickMark val="none"/>
        <c:tickLblPos val="nextTo"/>
        <c:crossAx val="138964352"/>
        <c:crosses val="autoZero"/>
        <c:auto val="1"/>
        <c:lblAlgn val="ctr"/>
        <c:lblOffset val="100"/>
      </c:catAx>
      <c:valAx>
        <c:axId val="138964352"/>
        <c:scaling>
          <c:orientation val="minMax"/>
        </c:scaling>
        <c:delete val="1"/>
        <c:axPos val="l"/>
        <c:numFmt formatCode="0" sourceLinked="1"/>
        <c:tickLblPos val="none"/>
        <c:crossAx val="1389628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2268640031107374"/>
          <c:y val="1.6149270332081821E-2"/>
          <c:w val="0.56033829104694988"/>
          <c:h val="0.9529843703980818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Religious approval</c:v>
                </c:pt>
                <c:pt idx="1">
                  <c:v>More sexual pleasure for the man</c:v>
                </c:pt>
                <c:pt idx="2">
                  <c:v>Preserve virginity/prevent pre-marital sex</c:v>
                </c:pt>
                <c:pt idx="3">
                  <c:v>Better marriage prospects</c:v>
                </c:pt>
                <c:pt idx="4">
                  <c:v>Social acceptance</c:v>
                </c:pt>
                <c:pt idx="5">
                  <c:v>Cleanliness/hygiene</c:v>
                </c:pt>
                <c:pt idx="6">
                  <c:v>No benefits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</c:v>
                </c:pt>
                <c:pt idx="1">
                  <c:v>7</c:v>
                </c:pt>
                <c:pt idx="2">
                  <c:v>17</c:v>
                </c:pt>
                <c:pt idx="3">
                  <c:v>6</c:v>
                </c:pt>
                <c:pt idx="4">
                  <c:v>6</c:v>
                </c:pt>
                <c:pt idx="5">
                  <c:v>4</c:v>
                </c:pt>
                <c:pt idx="6">
                  <c:v>52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Religious approval</c:v>
                </c:pt>
                <c:pt idx="1">
                  <c:v>More sexual pleasure for the man</c:v>
                </c:pt>
                <c:pt idx="2">
                  <c:v>Preserve virginity/prevent pre-marital sex</c:v>
                </c:pt>
                <c:pt idx="3">
                  <c:v>Better marriage prospects</c:v>
                </c:pt>
                <c:pt idx="4">
                  <c:v>Social acceptance</c:v>
                </c:pt>
                <c:pt idx="5">
                  <c:v>Cleanliness/hygiene</c:v>
                </c:pt>
                <c:pt idx="6">
                  <c:v>No benefits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2</c:v>
                </c:pt>
                <c:pt idx="1">
                  <c:v>5</c:v>
                </c:pt>
                <c:pt idx="2">
                  <c:v>11</c:v>
                </c:pt>
                <c:pt idx="3">
                  <c:v>8</c:v>
                </c:pt>
                <c:pt idx="4">
                  <c:v>8</c:v>
                </c:pt>
                <c:pt idx="5">
                  <c:v>6</c:v>
                </c:pt>
                <c:pt idx="6">
                  <c:v>58</c:v>
                </c:pt>
              </c:numCache>
            </c:numRef>
          </c:val>
        </c:ser>
        <c:dLbls>
          <c:showVal val="1"/>
        </c:dLbls>
        <c:gapWidth val="75"/>
        <c:axId val="119231232"/>
        <c:axId val="119232768"/>
      </c:barChart>
      <c:catAx>
        <c:axId val="119231232"/>
        <c:scaling>
          <c:orientation val="minMax"/>
        </c:scaling>
        <c:axPos val="l"/>
        <c:majorTickMark val="none"/>
        <c:tickLblPos val="nextTo"/>
        <c:crossAx val="119232768"/>
        <c:crosses val="autoZero"/>
        <c:auto val="1"/>
        <c:lblAlgn val="ctr"/>
        <c:lblOffset val="100"/>
      </c:catAx>
      <c:valAx>
        <c:axId val="119232768"/>
        <c:scaling>
          <c:orientation val="minMax"/>
        </c:scaling>
        <c:delete val="1"/>
        <c:axPos val="b"/>
        <c:numFmt formatCode="0" sourceLinked="1"/>
        <c:tickLblPos val="none"/>
        <c:crossAx val="1192312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9463898609895978"/>
          <c:y val="0.420904899134174"/>
          <c:w val="0.15134866822202794"/>
          <c:h val="0.39776971221373231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45"/>
          <c:w val="0.94688511191006519"/>
          <c:h val="0.702693317181512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71</c:v>
                </c:pt>
                <c:pt idx="1">
                  <c:v>11</c:v>
                </c:pt>
                <c:pt idx="2">
                  <c:v>2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56</c:v>
                </c:pt>
                <c:pt idx="1">
                  <c:v>12</c:v>
                </c:pt>
                <c:pt idx="2">
                  <c:v>1</c:v>
                </c:pt>
                <c:pt idx="3">
                  <c:v>30</c:v>
                </c:pt>
              </c:numCache>
            </c:numRef>
          </c:val>
        </c:ser>
        <c:dLbls>
          <c:showVal val="1"/>
        </c:dLbls>
        <c:gapWidth val="100"/>
        <c:overlap val="-10"/>
        <c:axId val="55484800"/>
        <c:axId val="55486336"/>
      </c:barChart>
      <c:catAx>
        <c:axId val="554848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5486336"/>
        <c:crosses val="autoZero"/>
        <c:auto val="1"/>
        <c:lblAlgn val="ctr"/>
        <c:lblOffset val="100"/>
        <c:tickLblSkip val="1"/>
        <c:tickMarkSkip val="1"/>
      </c:catAx>
      <c:valAx>
        <c:axId val="55486336"/>
        <c:scaling>
          <c:orientation val="minMax"/>
        </c:scaling>
        <c:delete val="1"/>
        <c:axPos val="l"/>
        <c:numFmt formatCode="0" sourceLinked="1"/>
        <c:tickLblPos val="none"/>
        <c:crossAx val="554848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74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-7.9393670658763212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7979E-4"/>
                  <c:y val="-5.2480789298928587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578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8995"/>
                  <c:y val="0.21242484969940045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624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276"/>
                  <c:y val="0.2244488977955933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66</c:v>
                </c:pt>
                <c:pt idx="1">
                  <c:v>19</c:v>
                </c:pt>
                <c:pt idx="2">
                  <c:v>13</c:v>
                </c:pt>
              </c:numCache>
            </c:numRef>
          </c:val>
        </c:ser>
        <c:dLbls>
          <c:showVal val="1"/>
        </c:dLbls>
        <c:gapWidth val="125"/>
        <c:axId val="86468480"/>
        <c:axId val="86470016"/>
      </c:barChart>
      <c:catAx>
        <c:axId val="864684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6470016"/>
        <c:crosses val="autoZero"/>
        <c:auto val="1"/>
        <c:lblAlgn val="ctr"/>
        <c:lblOffset val="100"/>
        <c:tickLblSkip val="1"/>
        <c:tickMarkSkip val="1"/>
      </c:catAx>
      <c:valAx>
        <c:axId val="86470016"/>
        <c:scaling>
          <c:orientation val="minMax"/>
        </c:scaling>
        <c:delete val="1"/>
        <c:axPos val="l"/>
        <c:numFmt formatCode="0" sourceLinked="1"/>
        <c:tickLblPos val="none"/>
        <c:crossAx val="86468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870540799219296E-2"/>
          <c:y val="4.9103378206756414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/>
            </a:solidFill>
          </c:spPr>
          <c:dPt>
            <c:idx val="1"/>
            <c:spPr>
              <a:solidFill>
                <a:schemeClr val="bg2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spPr>
              <a:solidFill>
                <a:schemeClr val="accent1"/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4</c:v>
                </c:pt>
                <c:pt idx="1">
                  <c:v>82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gapWidth val="125"/>
        <c:overlap val="-25"/>
        <c:axId val="88326528"/>
        <c:axId val="88328064"/>
      </c:barChart>
      <c:catAx>
        <c:axId val="88326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8328064"/>
        <c:crosses val="autoZero"/>
        <c:auto val="1"/>
        <c:lblAlgn val="ctr"/>
        <c:lblOffset val="100"/>
        <c:tickLblSkip val="1"/>
        <c:tickMarkSkip val="1"/>
      </c:catAx>
      <c:valAx>
        <c:axId val="88328064"/>
        <c:scaling>
          <c:orientation val="minMax"/>
          <c:max val="85"/>
        </c:scaling>
        <c:delete val="1"/>
        <c:axPos val="l"/>
        <c:numFmt formatCode="0" sourceLinked="1"/>
        <c:tickLblPos val="none"/>
        <c:crossAx val="88326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846E-2"/>
          <c:y val="7.8933747931190124E-2"/>
          <c:w val="0.96540880503144655"/>
          <c:h val="0.6284051356637797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Participate in all four</c:v>
                </c:pt>
                <c:pt idx="5">
                  <c:v>Participate in none of the four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44</c:v>
                </c:pt>
                <c:pt idx="1">
                  <c:v>38</c:v>
                </c:pt>
                <c:pt idx="2">
                  <c:v>50</c:v>
                </c:pt>
                <c:pt idx="3">
                  <c:v>55</c:v>
                </c:pt>
                <c:pt idx="4">
                  <c:v>31</c:v>
                </c:pt>
                <c:pt idx="5">
                  <c:v>38</c:v>
                </c:pt>
              </c:numCache>
            </c:numRef>
          </c:val>
        </c:ser>
        <c:dLbls>
          <c:showVal val="1"/>
        </c:dLbls>
        <c:gapWidth val="125"/>
        <c:overlap val="-25"/>
        <c:axId val="55343360"/>
        <c:axId val="94813184"/>
      </c:barChart>
      <c:catAx>
        <c:axId val="553433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4813184"/>
        <c:crosses val="autoZero"/>
        <c:auto val="1"/>
        <c:lblAlgn val="ctr"/>
        <c:lblOffset val="100"/>
      </c:catAx>
      <c:valAx>
        <c:axId val="94813184"/>
        <c:scaling>
          <c:orientation val="minMax"/>
        </c:scaling>
        <c:delete val="1"/>
        <c:axPos val="l"/>
        <c:numFmt formatCode="0" sourceLinked="1"/>
        <c:tickLblPos val="none"/>
        <c:crossAx val="55343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Major household purchases</c:v>
                </c:pt>
                <c:pt idx="1">
                  <c:v>Daily household purchases</c:v>
                </c:pt>
                <c:pt idx="2">
                  <c:v>Visits to family or relatives</c:v>
                </c:pt>
                <c:pt idx="3">
                  <c:v>What to do with the money wife earns</c:v>
                </c:pt>
                <c:pt idx="4">
                  <c:v>How many children to have</c:v>
                </c:pt>
                <c:pt idx="5">
                  <c:v>Should participate in all five</c:v>
                </c:pt>
                <c:pt idx="6">
                  <c:v>Should 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16</c:v>
                </c:pt>
                <c:pt idx="1">
                  <c:v>46</c:v>
                </c:pt>
                <c:pt idx="2">
                  <c:v>47</c:v>
                </c:pt>
                <c:pt idx="3">
                  <c:v>69</c:v>
                </c:pt>
                <c:pt idx="4">
                  <c:v>49</c:v>
                </c:pt>
                <c:pt idx="5">
                  <c:v>9</c:v>
                </c:pt>
                <c:pt idx="6">
                  <c:v>16</c:v>
                </c:pt>
              </c:numCache>
            </c:numRef>
          </c:val>
        </c:ser>
        <c:dLbls>
          <c:showVal val="1"/>
        </c:dLbls>
        <c:gapWidth val="125"/>
        <c:overlap val="-25"/>
        <c:axId val="55414784"/>
        <c:axId val="55416320"/>
      </c:barChart>
      <c:catAx>
        <c:axId val="5541478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5416320"/>
        <c:crosses val="autoZero"/>
        <c:auto val="1"/>
        <c:lblAlgn val="ctr"/>
        <c:lblOffset val="100"/>
      </c:catAx>
      <c:valAx>
        <c:axId val="55416320"/>
        <c:scaling>
          <c:orientation val="minMax"/>
        </c:scaling>
        <c:delete val="1"/>
        <c:axPos val="l"/>
        <c:numFmt formatCode="0" sourceLinked="1"/>
        <c:tickLblPos val="none"/>
        <c:crossAx val="554147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373"/>
          <c:y val="3.5161559033714769E-2"/>
          <c:w val="0.59400637465640049"/>
          <c:h val="0.93653355177269393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30</c:v>
                </c:pt>
                <c:pt idx="1">
                  <c:v>11</c:v>
                </c:pt>
                <c:pt idx="2">
                  <c:v>20</c:v>
                </c:pt>
                <c:pt idx="3">
                  <c:v>19</c:v>
                </c:pt>
                <c:pt idx="4">
                  <c:v>17</c:v>
                </c:pt>
                <c:pt idx="5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43</c:v>
                </c:pt>
                <c:pt idx="1">
                  <c:v>25</c:v>
                </c:pt>
                <c:pt idx="2">
                  <c:v>31</c:v>
                </c:pt>
                <c:pt idx="3">
                  <c:v>32</c:v>
                </c:pt>
                <c:pt idx="4">
                  <c:v>28</c:v>
                </c:pt>
                <c:pt idx="5">
                  <c:v>16</c:v>
                </c:pt>
              </c:numCache>
            </c:numRef>
          </c:val>
        </c:ser>
        <c:dLbls>
          <c:showVal val="1"/>
        </c:dLbls>
        <c:gapWidth val="75"/>
        <c:overlap val="-25"/>
        <c:axId val="102734080"/>
        <c:axId val="102748160"/>
      </c:barChart>
      <c:catAx>
        <c:axId val="10273408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2748160"/>
        <c:crosses val="autoZero"/>
        <c:auto val="1"/>
        <c:lblAlgn val="ctr"/>
        <c:lblOffset val="100"/>
        <c:tickLblSkip val="1"/>
        <c:tickMarkSkip val="1"/>
      </c:catAx>
      <c:valAx>
        <c:axId val="102748160"/>
        <c:scaling>
          <c:orientation val="minMax"/>
        </c:scaling>
        <c:delete val="1"/>
        <c:axPos val="b"/>
        <c:numFmt formatCode="0" sourceLinked="1"/>
        <c:tickLblPos val="none"/>
        <c:crossAx val="1027340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459"/>
          <c:w val="0.14337476288064627"/>
          <c:h val="0.21591227053915499"/>
        </c:manualLayout>
      </c:layout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1439344124965858"/>
          <c:y val="7.6565326123580885E-2"/>
          <c:w val="0.46798188531775298"/>
          <c:h val="0.89512974981243021"/>
        </c:manualLayout>
      </c:layout>
      <c:barChart>
        <c:barDir val="bar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5</c:v>
                </c:pt>
                <c:pt idx="1">
                  <c:v>52</c:v>
                </c:pt>
                <c:pt idx="2">
                  <c:v>76</c:v>
                </c:pt>
                <c:pt idx="3">
                  <c:v>68</c:v>
                </c:pt>
                <c:pt idx="4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12</c:v>
                </c:pt>
                <c:pt idx="1">
                  <c:v>47</c:v>
                </c:pt>
                <c:pt idx="2">
                  <c:v>64</c:v>
                </c:pt>
                <c:pt idx="3">
                  <c:v>62</c:v>
                </c:pt>
                <c:pt idx="4">
                  <c:v>81</c:v>
                </c:pt>
              </c:numCache>
            </c:numRef>
          </c:val>
        </c:ser>
        <c:dLbls>
          <c:showVal val="1"/>
        </c:dLbls>
        <c:gapWidth val="125"/>
        <c:overlap val="-10"/>
        <c:axId val="55084160"/>
        <c:axId val="55085696"/>
      </c:barChart>
      <c:catAx>
        <c:axId val="5508416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5085696"/>
        <c:crosses val="autoZero"/>
        <c:auto val="1"/>
        <c:lblAlgn val="ctr"/>
        <c:lblOffset val="100"/>
        <c:tickLblSkip val="1"/>
        <c:tickMarkSkip val="1"/>
      </c:catAx>
      <c:valAx>
        <c:axId val="55085696"/>
        <c:scaling>
          <c:orientation val="minMax"/>
        </c:scaling>
        <c:delete val="1"/>
        <c:axPos val="b"/>
        <c:numFmt formatCode="0" sourceLinked="1"/>
        <c:tickLblPos val="none"/>
        <c:crossAx val="550841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1445319103732228"/>
          <c:y val="0.83885502225999831"/>
          <c:w val="0.18503308190313303"/>
          <c:h val="0.15930242241117992"/>
        </c:manualLayout>
      </c:layout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47</c:v>
                </c:pt>
                <c:pt idx="1">
                  <c:v>2</c:v>
                </c:pt>
                <c:pt idx="2">
                  <c:v>9</c:v>
                </c:pt>
                <c:pt idx="3">
                  <c:v>6</c:v>
                </c:pt>
                <c:pt idx="4">
                  <c:v>16</c:v>
                </c:pt>
                <c:pt idx="5">
                  <c:v>48</c:v>
                </c:pt>
              </c:numCache>
            </c:numRef>
          </c:val>
        </c:ser>
        <c:dLbls>
          <c:showVal val="1"/>
        </c:dLbls>
        <c:gapWidth val="125"/>
        <c:overlap val="-25"/>
        <c:axId val="55148544"/>
        <c:axId val="55150080"/>
      </c:barChart>
      <c:catAx>
        <c:axId val="55148544"/>
        <c:scaling>
          <c:orientation val="minMax"/>
        </c:scaling>
        <c:axPos val="l"/>
        <c:majorTickMark val="none"/>
        <c:tickLblPos val="nextTo"/>
        <c:crossAx val="55150080"/>
        <c:crosses val="autoZero"/>
        <c:auto val="1"/>
        <c:lblAlgn val="ctr"/>
        <c:lblOffset val="100"/>
      </c:catAx>
      <c:valAx>
        <c:axId val="55150080"/>
        <c:scaling>
          <c:orientation val="minMax"/>
        </c:scaling>
        <c:delete val="1"/>
        <c:axPos val="b"/>
        <c:numFmt formatCode="0" sourceLinked="1"/>
        <c:tickLblPos val="none"/>
        <c:crossAx val="5514854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“more sexual pleasure</a:t>
            </a:r>
            <a:r>
              <a:rPr lang="en-US" baseline="0" dirty="0" smtClean="0"/>
              <a:t> for the man” is not perceived by the girl herself but by the women/men asked the question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50571-4780-4F28-B57F-4FC28010C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077200" cy="1470025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Women’s Empowerment, Domestic Violence, and Female Circumcision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143000"/>
          </a:xfrm>
        </p:spPr>
        <p:txBody>
          <a:bodyPr/>
          <a:lstStyle/>
          <a:p>
            <a:r>
              <a:rPr lang="en-US" smtClean="0">
                <a:solidFill>
                  <a:schemeClr val="tx2"/>
                </a:solidFill>
              </a:rPr>
              <a:t>2008 Nigeria Demographic </a:t>
            </a:r>
            <a:r>
              <a:rPr lang="en-US" dirty="0" smtClean="0">
                <a:solidFill>
                  <a:schemeClr val="tx2"/>
                </a:solidFill>
              </a:rPr>
              <a:t>and Health Survey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62000" y="1828800"/>
          <a:ext cx="7926388" cy="440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411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women and men age 15-49 </a:t>
            </a:r>
            <a:r>
              <a:rPr lang="en-US" sz="1600" i="1" dirty="0">
                <a:latin typeface="Calibri" pitchFamily="34" charset="0"/>
              </a:rPr>
              <a:t>who agree that a husband has the right </a:t>
            </a:r>
            <a:r>
              <a:rPr lang="en-US" sz="1600" i="1" dirty="0" smtClean="0">
                <a:latin typeface="Calibri" pitchFamily="34" charset="0"/>
              </a:rPr>
              <a:t>to beat </a:t>
            </a:r>
            <a:r>
              <a:rPr lang="en-US" sz="1600" i="1" dirty="0">
                <a:latin typeface="Calibri" pitchFamily="34" charset="0"/>
              </a:rPr>
              <a:t>his </a:t>
            </a:r>
            <a:r>
              <a:rPr lang="en-US" sz="1600" i="1" dirty="0" smtClean="0">
                <a:latin typeface="Calibri" pitchFamily="34" charset="0"/>
              </a:rPr>
              <a:t>wife for </a:t>
            </a:r>
            <a:r>
              <a:rPr lang="en-US" sz="1600" i="1" dirty="0"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Refusing Sex with Husband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85800" y="1600200"/>
          <a:ext cx="7926388" cy="4935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81000" y="1143001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women and men age 15-49 who </a:t>
            </a:r>
            <a:r>
              <a:rPr lang="en-US" sz="1600" i="1" dirty="0">
                <a:latin typeface="Calibri" pitchFamily="34" charset="0"/>
              </a:rPr>
              <a:t>agree that women should be allowed to refuse sex with </a:t>
            </a:r>
            <a:r>
              <a:rPr lang="en-US" sz="1600" i="1" dirty="0" smtClean="0">
                <a:latin typeface="Calibri" pitchFamily="34" charset="0"/>
              </a:rPr>
              <a:t>their </a:t>
            </a:r>
            <a:r>
              <a:rPr lang="en-US" sz="1600" i="1" dirty="0">
                <a:latin typeface="Calibri" pitchFamily="34" charset="0"/>
              </a:rPr>
              <a:t>husband for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1371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men age 15-49 who believe that a husband has the right to certain behaviors when a wife refuses sex: 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Domestic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Experience of Physical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experienced physical violence since age 15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2971800"/>
            <a:ext cx="38100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Calibri" pitchFamily="34" charset="0"/>
                </a:rPr>
                <a:t>In past 12 months</a:t>
              </a:r>
              <a:endParaRPr lang="en-US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5410200" y="1066800"/>
            <a:ext cx="3505200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51%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of physical violence was committed by a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current or former husband/partner.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Women’s Experience with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3352800"/>
          </a:xfrm>
        </p:spPr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7% </a:t>
            </a:r>
            <a:r>
              <a:rPr lang="en-US" dirty="0" smtClean="0">
                <a:latin typeface="Calibri" pitchFamily="34" charset="0"/>
              </a:rPr>
              <a:t>of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women have ever experienced </a:t>
            </a:r>
            <a:r>
              <a:rPr lang="en-US" b="1" dirty="0" smtClean="0">
                <a:latin typeface="Calibri" pitchFamily="34" charset="0"/>
              </a:rPr>
              <a:t>sexual violence; 1 in 7 </a:t>
            </a:r>
            <a:r>
              <a:rPr lang="en-US" dirty="0" smtClean="0">
                <a:latin typeface="Calibri" pitchFamily="34" charset="0"/>
              </a:rPr>
              <a:t>women in the South </a:t>
            </a:r>
            <a:r>
              <a:rPr lang="en-US" dirty="0" err="1" smtClean="0">
                <a:latin typeface="Calibri" pitchFamily="34" charset="0"/>
              </a:rPr>
              <a:t>South</a:t>
            </a:r>
            <a:r>
              <a:rPr lang="en-US" dirty="0" smtClean="0">
                <a:latin typeface="Calibri" pitchFamily="34" charset="0"/>
              </a:rPr>
              <a:t> zone have ever experienced sexual violence.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5% </a:t>
            </a:r>
            <a:r>
              <a:rPr lang="en-US" dirty="0" smtClean="0">
                <a:latin typeface="Calibri" pitchFamily="34" charset="0"/>
              </a:rPr>
              <a:t>of women experienced physical violence during </a:t>
            </a:r>
            <a:r>
              <a:rPr lang="en-US" b="1" dirty="0" smtClean="0">
                <a:latin typeface="Calibri" pitchFamily="34" charset="0"/>
              </a:rPr>
              <a:t>pregnancy.</a:t>
            </a:r>
            <a:endParaRPr lang="en-US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1143000"/>
          </a:xfrm>
        </p:spPr>
        <p:txBody>
          <a:bodyPr/>
          <a:lstStyle/>
          <a:p>
            <a:r>
              <a:rPr lang="en-US" dirty="0" smtClean="0"/>
              <a:t>Women’s Experience with Spousal Violence by Zone</a:t>
            </a:r>
            <a:endParaRPr lang="en-US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638800" y="4895671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physical or sexual violence committed by their husband/partner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3436828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Nigeria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18%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066800" y="1219200"/>
            <a:ext cx="6176963" cy="4929189"/>
            <a:chOff x="1066800" y="1752600"/>
            <a:chExt cx="5872163" cy="4700589"/>
          </a:xfrm>
        </p:grpSpPr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F8F8F8"/>
                  </a:solidFill>
                  <a:latin typeface="+mj-lt"/>
                </a:endParaRPr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North West</a:t>
              </a:r>
            </a:p>
            <a:p>
              <a:pPr algn="ctr"/>
              <a:r>
                <a:rPr lang="en-US" dirty="0" smtClean="0">
                  <a:latin typeface="+mj-lt"/>
                </a:rPr>
                <a:t>7%</a:t>
              </a:r>
              <a:endParaRPr lang="en-US" dirty="0">
                <a:latin typeface="+mj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 West</a:t>
              </a:r>
            </a:p>
            <a:p>
              <a:pPr algn="ctr"/>
              <a:r>
                <a:rPr lang="en-US" dirty="0" smtClean="0">
                  <a:latin typeface="+mj-lt"/>
                </a:rPr>
                <a:t>14%</a:t>
              </a:r>
              <a:endParaRPr lang="en-US" dirty="0">
                <a:latin typeface="+mj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North Central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26%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17%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 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East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24%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298279" y="5313239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39%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Women’s Experience with Physical and Sexual 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8001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67400" y="419100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ever-married women age 15-49 who have ever experienced various forms of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Left Brace 6"/>
          <p:cNvSpPr/>
          <p:nvPr/>
        </p:nvSpPr>
        <p:spPr>
          <a:xfrm>
            <a:off x="533400" y="1600200"/>
            <a:ext cx="381000" cy="3048000"/>
          </a:xfrm>
          <a:prstGeom prst="leftBrace">
            <a:avLst>
              <a:gd name="adj1" fmla="val 10559"/>
              <a:gd name="adj2" fmla="val 4924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16200000">
            <a:off x="-352456" y="2924145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Physical</a:t>
            </a:r>
            <a:endParaRPr lang="en-US" sz="2000" b="1" dirty="0">
              <a:latin typeface="+mj-lt"/>
            </a:endParaRPr>
          </a:p>
        </p:txBody>
      </p:sp>
      <p:sp>
        <p:nvSpPr>
          <p:cNvPr id="9" name="Left Brace 8"/>
          <p:cNvSpPr/>
          <p:nvPr/>
        </p:nvSpPr>
        <p:spPr>
          <a:xfrm>
            <a:off x="609600" y="5181600"/>
            <a:ext cx="228600" cy="6858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 rot="16200000">
            <a:off x="-352456" y="5286345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Sexual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Spousal Violence and Family History of Violence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2438400"/>
          <a:ext cx="8229600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emotional, physical, or sexual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38169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Respondent’s father beat her mother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ever-married women 15-49 who report their husband or partner: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dirty="0" smtClean="0"/>
              <a:t>Degree of Marital Control by Husbands by Zone</a:t>
            </a:r>
            <a:endParaRPr lang="en-US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486400" y="5268843"/>
            <a:ext cx="3352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i="1" smtClean="0">
                <a:solidFill>
                  <a:schemeClr val="bg1"/>
                </a:solidFill>
                <a:latin typeface="Calibri" pitchFamily="34" charset="0"/>
              </a:rPr>
              <a:t>Percent of women age 15-49 who’s husbands display 3 or more controlling behaviours</a:t>
            </a:r>
            <a:endParaRPr lang="en-GB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38100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Nigeria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990600" y="1219200"/>
            <a:ext cx="6176963" cy="4929189"/>
            <a:chOff x="1066800" y="1752600"/>
            <a:chExt cx="5872163" cy="4700589"/>
          </a:xfrm>
        </p:grpSpPr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North West</a:t>
              </a:r>
            </a:p>
            <a:p>
              <a:pPr algn="ctr"/>
              <a:r>
                <a:rPr lang="en-US" dirty="0" smtClean="0">
                  <a:latin typeface="+mj-lt"/>
                </a:rPr>
                <a:t>11%</a:t>
              </a:r>
              <a:endParaRPr lang="en-US" dirty="0">
                <a:latin typeface="+mj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 West</a:t>
              </a:r>
            </a:p>
            <a:p>
              <a:pPr algn="ctr"/>
              <a:r>
                <a:rPr lang="en-US" dirty="0" smtClean="0">
                  <a:latin typeface="+mj-lt"/>
                </a:rPr>
                <a:t>18%</a:t>
              </a:r>
              <a:endParaRPr lang="en-US" dirty="0">
                <a:latin typeface="+mj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North Central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27%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  <a:latin typeface="+mj-lt"/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  <a:latin typeface="+mj-lt"/>
                </a:rPr>
                <a:t>27%</a:t>
              </a:r>
              <a:endParaRPr lang="en-US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 </a:t>
              </a:r>
            </a:p>
            <a:p>
              <a:pPr algn="ctr"/>
              <a:r>
                <a:rPr lang="en-US" dirty="0" smtClean="0">
                  <a:latin typeface="+mj-lt"/>
                </a:rPr>
                <a:t>East</a:t>
              </a:r>
            </a:p>
            <a:p>
              <a:pPr algn="ctr"/>
              <a:r>
                <a:rPr lang="en-US" dirty="0" smtClean="0">
                  <a:latin typeface="+mj-lt"/>
                </a:rPr>
                <a:t>20%</a:t>
              </a:r>
              <a:endParaRPr lang="en-US" dirty="0"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298279" y="5240572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28%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752600"/>
            <a:ext cx="4038600" cy="3124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Decisionmaking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Attitudes toward Wife Beating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Domestic Violence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229600" cy="2286000"/>
          </a:xfrm>
        </p:spPr>
        <p:txBody>
          <a:bodyPr/>
          <a:lstStyle/>
          <a:p>
            <a:r>
              <a:rPr lang="en-US" b="1" dirty="0" smtClean="0"/>
              <a:t>61%</a:t>
            </a:r>
            <a:r>
              <a:rPr lang="en-US" dirty="0" smtClean="0"/>
              <a:t> of women have heard of </a:t>
            </a:r>
            <a:r>
              <a:rPr lang="en-US" b="1" dirty="0" smtClean="0"/>
              <a:t>female circumcision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Female Circumcision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143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Female Circumcision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05400" y="18288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distribution of women who have been circumcised by age at circumcision</a:t>
            </a:r>
            <a:endParaRPr lang="en-US" i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615309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Age (in years)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Performing Circumcision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69% </a:t>
            </a:r>
            <a:r>
              <a:rPr lang="en-US" sz="3200" dirty="0" smtClean="0">
                <a:solidFill>
                  <a:schemeClr val="bg1"/>
                </a:solidFill>
              </a:rPr>
              <a:t>of female circumcisions are performed by a traditional “circumciser”</a:t>
            </a:r>
            <a:r>
              <a:rPr lang="en-US" sz="3200" dirty="0" smtClean="0"/>
              <a:t> and </a:t>
            </a:r>
            <a:r>
              <a:rPr lang="en-US" sz="3200" b="1" dirty="0" smtClean="0"/>
              <a:t>9% </a:t>
            </a:r>
            <a:r>
              <a:rPr lang="en-US" sz="3200" dirty="0" smtClean="0"/>
              <a:t>are performed by a health professional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Perceived Benefits of Circumcision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95800" y="6211669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+mn-lt"/>
              </a:rPr>
              <a:t>Percent of women and men 15-49 who have heard of female circumcision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71%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99%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2 in 5 women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and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1 in 3 men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28%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of women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About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1 in 5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women have suffered from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spousal or partner physical abuse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at some point in time.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30%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of women are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circumcised.</a:t>
            </a: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1828800"/>
          <a:ext cx="8353425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sz="1600" i="1" dirty="0">
                <a:solidFill>
                  <a:schemeClr val="bg1"/>
                </a:solidFill>
                <a:latin typeface="Calibri" pitchFamily="34" charset="0"/>
              </a:rPr>
              <a:t>of currently married women and men </a:t>
            </a:r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15-49 employed </a:t>
            </a:r>
            <a:r>
              <a:rPr lang="en-US" sz="1600" i="1" dirty="0">
                <a:solidFill>
                  <a:schemeClr val="bg1"/>
                </a:solidFill>
                <a:latin typeface="Calibri" pitchFamily="34" charset="0"/>
              </a:rPr>
              <a:t>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267200" y="617220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distribution of payment type among employed women and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by who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decides how woman’s earnings are used, reported by women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21880" y="1676400"/>
          <a:ext cx="847654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4800" y="2895600"/>
            <a:ext cx="274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married women 15-49 who make: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19812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447800"/>
            <a:ext cx="281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Men’s Attitudes toward Wives’ Participation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men age 15-49 who think a wife should have the greater say alone or equal say with her husband on the following decisions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">
      <a:dk1>
        <a:sysClr val="windowText" lastClr="000000"/>
      </a:dk1>
      <a:lt1>
        <a:srgbClr val="000000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764</Words>
  <Application>Microsoft Office PowerPoint</Application>
  <PresentationFormat>On-screen Show (4:3)</PresentationFormat>
  <Paragraphs>132</Paragraphs>
  <Slides>29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Default Design</vt:lpstr>
      <vt:lpstr>Women’s Empowerment, Domestic Violence, and Female Circumcision</vt:lpstr>
      <vt:lpstr>Slide 2</vt:lpstr>
      <vt:lpstr>Women’s and Men’s Employment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Men’s Attitudes toward Wives’ Participation</vt:lpstr>
      <vt:lpstr>Slide 10</vt:lpstr>
      <vt:lpstr>Attitudes Towards Wife Beating</vt:lpstr>
      <vt:lpstr>Attitudes Towards Refusing Sex with Husband</vt:lpstr>
      <vt:lpstr>A Husband’s Rights When Wife Refuses Sex</vt:lpstr>
      <vt:lpstr>Slide 14</vt:lpstr>
      <vt:lpstr>Experience of Physical Violence</vt:lpstr>
      <vt:lpstr>Women’s Experience with Violence</vt:lpstr>
      <vt:lpstr>Spousal Violence</vt:lpstr>
      <vt:lpstr>Women’s Experience with Spousal Violence by Zone</vt:lpstr>
      <vt:lpstr>Women’s Experience with Physical and Sexual Spousal Violence</vt:lpstr>
      <vt:lpstr>Spousal Violence and Family History of Violence</vt:lpstr>
      <vt:lpstr>Degree of Marital Control by Husbands</vt:lpstr>
      <vt:lpstr>Degree of Marital Control by Husbands by Zone</vt:lpstr>
      <vt:lpstr>Slide 23</vt:lpstr>
      <vt:lpstr>61% of women have heard of female circumcision</vt:lpstr>
      <vt:lpstr>Female Circumcision</vt:lpstr>
      <vt:lpstr>Female Circumcision by Age</vt:lpstr>
      <vt:lpstr>Person Performing Circumcision</vt:lpstr>
      <vt:lpstr>Perceived Benefits of Circumcision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114</cp:revision>
  <dcterms:created xsi:type="dcterms:W3CDTF">2005-10-10T16:44:00Z</dcterms:created>
  <dcterms:modified xsi:type="dcterms:W3CDTF">2012-05-11T14:56:18Z</dcterms:modified>
</cp:coreProperties>
</file>