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7" r:id="rId2"/>
    <p:sldId id="258" r:id="rId3"/>
    <p:sldId id="266" r:id="rId4"/>
    <p:sldId id="311" r:id="rId5"/>
    <p:sldId id="313" r:id="rId6"/>
    <p:sldId id="308" r:id="rId7"/>
    <p:sldId id="312" r:id="rId8"/>
    <p:sldId id="306" r:id="rId9"/>
    <p:sldId id="269" r:id="rId10"/>
    <p:sldId id="272" r:id="rId11"/>
    <p:sldId id="273" r:id="rId12"/>
    <p:sldId id="307" r:id="rId13"/>
  </p:sldIdLst>
  <p:sldSz cx="9144000" cy="6858000" type="screen4x3"/>
  <p:notesSz cx="7077075" cy="9369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B2B2B2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84113" autoAdjust="0"/>
  </p:normalViewPr>
  <p:slideViewPr>
    <p:cSldViewPr>
      <p:cViewPr>
        <p:scale>
          <a:sx n="60" d="100"/>
          <a:sy n="60" d="100"/>
        </p:scale>
        <p:origin x="-768" y="-35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17</c:v>
                </c:pt>
                <c:pt idx="1">
                  <c:v>8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14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19</c:v>
                </c:pt>
                <c:pt idx="1">
                  <c:v>8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100"/>
        <c:overlap val="-10"/>
        <c:axId val="82838656"/>
        <c:axId val="82840192"/>
      </c:barChart>
      <c:catAx>
        <c:axId val="828386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2840192"/>
        <c:crosses val="autoZero"/>
        <c:auto val="1"/>
        <c:lblAlgn val="ctr"/>
        <c:lblOffset val="100"/>
      </c:catAx>
      <c:valAx>
        <c:axId val="82840192"/>
        <c:scaling>
          <c:orientation val="minMax"/>
        </c:scaling>
        <c:delete val="1"/>
        <c:axPos val="l"/>
        <c:numFmt formatCode="0" sourceLinked="1"/>
        <c:tickLblPos val="none"/>
        <c:crossAx val="8283865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93684990765065"/>
          <c:y val="3.0866359269839376E-2"/>
          <c:w val="0.72365619228152522"/>
          <c:h val="0.9691336407301605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2"/>
            <c:spPr>
              <a:solidFill>
                <a:schemeClr val="accent2"/>
              </a:solidFill>
            </c:spPr>
          </c:dPt>
          <c:dLbls>
            <c:spPr>
              <a:noFill/>
            </c:spPr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Guinea 2005</c:v>
                </c:pt>
                <c:pt idx="1">
                  <c:v>Burkina Faso 2003</c:v>
                </c:pt>
                <c:pt idx="2">
                  <c:v>Nigeria 2008</c:v>
                </c:pt>
                <c:pt idx="3">
                  <c:v>Ghana 2008</c:v>
                </c:pt>
                <c:pt idx="4">
                  <c:v>Sierra Leone 2008</c:v>
                </c:pt>
                <c:pt idx="5">
                  <c:v>Niger 2006</c:v>
                </c:pt>
                <c:pt idx="6">
                  <c:v>Senegal 2008-09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3.5</c:v>
                </c:pt>
                <c:pt idx="1">
                  <c:v>5.3</c:v>
                </c:pt>
                <c:pt idx="2">
                  <c:v>8</c:v>
                </c:pt>
                <c:pt idx="3">
                  <c:v>32.6</c:v>
                </c:pt>
                <c:pt idx="4">
                  <c:v>37</c:v>
                </c:pt>
                <c:pt idx="5">
                  <c:v>43</c:v>
                </c:pt>
                <c:pt idx="6">
                  <c:v>60</c:v>
                </c:pt>
              </c:numCache>
            </c:numRef>
          </c:val>
        </c:ser>
        <c:dLbls>
          <c:showVal val="1"/>
        </c:dLbls>
        <c:gapWidth val="50"/>
        <c:overlap val="-5"/>
        <c:axId val="85218048"/>
        <c:axId val="85219584"/>
      </c:barChart>
      <c:catAx>
        <c:axId val="85218048"/>
        <c:scaling>
          <c:orientation val="minMax"/>
        </c:scaling>
        <c:axPos val="l"/>
        <c:numFmt formatCode="General" sourceLinked="1"/>
        <c:majorTickMark val="none"/>
        <c:tickLblPos val="nextTo"/>
        <c:crossAx val="85219584"/>
        <c:crosses val="autoZero"/>
        <c:auto val="1"/>
        <c:lblAlgn val="ctr"/>
        <c:lblOffset val="100"/>
      </c:catAx>
      <c:valAx>
        <c:axId val="85219584"/>
        <c:scaling>
          <c:orientation val="minMax"/>
        </c:scaling>
        <c:delete val="1"/>
        <c:axPos val="b"/>
        <c:numFmt formatCode="0" sourceLinked="1"/>
        <c:tickLblPos val="none"/>
        <c:crossAx val="8521804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7E-2"/>
          <c:y val="0.16767503402038419"/>
          <c:w val="0.96604938271604934"/>
          <c:h val="0.7203596229134023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NDHS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8</c:v>
                </c:pt>
              </c:numCache>
            </c:numRef>
          </c:val>
        </c:ser>
        <c:dLbls>
          <c:showVal val="1"/>
        </c:dLbls>
        <c:gapWidth val="100"/>
        <c:overlap val="-10"/>
        <c:axId val="95427968"/>
        <c:axId val="95437952"/>
      </c:barChart>
      <c:catAx>
        <c:axId val="95427968"/>
        <c:scaling>
          <c:orientation val="minMax"/>
        </c:scaling>
        <c:axPos val="b"/>
        <c:majorTickMark val="none"/>
        <c:tickLblPos val="nextTo"/>
        <c:crossAx val="95437952"/>
        <c:crosses val="autoZero"/>
        <c:auto val="1"/>
        <c:lblAlgn val="ctr"/>
        <c:lblOffset val="100"/>
      </c:catAx>
      <c:valAx>
        <c:axId val="95437952"/>
        <c:scaling>
          <c:orientation val="minMax"/>
        </c:scaling>
        <c:delete val="1"/>
        <c:axPos val="l"/>
        <c:numFmt formatCode="General" sourceLinked="1"/>
        <c:tickLblPos val="none"/>
        <c:crossAx val="954279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67E-2"/>
          <c:y val="0.13255293088363954"/>
          <c:w val="0.96604938271604934"/>
          <c:h val="0.717989938757655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net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Children under five</c:v>
                </c:pt>
                <c:pt idx="1">
                  <c:v>Women 15-49</c:v>
                </c:pt>
                <c:pt idx="2">
                  <c:v>Pregnant women 15-49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12</c:v>
                </c:pt>
                <c:pt idx="1">
                  <c:v>9</c:v>
                </c:pt>
                <c:pt idx="2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Children under five</c:v>
                </c:pt>
                <c:pt idx="1">
                  <c:v>Women 15-49</c:v>
                </c:pt>
                <c:pt idx="2">
                  <c:v>Pregnant women 15-49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</c:ser>
        <c:dLbls>
          <c:showVal val="1"/>
        </c:dLbls>
        <c:gapWidth val="75"/>
        <c:overlap val="-5"/>
        <c:axId val="95463680"/>
        <c:axId val="95473664"/>
      </c:barChart>
      <c:catAx>
        <c:axId val="95463680"/>
        <c:scaling>
          <c:orientation val="minMax"/>
        </c:scaling>
        <c:axPos val="b"/>
        <c:majorTickMark val="none"/>
        <c:tickLblPos val="nextTo"/>
        <c:crossAx val="95473664"/>
        <c:crosses val="autoZero"/>
        <c:auto val="1"/>
        <c:lblAlgn val="ctr"/>
        <c:lblOffset val="100"/>
      </c:catAx>
      <c:valAx>
        <c:axId val="95473664"/>
        <c:scaling>
          <c:orientation val="minMax"/>
        </c:scaling>
        <c:delete val="1"/>
        <c:axPos val="l"/>
        <c:numFmt formatCode="0" sourceLinked="1"/>
        <c:tickLblPos val="none"/>
        <c:crossAx val="95463680"/>
        <c:crosses val="autoZero"/>
        <c:crossBetween val="between"/>
        <c:minorUnit val="0.1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Preganant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Preganant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>
          <c:showVal val="1"/>
        </c:dLbls>
        <c:gapWidth val="100"/>
        <c:overlap val="-10"/>
        <c:axId val="97449088"/>
        <c:axId val="97450624"/>
      </c:barChart>
      <c:catAx>
        <c:axId val="97449088"/>
        <c:scaling>
          <c:orientation val="minMax"/>
        </c:scaling>
        <c:axPos val="b"/>
        <c:majorTickMark val="none"/>
        <c:tickLblPos val="nextTo"/>
        <c:crossAx val="97450624"/>
        <c:crosses val="autoZero"/>
        <c:auto val="1"/>
        <c:lblAlgn val="ctr"/>
        <c:lblOffset val="100"/>
      </c:catAx>
      <c:valAx>
        <c:axId val="97450624"/>
        <c:scaling>
          <c:orientation val="minMax"/>
        </c:scaling>
        <c:delete val="1"/>
        <c:axPos val="l"/>
        <c:numFmt formatCode="General" sourceLinked="1"/>
        <c:tickLblPos val="none"/>
        <c:crossAx val="974490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Received any antimalarial drug</c:v>
                </c:pt>
                <c:pt idx="1">
                  <c:v>Received any SP/ Fansidar/ Amalar/ Maloxine</c:v>
                </c:pt>
                <c:pt idx="2">
                  <c:v>Received any SP/ Fansidar/ Amalar/ Maloxine during an ANC visit</c:v>
                </c:pt>
                <c:pt idx="3">
                  <c:v>Received 2+ doses of SP/ Fansidar/ Amalar/ Maloxine during an ANC visit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18</c:v>
                </c:pt>
                <c:pt idx="1">
                  <c:v>11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gapWidth val="75"/>
        <c:overlap val="-5"/>
        <c:axId val="100628352"/>
        <c:axId val="100629888"/>
      </c:barChart>
      <c:catAx>
        <c:axId val="100628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0629888"/>
        <c:crosses val="autoZero"/>
        <c:auto val="1"/>
        <c:lblAlgn val="ctr"/>
        <c:lblOffset val="100"/>
        <c:tickLblSkip val="1"/>
        <c:tickMarkSkip val="1"/>
      </c:catAx>
      <c:valAx>
        <c:axId val="100629888"/>
        <c:scaling>
          <c:orientation val="minMax"/>
        </c:scaling>
        <c:delete val="1"/>
        <c:axPos val="l"/>
        <c:numFmt formatCode="0" sourceLinked="1"/>
        <c:tickLblPos val="none"/>
        <c:crossAx val="100628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4.4934152967721137E-2"/>
          <c:y val="0"/>
          <c:w val="0.99611398963729736"/>
          <c:h val="0.7214022140221402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Children with fever in the 2 weeks before the survey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16</c:v>
                </c:pt>
                <c:pt idx="1">
                  <c:v>33</c:v>
                </c:pt>
                <c:pt idx="2">
                  <c:v>15</c:v>
                </c:pt>
              </c:numCache>
            </c:numRef>
          </c:val>
        </c:ser>
        <c:gapWidth val="125"/>
        <c:overlap val="-10"/>
        <c:axId val="102089856"/>
        <c:axId val="102091392"/>
      </c:barChart>
      <c:catAx>
        <c:axId val="1020898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2091392"/>
        <c:crosses val="autoZero"/>
        <c:auto val="1"/>
        <c:lblAlgn val="ctr"/>
        <c:lblOffset val="100"/>
        <c:tickLblSkip val="1"/>
        <c:tickMarkSkip val="1"/>
      </c:catAx>
      <c:valAx>
        <c:axId val="102091392"/>
        <c:scaling>
          <c:orientation val="minMax"/>
          <c:max val="50"/>
          <c:min val="0"/>
        </c:scaling>
        <c:delete val="1"/>
        <c:axPos val="l"/>
        <c:numFmt formatCode="0" sourceLinked="1"/>
        <c:tickLblPos val="none"/>
        <c:crossAx val="10208985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r">
              <a:defRPr sz="1200"/>
            </a:lvl1pPr>
          </a:lstStyle>
          <a:p>
            <a:fld id="{57670854-C220-49B3-8E04-551D1E28447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r">
              <a:defRPr sz="1200"/>
            </a:lvl1pPr>
          </a:lstStyle>
          <a:p>
            <a:fld id="{1370E475-1915-4037-AE48-A70AD2E433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8705" y="0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701675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7708" y="4450477"/>
            <a:ext cx="5661660" cy="421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9328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8705" y="8899328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3029FE-0F69-48A6-BCB4-A77380E6E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B58B39-70DF-46F0-855C-BEEBD06339F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E5BB31-5291-4052-9794-E9878E099FC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err="1" smtClean="0"/>
              <a:t>Chloroquine</a:t>
            </a:r>
            <a:r>
              <a:rPr lang="en-US" baseline="0" noProof="0" dirty="0" smtClean="0"/>
              <a:t> was discontinued in 2003 due to </a:t>
            </a:r>
            <a:r>
              <a:rPr lang="en-US" baseline="0" noProof="0" dirty="0" err="1" smtClean="0"/>
              <a:t>chloroquine</a:t>
            </a:r>
            <a:r>
              <a:rPr lang="en-US" baseline="0" noProof="0" dirty="0" smtClean="0"/>
              <a:t>-resistance, but it is still being used to treat almost 1 in 10 children.</a:t>
            </a:r>
            <a:endParaRPr lang="en-US" noProof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521B-92BB-4DC6-981A-F646243FF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B870B-855F-4A5B-A1AC-3D015FF8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4E8CE-3527-4071-99B7-EE29CDB49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8652-423D-4446-A38B-CB4436CCD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9A7F-ECA6-4704-994D-B330AA1E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9959C-DE3D-4A40-864D-BDDEFD9B5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D7B84-E473-400C-BA9C-4E671773A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BB032-267E-4A57-AD7D-3AE00B3DA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89D27-381A-486A-AA56-C1384692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B8EA-55ED-42D3-AD1B-B60A9BBE2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4EC05-F501-4CED-A520-8A05753D6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9D16F7-BB27-475A-8BDF-2ED08B5B6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B0F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B0F0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latin typeface="Calibri" pitchFamily="34" charset="0"/>
              </a:rPr>
              <a:t>Malaria</a:t>
            </a:r>
            <a:endParaRPr lang="en-US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libri" pitchFamily="34" charset="0"/>
              </a:rPr>
              <a:t>2008 Nigeria Demographic and Health Survey</a:t>
            </a:r>
            <a:endParaRPr lang="en-US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828800"/>
          <a:ext cx="9144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3716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children under age 5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876800" y="1828800"/>
            <a:ext cx="2514600" cy="457200"/>
            <a:chOff x="5257800" y="1828800"/>
            <a:chExt cx="2514600" cy="457200"/>
          </a:xfrm>
        </p:grpSpPr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 dirty="0">
                  <a:solidFill>
                    <a:schemeClr val="bg1"/>
                  </a:solidFill>
                  <a:latin typeface="Calibri" pitchFamily="34" charset="0"/>
                </a:rPr>
                <a:t>Among those with </a:t>
              </a:r>
              <a:r>
                <a:rPr lang="en-US" i="1" dirty="0" smtClean="0">
                  <a:solidFill>
                    <a:schemeClr val="bg1"/>
                  </a:solidFill>
                  <a:latin typeface="Calibri" pitchFamily="34" charset="0"/>
                </a:rPr>
                <a:t>fever</a:t>
              </a:r>
              <a:endParaRPr lang="en-US" i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100" y="2286000"/>
              <a:ext cx="2286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Type of Antimalarial Drugs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4676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latin typeface="Calibri" pitchFamily="34" charset="0"/>
              </a:rPr>
              <a:t>Among the children </a:t>
            </a:r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</a:rPr>
              <a:t>under 5 with fever: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19% took </a:t>
            </a:r>
            <a:r>
              <a:rPr lang="en-US" sz="3200" dirty="0" err="1" smtClean="0">
                <a:solidFill>
                  <a:schemeClr val="bg1"/>
                </a:solidFill>
                <a:latin typeface="Calibri" pitchFamily="34" charset="0"/>
              </a:rPr>
              <a:t>Chloroquine</a:t>
            </a:r>
            <a:endParaRPr lang="en-US" sz="3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6% took SP/Fansidar/</a:t>
            </a:r>
            <a:r>
              <a:rPr lang="en-US" sz="3200" dirty="0" err="1" smtClean="0">
                <a:solidFill>
                  <a:schemeClr val="bg1"/>
                </a:solidFill>
                <a:latin typeface="Calibri" pitchFamily="34" charset="0"/>
              </a:rPr>
              <a:t>Amalar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en-US" sz="3200" dirty="0" err="1" smtClean="0">
                <a:solidFill>
                  <a:schemeClr val="bg1"/>
                </a:solidFill>
                <a:latin typeface="Calibri" pitchFamily="34" charset="0"/>
              </a:rPr>
              <a:t>Maloxine</a:t>
            </a:r>
            <a:endParaRPr lang="en-US" sz="3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2% took ACT (</a:t>
            </a:r>
            <a:r>
              <a:rPr lang="en-US" sz="3200" dirty="0" err="1" smtClean="0">
                <a:solidFill>
                  <a:schemeClr val="bg1"/>
                </a:solidFill>
                <a:latin typeface="Calibri" pitchFamily="34" charset="0"/>
              </a:rPr>
              <a:t>Artemisinin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 Combination Therapy)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2% took Quinine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2% took </a:t>
            </a:r>
            <a:r>
              <a:rPr lang="en-US" sz="3200" dirty="0" err="1" smtClean="0">
                <a:solidFill>
                  <a:schemeClr val="bg1"/>
                </a:solidFill>
                <a:latin typeface="Calibri" pitchFamily="34" charset="0"/>
              </a:rPr>
              <a:t>Amodiaquine</a:t>
            </a:r>
            <a:endParaRPr lang="en-US" sz="32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Key Findings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dirty="0" smtClean="0">
                <a:solidFill>
                  <a:schemeClr val="bg1"/>
                </a:solidFill>
              </a:rPr>
              <a:t>8% </a:t>
            </a:r>
            <a:r>
              <a:rPr lang="en-US" sz="2600" dirty="0" smtClean="0">
                <a:solidFill>
                  <a:schemeClr val="bg1"/>
                </a:solidFill>
              </a:rPr>
              <a:t>of households own at least one insecticide-treated nets (ITN) compared with </a:t>
            </a:r>
            <a:r>
              <a:rPr lang="en-US" sz="2600" b="1" dirty="0" smtClean="0">
                <a:solidFill>
                  <a:schemeClr val="bg1"/>
                </a:solidFill>
              </a:rPr>
              <a:t>2%</a:t>
            </a:r>
            <a:r>
              <a:rPr lang="en-US" sz="2600" dirty="0" smtClean="0">
                <a:solidFill>
                  <a:schemeClr val="bg1"/>
                </a:solidFill>
              </a:rPr>
              <a:t> of households in 2003.</a:t>
            </a:r>
          </a:p>
          <a:p>
            <a:r>
              <a:rPr lang="en-US" sz="2600" b="1" dirty="0" smtClean="0">
                <a:solidFill>
                  <a:schemeClr val="bg1"/>
                </a:solidFill>
              </a:rPr>
              <a:t>6% </a:t>
            </a:r>
            <a:r>
              <a:rPr lang="en-US" sz="2600" dirty="0" smtClean="0">
                <a:solidFill>
                  <a:schemeClr val="bg1"/>
                </a:solidFill>
              </a:rPr>
              <a:t>of children and </a:t>
            </a:r>
            <a:r>
              <a:rPr lang="en-US" sz="2600" b="1" dirty="0" smtClean="0">
                <a:solidFill>
                  <a:schemeClr val="bg1"/>
                </a:solidFill>
              </a:rPr>
              <a:t>5% </a:t>
            </a:r>
            <a:r>
              <a:rPr lang="en-US" sz="2600" dirty="0" smtClean="0">
                <a:solidFill>
                  <a:schemeClr val="bg1"/>
                </a:solidFill>
              </a:rPr>
              <a:t>of pregnant women slept under an ITN the night before the survey.</a:t>
            </a:r>
          </a:p>
          <a:p>
            <a:r>
              <a:rPr lang="en-US" sz="2600" b="1" dirty="0" smtClean="0">
                <a:solidFill>
                  <a:schemeClr val="bg1"/>
                </a:solidFill>
              </a:rPr>
              <a:t>18% </a:t>
            </a:r>
            <a:r>
              <a:rPr lang="en-US" sz="2600" dirty="0" smtClean="0">
                <a:solidFill>
                  <a:schemeClr val="bg1"/>
                </a:solidFill>
              </a:rPr>
              <a:t>of pregnant women took any antimalarial drug; </a:t>
            </a:r>
            <a:r>
              <a:rPr lang="en-US" sz="2600" b="1" dirty="0" smtClean="0">
                <a:solidFill>
                  <a:schemeClr val="bg1"/>
                </a:solidFill>
              </a:rPr>
              <a:t>5% </a:t>
            </a:r>
            <a:r>
              <a:rPr lang="en-US" sz="2600" dirty="0" smtClean="0">
                <a:solidFill>
                  <a:schemeClr val="bg1"/>
                </a:solidFill>
              </a:rPr>
              <a:t>took the recommend 2+ doses of SP/Fansidar during ANC visits.</a:t>
            </a:r>
            <a:endParaRPr lang="en-US" sz="2600" b="1" dirty="0" smtClean="0">
              <a:solidFill>
                <a:schemeClr val="bg1"/>
              </a:solidFill>
            </a:endParaRPr>
          </a:p>
          <a:p>
            <a:r>
              <a:rPr lang="en-US" sz="2600" b="1" dirty="0" smtClean="0">
                <a:solidFill>
                  <a:schemeClr val="bg1"/>
                </a:solidFill>
              </a:rPr>
              <a:t>16% </a:t>
            </a:r>
            <a:r>
              <a:rPr lang="en-US" sz="2600" dirty="0" smtClean="0">
                <a:solidFill>
                  <a:schemeClr val="bg1"/>
                </a:solidFill>
              </a:rPr>
              <a:t>of children had a fever in the two weeks before the survey—</a:t>
            </a:r>
            <a:r>
              <a:rPr lang="en-US" sz="2600" b="1" dirty="0" smtClean="0">
                <a:solidFill>
                  <a:schemeClr val="bg1"/>
                </a:solidFill>
              </a:rPr>
              <a:t>33%</a:t>
            </a:r>
            <a:r>
              <a:rPr lang="en-US" sz="2600" dirty="0" smtClean="0">
                <a:solidFill>
                  <a:schemeClr val="bg1"/>
                </a:solidFill>
              </a:rPr>
              <a:t> of these children took antimalarial drugs, but only </a:t>
            </a:r>
            <a:r>
              <a:rPr lang="en-US" sz="2600" b="1" dirty="0" smtClean="0">
                <a:solidFill>
                  <a:schemeClr val="bg1"/>
                </a:solidFill>
              </a:rPr>
              <a:t>2%</a:t>
            </a:r>
            <a:r>
              <a:rPr lang="en-US" sz="2600" dirty="0" smtClean="0">
                <a:solidFill>
                  <a:schemeClr val="bg1"/>
                </a:solidFill>
              </a:rPr>
              <a:t> took </a:t>
            </a:r>
            <a:r>
              <a:rPr lang="en-US" sz="2600" b="1" dirty="0" smtClean="0">
                <a:solidFill>
                  <a:schemeClr val="bg1"/>
                </a:solidFill>
              </a:rPr>
              <a:t>ACT</a:t>
            </a:r>
            <a:r>
              <a:rPr lang="en-US" sz="2600" dirty="0" smtClean="0">
                <a:solidFill>
                  <a:schemeClr val="bg1"/>
                </a:solidFill>
              </a:rPr>
              <a:t>, the recommended treatment.</a:t>
            </a:r>
          </a:p>
          <a:p>
            <a:endParaRPr lang="en-US" sz="2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b="1" dirty="0" smtClean="0">
                <a:solidFill>
                  <a:schemeClr val="bg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>
                <a:solidFill>
                  <a:schemeClr val="bg1"/>
                </a:solidFill>
              </a:rPr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</a:rPr>
              <a:t>How does Nigeria Compare? 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3657600" y="4419600"/>
            <a:ext cx="990600" cy="533400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households with at least one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</a:rPr>
              <a:t>Trends in Ownership of ITNs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</a:rPr>
              <a:t>Use of Mosquito Nets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</a:rPr>
              <a:t>Trends in Use of ITNs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>
                <a:solidFill>
                  <a:schemeClr val="bg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>
                <a:solidFill>
                  <a:schemeClr val="bg1"/>
                </a:solidFill>
              </a:rPr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Intermittent Preventive Treatment for Pregnant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2057400"/>
          <a:ext cx="8382000" cy="4554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1447800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with a live birth in the past 2 years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">
      <a:dk1>
        <a:sysClr val="windowText" lastClr="000000"/>
      </a:dk1>
      <a:lt1>
        <a:srgbClr val="000000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298</Words>
  <Application>Microsoft Office PowerPoint</Application>
  <PresentationFormat>On-screen Show (4:3)</PresentationFormat>
  <Paragraphs>41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Malaria</vt:lpstr>
      <vt:lpstr>Slide 2</vt:lpstr>
      <vt:lpstr>Ownership of Mosquito Nets</vt:lpstr>
      <vt:lpstr>How does Nigeria Compare? </vt:lpstr>
      <vt:lpstr>Trends in Ownership of ITNs</vt:lpstr>
      <vt:lpstr>Use of Mosquito Nets</vt:lpstr>
      <vt:lpstr>Trends in Use of ITNs</vt:lpstr>
      <vt:lpstr>Slide 8</vt:lpstr>
      <vt:lpstr>Intermittent Preventive Treatment for Pregnant Women</vt:lpstr>
      <vt:lpstr>Treatment of Fever in Children</vt:lpstr>
      <vt:lpstr>Type of Antimalarial Drugs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109</cp:revision>
  <dcterms:created xsi:type="dcterms:W3CDTF">2005-10-17T15:21:39Z</dcterms:created>
  <dcterms:modified xsi:type="dcterms:W3CDTF">2012-05-11T14:52:58Z</dcterms:modified>
</cp:coreProperties>
</file>