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7"/>
  </p:notesMasterIdLst>
  <p:sldIdLst>
    <p:sldId id="363" r:id="rId3"/>
    <p:sldId id="348" r:id="rId4"/>
    <p:sldId id="349" r:id="rId5"/>
    <p:sldId id="350" r:id="rId6"/>
    <p:sldId id="351" r:id="rId7"/>
    <p:sldId id="352" r:id="rId8"/>
    <p:sldId id="353" r:id="rId9"/>
    <p:sldId id="361" r:id="rId10"/>
    <p:sldId id="354" r:id="rId11"/>
    <p:sldId id="362" r:id="rId12"/>
    <p:sldId id="355" r:id="rId13"/>
    <p:sldId id="356" r:id="rId14"/>
    <p:sldId id="357" r:id="rId15"/>
    <p:sldId id="35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10" autoAdjust="0"/>
  </p:normalViewPr>
  <p:slideViewPr>
    <p:cSldViewPr>
      <p:cViewPr>
        <p:scale>
          <a:sx n="80" d="100"/>
          <a:sy n="80" d="100"/>
        </p:scale>
        <p:origin x="-103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C9554D-BD91-4FB9-9CDF-21151F94A00A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24F418-E9B7-44B5-9645-02FEE218E692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EADA83-AA68-426E-B57C-FF7BB1CE2031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B6D176-E75D-4BE3-9CD3-B91D8EA2C9BF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D1DB8C-4637-4BE5-BFB4-028B08192398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0A6E13-0DD2-4373-BF53-BD0301242EFB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89730" tIns="44865" rIns="89730" bIns="44865"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04800" y="5638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2010 Nigeria Malaria Indicator</a:t>
            </a:r>
            <a:r>
              <a:rPr lang="en-US" sz="3600" b="1" baseline="0" dirty="0" smtClean="0">
                <a:latin typeface="+mn-lt"/>
              </a:rPr>
              <a:t> Survey</a:t>
            </a:r>
            <a:endParaRPr lang="en-US" sz="36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" y="1843650"/>
            <a:ext cx="9135140" cy="3170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669774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014350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5445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501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2899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94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869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2194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5940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6658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7769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404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7974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4CE95-9B49-4268-B50D-111596D9E0DD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27FF3-C7C7-4403-A81E-361D6FF0F9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Calibri" pitchFamily="34" charset="0"/>
              </a:rPr>
              <a:t>Introduction and Methodology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9780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Questionnaires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</a:t>
            </a:r>
            <a:r>
              <a:rPr lang="en-GB" dirty="0"/>
              <a:t>based on the standard Malaria Indicator Survey Questionnaires developed by the Roll Back Malaria and DHS </a:t>
            </a:r>
            <a:r>
              <a:rPr lang="en-GB" dirty="0" smtClean="0"/>
              <a:t>programmes</a:t>
            </a:r>
          </a:p>
          <a:p>
            <a:r>
              <a:rPr lang="en-US" dirty="0" smtClean="0"/>
              <a:t>Translated into </a:t>
            </a:r>
            <a:r>
              <a:rPr lang="en-GB" dirty="0"/>
              <a:t>Hausa, Igbo, and </a:t>
            </a:r>
            <a:r>
              <a:rPr lang="en-GB" dirty="0" smtClean="0"/>
              <a:t>Yoruba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Questionnaires: Household Questionnaire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Listed usual members and visitors to identify eligible women for interview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Housing characteristics (access to water, sanitation facilities, floor/roof/wall materials,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Identify children eligible for </a:t>
            </a:r>
            <a:r>
              <a:rPr lang="en-US" sz="2600" dirty="0" err="1" smtClean="0"/>
              <a:t>anaemia</a:t>
            </a:r>
            <a:r>
              <a:rPr lang="en-US" sz="2600" dirty="0" smtClean="0"/>
              <a:t> and malaria testing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Identify ownership and use of mosquito nets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endParaRPr lang="en-US" sz="2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Questionnaires: Woman’s Questionnaire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72390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Background characteristics (age, education, literacy, employment, media exposure,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Birth history and childhood mortality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Antenatal care and preventive malaria treatment for most recent birth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Prevalence and treatment of fever among children under 5</a:t>
            </a: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800" dirty="0" smtClean="0"/>
              <a:t>Knowledge of malaria </a:t>
            </a:r>
            <a:r>
              <a:rPr lang="en-GB" sz="2800" dirty="0"/>
              <a:t>(symptoms, causes, prevention, and drugs used in treatment)</a:t>
            </a: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Survey Timeline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Pre-test training: </a:t>
            </a:r>
            <a:r>
              <a:rPr lang="en-US" b="1" dirty="0" smtClean="0"/>
              <a:t>August 2010</a:t>
            </a:r>
            <a:r>
              <a:rPr lang="en-US" dirty="0" smtClean="0"/>
              <a:t>,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b="1" dirty="0" smtClean="0"/>
              <a:t>20 persons </a:t>
            </a:r>
            <a:r>
              <a:rPr lang="en-US" dirty="0" smtClean="0"/>
              <a:t>trained </a:t>
            </a:r>
          </a:p>
          <a:p>
            <a:r>
              <a:rPr lang="en-US" dirty="0" smtClean="0"/>
              <a:t>Pretest in Kaduna</a:t>
            </a:r>
          </a:p>
          <a:p>
            <a:r>
              <a:rPr lang="en-US" dirty="0" smtClean="0"/>
              <a:t>Main training: </a:t>
            </a:r>
            <a:r>
              <a:rPr lang="en-US" b="1" dirty="0" smtClean="0"/>
              <a:t>86</a:t>
            </a:r>
            <a:r>
              <a:rPr lang="en-US" dirty="0" smtClean="0"/>
              <a:t> persons trained as field staff: supervisors/editors, interviewers, reserve interviewers, quality control interviewers, nurses, and laboratory technicians. </a:t>
            </a:r>
          </a:p>
          <a:p>
            <a:r>
              <a:rPr lang="en-US" dirty="0" smtClean="0"/>
              <a:t>Fieldwork: </a:t>
            </a:r>
            <a:r>
              <a:rPr lang="en-US" b="1" dirty="0" smtClean="0"/>
              <a:t>October 2010 - December 2010.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96"/>
            <a:ext cx="9144000" cy="82830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dirty="0" smtClean="0"/>
              <a:t>Results of the household </a:t>
            </a:r>
            <a:br>
              <a:rPr lang="en-US" dirty="0" smtClean="0"/>
            </a:br>
            <a:r>
              <a:rPr lang="en-US" dirty="0" smtClean="0"/>
              <a:t>and individual interviews </a:t>
            </a: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9429364"/>
              </p:ext>
            </p:extLst>
          </p:nvPr>
        </p:nvGraphicFramePr>
        <p:xfrm>
          <a:off x="609600" y="1371600"/>
          <a:ext cx="7924800" cy="5332647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505200"/>
                <a:gridCol w="1371600"/>
                <a:gridCol w="1600200"/>
                <a:gridCol w="1447800"/>
              </a:tblGrid>
              <a:tr h="682146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Eligible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Completed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Response rate</a:t>
                      </a:r>
                      <a:endParaRPr lang="en-US" sz="2400" dirty="0"/>
                    </a:p>
                  </a:txBody>
                  <a:tcPr/>
                </a:tc>
              </a:tr>
              <a:tr h="68214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Households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5,986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5,895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smtClean="0"/>
                        <a:t>99%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992901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Women 15-49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6,527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6,334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97%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682146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Anaemia</a:t>
                      </a:r>
                      <a:r>
                        <a:rPr lang="en-US" sz="2400" baseline="0" dirty="0" smtClean="0"/>
                        <a:t> Testing for </a:t>
                      </a:r>
                      <a:r>
                        <a:rPr lang="en-US" sz="2400" dirty="0" smtClean="0"/>
                        <a:t>Children 6-59 months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5,612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5,146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91%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68214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Rapid Malaria</a:t>
                      </a:r>
                      <a:r>
                        <a:rPr lang="en-US" sz="2400" baseline="0" dirty="0" smtClean="0"/>
                        <a:t> Testing for </a:t>
                      </a:r>
                      <a:r>
                        <a:rPr lang="en-US" sz="2400" dirty="0" smtClean="0"/>
                        <a:t>Children 6-59 months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5,612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5,216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91%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68214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Malaria</a:t>
                      </a:r>
                      <a:r>
                        <a:rPr lang="en-US" sz="2400" baseline="0" dirty="0" smtClean="0"/>
                        <a:t> Microscopy Testing for </a:t>
                      </a:r>
                      <a:r>
                        <a:rPr lang="en-US" sz="2400" dirty="0" smtClean="0"/>
                        <a:t>Children 6-59 months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5,612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smtClean="0"/>
                        <a:t>5,211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en-US" sz="2400" dirty="0" smtClean="0"/>
                        <a:t>91%</a:t>
                      </a:r>
                      <a:endParaRPr 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953000"/>
            <a:ext cx="9144000" cy="190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0"/>
            <a:ext cx="912753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dirty="0">
                <a:latin typeface="+mn-lt"/>
              </a:rPr>
              <a:t>The 2010 Nigeria Malaria Indicator Survey (2010 NMIS) was implemented by the National Population Commission (NPC) and the National Malaria Control Programme (NMCP) from October 2010 through December 2010. </a:t>
            </a:r>
            <a:endParaRPr lang="en-GB" sz="2400" dirty="0" smtClean="0">
              <a:latin typeface="+mn-lt"/>
            </a:endParaRPr>
          </a:p>
          <a:p>
            <a:pPr algn="ctr">
              <a:defRPr/>
            </a:pPr>
            <a:endParaRPr lang="en-GB" sz="2400" dirty="0" smtClean="0">
              <a:latin typeface="+mj-lt"/>
            </a:endParaRPr>
          </a:p>
          <a:p>
            <a:pPr algn="ctr">
              <a:defRPr/>
            </a:pPr>
            <a:r>
              <a:rPr lang="en-GB" sz="2400" dirty="0" smtClean="0">
                <a:latin typeface="+mj-lt"/>
              </a:rPr>
              <a:t>ICF International provided technical assistance, though the USAID-funded MEASURE DHS Programme.</a:t>
            </a:r>
          </a:p>
          <a:p>
            <a:pPr algn="ctr">
              <a:defRPr/>
            </a:pPr>
            <a:endParaRPr lang="en-US" sz="2400" dirty="0">
              <a:latin typeface="+mj-lt"/>
            </a:endParaRPr>
          </a:p>
          <a:p>
            <a:pPr algn="ctr"/>
            <a:r>
              <a:rPr lang="en-US" sz="2400" dirty="0">
                <a:latin typeface="+mj-lt"/>
              </a:rPr>
              <a:t>Funding for the 2010 NMIS was provided by the NMCP, Global Funds [through the Society for Family Health (SFH) and the </a:t>
            </a:r>
            <a:r>
              <a:rPr lang="en-US" sz="2400" dirty="0" err="1">
                <a:latin typeface="+mj-lt"/>
              </a:rPr>
              <a:t>Yakubu</a:t>
            </a:r>
            <a:r>
              <a:rPr lang="en-US" sz="2400" dirty="0">
                <a:latin typeface="+mj-lt"/>
              </a:rPr>
              <a:t> Gowon Centre (YGC)], World Bank, United Kingdom Department for International Development (DFID) and the United States Agency for International Development (USAID).</a:t>
            </a:r>
          </a:p>
        </p:txBody>
      </p:sp>
      <p:pic>
        <p:nvPicPr>
          <p:cNvPr id="3" name="Picture 2" descr="Nigeria_MIS_log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5029200"/>
            <a:ext cx="6865620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Objectives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lvl="0"/>
            <a:r>
              <a:rPr lang="en-GB" sz="2400" dirty="0"/>
              <a:t>To measure the extent of ownership and use of mosquito bed nets</a:t>
            </a:r>
            <a:endParaRPr lang="en-US" sz="2400" dirty="0"/>
          </a:p>
          <a:p>
            <a:pPr lvl="0"/>
            <a:r>
              <a:rPr lang="en-GB" sz="2400" dirty="0"/>
              <a:t>To assess the coverage of intermittent and preventive treatment programmes for pregnant women</a:t>
            </a:r>
            <a:endParaRPr lang="en-US" sz="2400" dirty="0"/>
          </a:p>
          <a:p>
            <a:pPr lvl="0"/>
            <a:r>
              <a:rPr lang="en-GB" sz="2400" dirty="0"/>
              <a:t>To identify practices used to treat malaria among children under age 5 and the use of specific antimalarial medications</a:t>
            </a:r>
            <a:endParaRPr lang="en-US" sz="2400" dirty="0"/>
          </a:p>
          <a:p>
            <a:pPr lvl="0"/>
            <a:r>
              <a:rPr lang="en-GB" sz="2400" dirty="0"/>
              <a:t>To measure the prevalence of malaria and anaemia among children age 6-59 months</a:t>
            </a:r>
            <a:endParaRPr lang="en-US" sz="2400" dirty="0"/>
          </a:p>
          <a:p>
            <a:pPr lvl="0"/>
            <a:r>
              <a:rPr lang="en-GB" sz="2400" dirty="0"/>
              <a:t>To determine the species of plasmodium parasite most prevalent in Nigeria</a:t>
            </a:r>
            <a:endParaRPr lang="en-US" sz="2400" dirty="0"/>
          </a:p>
          <a:p>
            <a:pPr lvl="0"/>
            <a:r>
              <a:rPr lang="en-GB" sz="2400" dirty="0"/>
              <a:t>To assess knowledge, attitudes, and practices regarding malaria in the general population</a:t>
            </a:r>
            <a:endParaRPr lang="en-US" sz="2400" dirty="0"/>
          </a:p>
          <a:p>
            <a:pPr marL="0" indent="0" eaLnBrk="1" hangingPunct="1">
              <a:spcBef>
                <a:spcPts val="0"/>
              </a:spcBef>
              <a:spcAft>
                <a:spcPct val="110000"/>
              </a:spcAft>
              <a:buNone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3855"/>
            <a:ext cx="8229600" cy="77585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The Survey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4102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sz="2400" dirty="0" smtClean="0"/>
              <a:t>The </a:t>
            </a:r>
            <a:r>
              <a:rPr lang="en-US" sz="2400" dirty="0" smtClean="0"/>
              <a:t>NMIS </a:t>
            </a:r>
            <a:r>
              <a:rPr lang="en-GB" sz="2400" dirty="0" smtClean="0"/>
              <a:t>sample is a nationally representative sample.</a:t>
            </a:r>
          </a:p>
          <a:p>
            <a:r>
              <a:rPr lang="en-US" sz="2400" dirty="0" smtClean="0"/>
              <a:t>It</a:t>
            </a:r>
            <a:r>
              <a:rPr lang="en-GB" sz="2400" dirty="0" smtClean="0"/>
              <a:t> </a:t>
            </a:r>
            <a:r>
              <a:rPr lang="en-US" sz="2400" dirty="0" smtClean="0"/>
              <a:t>was designed to provide estimates </a:t>
            </a:r>
            <a:r>
              <a:rPr lang="en-GB" sz="2400" dirty="0"/>
              <a:t>for the country as a whole, for urban and rural areas separately, and for each of the six zones formed by grouping the 36 states and the Federal Capital Territory (FCT). The zones are as follows: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GB" sz="2400" b="1" dirty="0"/>
              <a:t>North Central</a:t>
            </a:r>
            <a:r>
              <a:rPr lang="en-GB" sz="2400" dirty="0"/>
              <a:t>: Benue, FCT—Abuja, </a:t>
            </a:r>
            <a:r>
              <a:rPr lang="en-GB" sz="2400" dirty="0" err="1"/>
              <a:t>Kogi</a:t>
            </a:r>
            <a:r>
              <a:rPr lang="en-GB" sz="2400" dirty="0"/>
              <a:t>, </a:t>
            </a:r>
            <a:r>
              <a:rPr lang="en-GB" sz="2400" dirty="0" err="1"/>
              <a:t>Kwara</a:t>
            </a:r>
            <a:r>
              <a:rPr lang="en-GB" sz="2400" dirty="0"/>
              <a:t>, </a:t>
            </a:r>
            <a:r>
              <a:rPr lang="en-GB" sz="2400" dirty="0" err="1"/>
              <a:t>Nasarawa</a:t>
            </a:r>
            <a:r>
              <a:rPr lang="en-GB" sz="2400" dirty="0"/>
              <a:t>, Niger, and Plateau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GB" sz="2400" b="1" dirty="0"/>
              <a:t>North East</a:t>
            </a:r>
            <a:r>
              <a:rPr lang="en-GB" sz="2400" dirty="0"/>
              <a:t>: Adamawa, </a:t>
            </a:r>
            <a:r>
              <a:rPr lang="en-GB" sz="2400" dirty="0" err="1"/>
              <a:t>Bauchi</a:t>
            </a:r>
            <a:r>
              <a:rPr lang="en-GB" sz="2400" dirty="0"/>
              <a:t>, </a:t>
            </a:r>
            <a:r>
              <a:rPr lang="en-GB" sz="2400" dirty="0" err="1"/>
              <a:t>Borno</a:t>
            </a:r>
            <a:r>
              <a:rPr lang="en-GB" sz="2400" dirty="0"/>
              <a:t>, </a:t>
            </a:r>
            <a:r>
              <a:rPr lang="en-GB" sz="2400" dirty="0" err="1"/>
              <a:t>Gombe</a:t>
            </a:r>
            <a:r>
              <a:rPr lang="en-GB" sz="2400" dirty="0"/>
              <a:t>, </a:t>
            </a:r>
            <a:r>
              <a:rPr lang="en-GB" sz="2400" dirty="0" err="1"/>
              <a:t>Taraba</a:t>
            </a:r>
            <a:r>
              <a:rPr lang="en-GB" sz="2400" dirty="0"/>
              <a:t>, and </a:t>
            </a:r>
            <a:r>
              <a:rPr lang="en-GB" sz="2400" dirty="0" err="1"/>
              <a:t>Yobe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GB" sz="2400" b="1" dirty="0"/>
              <a:t>North West</a:t>
            </a:r>
            <a:r>
              <a:rPr lang="en-GB" sz="2400" dirty="0"/>
              <a:t>: </a:t>
            </a:r>
            <a:r>
              <a:rPr lang="en-GB" sz="2400" dirty="0" err="1"/>
              <a:t>Jigawa</a:t>
            </a:r>
            <a:r>
              <a:rPr lang="en-GB" sz="2400" dirty="0"/>
              <a:t>, Kaduna, Kano, </a:t>
            </a:r>
            <a:r>
              <a:rPr lang="en-GB" sz="2400" dirty="0" err="1"/>
              <a:t>Katsina</a:t>
            </a:r>
            <a:r>
              <a:rPr lang="en-GB" sz="2400" dirty="0"/>
              <a:t>, </a:t>
            </a:r>
            <a:r>
              <a:rPr lang="en-GB" sz="2400" dirty="0" err="1"/>
              <a:t>Kebbi</a:t>
            </a:r>
            <a:r>
              <a:rPr lang="en-GB" sz="2400" dirty="0"/>
              <a:t>, </a:t>
            </a:r>
            <a:r>
              <a:rPr lang="en-GB" sz="2400" dirty="0" err="1"/>
              <a:t>Sokoto</a:t>
            </a:r>
            <a:r>
              <a:rPr lang="en-GB" sz="2400" dirty="0"/>
              <a:t>, and </a:t>
            </a:r>
            <a:r>
              <a:rPr lang="en-GB" sz="2400" dirty="0" err="1"/>
              <a:t>Zamfara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GB" sz="2400" b="1" dirty="0"/>
              <a:t>South East</a:t>
            </a:r>
            <a:r>
              <a:rPr lang="en-GB" sz="2400" dirty="0"/>
              <a:t>: </a:t>
            </a:r>
            <a:r>
              <a:rPr lang="en-GB" sz="2400" dirty="0" err="1"/>
              <a:t>Abia</a:t>
            </a:r>
            <a:r>
              <a:rPr lang="en-GB" sz="2400" dirty="0"/>
              <a:t>, </a:t>
            </a:r>
            <a:r>
              <a:rPr lang="en-GB" sz="2400" dirty="0" err="1"/>
              <a:t>Anambra</a:t>
            </a:r>
            <a:r>
              <a:rPr lang="en-GB" sz="2400" dirty="0"/>
              <a:t>, </a:t>
            </a:r>
            <a:r>
              <a:rPr lang="en-GB" sz="2400" dirty="0" err="1"/>
              <a:t>Ebonyi</a:t>
            </a:r>
            <a:r>
              <a:rPr lang="en-GB" sz="2400" dirty="0"/>
              <a:t>, Enugu, and Imo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GB" sz="2400" b="1" dirty="0"/>
              <a:t>South </a:t>
            </a:r>
            <a:r>
              <a:rPr lang="en-GB" sz="2400" b="1" dirty="0" err="1"/>
              <a:t>South</a:t>
            </a:r>
            <a:r>
              <a:rPr lang="en-GB" sz="2400" dirty="0"/>
              <a:t>: </a:t>
            </a:r>
            <a:r>
              <a:rPr lang="en-GB" sz="2400" dirty="0" err="1"/>
              <a:t>Akwa</a:t>
            </a:r>
            <a:r>
              <a:rPr lang="en-GB" sz="2400" dirty="0"/>
              <a:t> </a:t>
            </a:r>
            <a:r>
              <a:rPr lang="en-GB" sz="2400" dirty="0" err="1"/>
              <a:t>Ibom</a:t>
            </a:r>
            <a:r>
              <a:rPr lang="en-GB" sz="2400" dirty="0"/>
              <a:t>, </a:t>
            </a:r>
            <a:r>
              <a:rPr lang="en-GB" sz="2400" dirty="0" err="1"/>
              <a:t>Bayelsa</a:t>
            </a:r>
            <a:r>
              <a:rPr lang="en-GB" sz="2400" dirty="0"/>
              <a:t>, Cross River, Delta, Edo, and Rivers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GB" sz="2400" b="1" dirty="0"/>
              <a:t>South West</a:t>
            </a:r>
            <a:r>
              <a:rPr lang="en-GB" sz="2400" dirty="0"/>
              <a:t>: </a:t>
            </a:r>
            <a:r>
              <a:rPr lang="en-GB" sz="2400" dirty="0" err="1"/>
              <a:t>Ekiti</a:t>
            </a:r>
            <a:r>
              <a:rPr lang="en-GB" sz="2400" dirty="0"/>
              <a:t>, Lagos, </a:t>
            </a:r>
            <a:r>
              <a:rPr lang="en-GB" sz="2400" dirty="0" err="1"/>
              <a:t>Ogun</a:t>
            </a:r>
            <a:r>
              <a:rPr lang="en-GB" sz="2400" dirty="0"/>
              <a:t>, </a:t>
            </a:r>
            <a:r>
              <a:rPr lang="en-GB" sz="2400" dirty="0" err="1"/>
              <a:t>Ondo</a:t>
            </a:r>
            <a:r>
              <a:rPr lang="en-GB" sz="2400" dirty="0"/>
              <a:t>, </a:t>
            </a:r>
            <a:r>
              <a:rPr lang="en-GB" sz="2400" dirty="0" err="1"/>
              <a:t>Osun</a:t>
            </a:r>
            <a:r>
              <a:rPr lang="en-GB" sz="2400" dirty="0"/>
              <a:t>, and Oyo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3400" y="-35626"/>
            <a:ext cx="8229600" cy="95002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Nigeria Zones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981075" y="812800"/>
            <a:ext cx="7181850" cy="5748338"/>
            <a:chOff x="618" y="512"/>
            <a:chExt cx="4524" cy="3621"/>
          </a:xfrm>
        </p:grpSpPr>
        <p:sp>
          <p:nvSpPr>
            <p:cNvPr id="6147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9" name="TextBox 1038"/>
          <p:cNvSpPr txBox="1"/>
          <p:nvPr/>
        </p:nvSpPr>
        <p:spPr>
          <a:xfrm>
            <a:off x="2667000" y="1600200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West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38800" y="1952655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East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740819" y="3769529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93054" y="4449661"/>
            <a:ext cx="193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831276" y="4969585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 East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416175" y="5189478"/>
            <a:ext cx="936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Sample Design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49831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None/>
            </a:pPr>
            <a:r>
              <a:rPr lang="en-US" sz="2200" b="1" dirty="0" smtClean="0"/>
              <a:t>Sampling frame: </a:t>
            </a:r>
            <a:r>
              <a:rPr lang="en-GB" sz="2200" dirty="0"/>
              <a:t>the 2006 Population and Housing Census of the Federal Republic of Nigeria, which was conducted in 2006 by </a:t>
            </a:r>
            <a:r>
              <a:rPr lang="en-GB" sz="2200" dirty="0" smtClean="0"/>
              <a:t>NPC.</a:t>
            </a:r>
          </a:p>
          <a:p>
            <a:pPr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None/>
            </a:pPr>
            <a:r>
              <a:rPr lang="en-US" sz="2200" b="1" dirty="0" smtClean="0"/>
              <a:t>First stage: </a:t>
            </a:r>
            <a:r>
              <a:rPr lang="en-GB" sz="2200" b="1" dirty="0" smtClean="0"/>
              <a:t>240</a:t>
            </a:r>
            <a:r>
              <a:rPr lang="en-GB" sz="2200" dirty="0" smtClean="0"/>
              <a:t> clusters selected, </a:t>
            </a:r>
            <a:r>
              <a:rPr lang="en-GB" sz="2200" b="1" dirty="0"/>
              <a:t>83</a:t>
            </a:r>
            <a:r>
              <a:rPr lang="en-GB" sz="2200" dirty="0"/>
              <a:t> in the </a:t>
            </a:r>
            <a:r>
              <a:rPr lang="en-GB" sz="2200" b="1" dirty="0"/>
              <a:t>urban</a:t>
            </a:r>
            <a:r>
              <a:rPr lang="en-GB" sz="2200" dirty="0"/>
              <a:t> areas and </a:t>
            </a:r>
            <a:r>
              <a:rPr lang="en-GB" sz="2200" b="1" dirty="0"/>
              <a:t>157</a:t>
            </a:r>
            <a:r>
              <a:rPr lang="en-GB" sz="2200" dirty="0"/>
              <a:t> in the </a:t>
            </a:r>
            <a:r>
              <a:rPr lang="en-GB" sz="2200" b="1" dirty="0"/>
              <a:t>rural</a:t>
            </a:r>
            <a:r>
              <a:rPr lang="en-GB" sz="2200" dirty="0"/>
              <a:t> areas. (The final sample included 239 clusters because access to one cluster was prevented by inter-communal disturbances.) </a:t>
            </a:r>
            <a:endParaRPr lang="en-US" sz="2200" dirty="0" smtClean="0"/>
          </a:p>
          <a:p>
            <a:pPr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None/>
            </a:pPr>
            <a:r>
              <a:rPr lang="en-US" sz="2200" b="1" dirty="0" smtClean="0"/>
              <a:t>Second stage: </a:t>
            </a:r>
            <a:r>
              <a:rPr lang="en-GB" sz="2200" dirty="0"/>
              <a:t>an average number of 26 households was selected in each cluster by equal probability systematic </a:t>
            </a:r>
            <a:r>
              <a:rPr lang="en-GB" sz="2200" dirty="0" smtClean="0"/>
              <a:t>sampling</a:t>
            </a:r>
            <a:r>
              <a:rPr lang="en-US" sz="2200" dirty="0" smtClean="0"/>
              <a:t>; final sample of 6,197 households</a:t>
            </a:r>
          </a:p>
          <a:p>
            <a:pPr eaLnBrk="1" hangingPunct="1">
              <a:lnSpc>
                <a:spcPct val="120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200" dirty="0" smtClean="0"/>
              <a:t>Selected households were visited and interviewed; all women aged 15-49 were eligible for interview; children 6-59 months were eligible for </a:t>
            </a:r>
            <a:r>
              <a:rPr lang="en-US" sz="2200" dirty="0" err="1" smtClean="0"/>
              <a:t>anaemia</a:t>
            </a:r>
            <a:r>
              <a:rPr lang="en-US" sz="2200" dirty="0" smtClean="0"/>
              <a:t> and testing.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Anaemia</a:t>
            </a:r>
            <a:r>
              <a:rPr lang="en-US" sz="4000" dirty="0" smtClean="0"/>
              <a:t> Testing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4754563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Children aged 6-59 months in households selected for the survey were tested for anaemia</a:t>
            </a:r>
          </a:p>
          <a:p>
            <a:pPr>
              <a:defRPr/>
            </a:pPr>
            <a:r>
              <a:rPr lang="en-GB" sz="2400" dirty="0" smtClean="0"/>
              <a:t>Consent was obtained from child’s parent or guardian</a:t>
            </a:r>
          </a:p>
          <a:p>
            <a:pPr>
              <a:defRPr/>
            </a:pPr>
            <a:r>
              <a:rPr lang="en-GB" sz="2400" b="1" dirty="0" smtClean="0"/>
              <a:t>Anaemia testing </a:t>
            </a:r>
            <a:r>
              <a:rPr lang="en-GB" sz="2400" dirty="0" smtClean="0"/>
              <a:t>was done in the household using finger-prick blood samples and the portable </a:t>
            </a:r>
            <a:r>
              <a:rPr lang="en-GB" sz="2400" dirty="0" err="1" smtClean="0"/>
              <a:t>Hemocue</a:t>
            </a:r>
            <a:r>
              <a:rPr lang="en-GB" sz="2400" dirty="0" smtClean="0"/>
              <a:t> machine.</a:t>
            </a:r>
          </a:p>
          <a:p>
            <a:pPr>
              <a:defRPr/>
            </a:pPr>
            <a:r>
              <a:rPr lang="en-GB" sz="2400" dirty="0" smtClean="0"/>
              <a:t>Results were reported in the field; parents of children with haemoglobin level of under 7g/dl were urged to take the child to a health care facility.</a:t>
            </a:r>
          </a:p>
          <a:p>
            <a:pPr>
              <a:defRPr/>
            </a:pPr>
            <a:r>
              <a:rPr lang="en-GB" sz="2400" dirty="0"/>
              <a:t>All households with children age 6-59 months were given a brochure explaining the causes and prevention of anaemia.</a:t>
            </a:r>
            <a:endParaRPr lang="en-GB" sz="2400" dirty="0" smtClean="0"/>
          </a:p>
          <a:p>
            <a:pPr>
              <a:defRPr/>
            </a:pPr>
            <a:endParaRPr lang="en-GB" sz="1800" dirty="0" smtClean="0">
              <a:solidFill>
                <a:schemeClr val="accent4"/>
              </a:solidFill>
            </a:endParaRPr>
          </a:p>
          <a:p>
            <a:pPr lvl="2">
              <a:defRPr/>
            </a:pPr>
            <a:endParaRPr lang="en-GB" sz="18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Malaria Testing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51054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sz="2400" dirty="0" smtClean="0"/>
              <a:t>Children aged 6-59 months in households selected for the survey were tested for malaria</a:t>
            </a:r>
          </a:p>
          <a:p>
            <a:pPr>
              <a:defRPr/>
            </a:pPr>
            <a:r>
              <a:rPr lang="en-GB" sz="2400" dirty="0" smtClean="0"/>
              <a:t>Malaria testing</a:t>
            </a:r>
          </a:p>
          <a:p>
            <a:pPr lvl="1">
              <a:defRPr/>
            </a:pPr>
            <a:r>
              <a:rPr lang="en-GB" sz="2400" dirty="0" smtClean="0"/>
              <a:t>Rapid test (same finger-prick used for anaemia testing)</a:t>
            </a:r>
          </a:p>
          <a:p>
            <a:pPr lvl="2">
              <a:defRPr/>
            </a:pPr>
            <a:r>
              <a:rPr lang="en-GB" dirty="0" smtClean="0"/>
              <a:t>Results available in 15 minutes</a:t>
            </a:r>
          </a:p>
          <a:p>
            <a:pPr lvl="2">
              <a:defRPr/>
            </a:pPr>
            <a:r>
              <a:rPr lang="en-GB" dirty="0" smtClean="0"/>
              <a:t>Results provided to child’s parent/guardian</a:t>
            </a:r>
          </a:p>
          <a:p>
            <a:pPr lvl="2">
              <a:defRPr/>
            </a:pPr>
            <a:r>
              <a:rPr lang="en-GB" dirty="0" smtClean="0"/>
              <a:t>Those who tested positive for malaria using the rapid test were offered </a:t>
            </a:r>
            <a:r>
              <a:rPr lang="en-GB" dirty="0"/>
              <a:t>full course of medicine according to standard procedures for treating malaria in Nigeria </a:t>
            </a:r>
            <a:endParaRPr lang="en-GB" dirty="0" smtClean="0"/>
          </a:p>
          <a:p>
            <a:pPr lvl="1">
              <a:defRPr/>
            </a:pPr>
            <a:r>
              <a:rPr lang="en-GB" sz="2400" dirty="0" smtClean="0"/>
              <a:t>Blood smears</a:t>
            </a:r>
          </a:p>
          <a:p>
            <a:pPr lvl="2">
              <a:defRPr/>
            </a:pPr>
            <a:r>
              <a:rPr lang="en-GB" dirty="0" smtClean="0"/>
              <a:t>Thin and thick blood smear taken for all children tested</a:t>
            </a:r>
          </a:p>
          <a:p>
            <a:pPr lvl="2">
              <a:defRPr/>
            </a:pPr>
            <a:r>
              <a:rPr lang="en-GB" dirty="0" smtClean="0"/>
              <a:t>Sent to </a:t>
            </a:r>
            <a:r>
              <a:rPr lang="en-GB" dirty="0"/>
              <a:t>Department of Microbiology and Parasitology, University of </a:t>
            </a:r>
            <a:r>
              <a:rPr lang="en-GB" dirty="0" smtClean="0"/>
              <a:t>Lagos.</a:t>
            </a:r>
            <a:endParaRPr lang="en-GB" sz="18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Anaemia</a:t>
            </a:r>
            <a:r>
              <a:rPr lang="en-US" sz="4000" dirty="0" smtClean="0"/>
              <a:t> and Malaria Testing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Protocol for testing was approved by the </a:t>
            </a:r>
            <a:r>
              <a:rPr lang="en-GB" dirty="0"/>
              <a:t>Nigeria Health Research Ethics Committee of the Federal Ministry of </a:t>
            </a:r>
            <a:r>
              <a:rPr lang="en-GB" dirty="0" smtClean="0"/>
              <a:t>Health and Ethical Committee and the Institutional Review Board of ICF International</a:t>
            </a:r>
          </a:p>
          <a:p>
            <a:r>
              <a:rPr lang="en-GB" dirty="0" smtClean="0"/>
              <a:t>Obtained </a:t>
            </a:r>
            <a:r>
              <a:rPr lang="en-GB" b="1" dirty="0" smtClean="0"/>
              <a:t>informed consent from parents/guardians</a:t>
            </a:r>
          </a:p>
          <a:p>
            <a:r>
              <a:rPr lang="en-US" dirty="0" smtClean="0"/>
              <a:t>Data collection teams included a nurse and a laboratory technician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</TotalTime>
  <Words>947</Words>
  <Application>Microsoft Office PowerPoint</Application>
  <PresentationFormat>On-screen Show (4:3)</PresentationFormat>
  <Paragraphs>106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Default Design</vt:lpstr>
      <vt:lpstr>Custom Design</vt:lpstr>
      <vt:lpstr>Slide 1</vt:lpstr>
      <vt:lpstr>Slide 2</vt:lpstr>
      <vt:lpstr>Objectives</vt:lpstr>
      <vt:lpstr>The Survey</vt:lpstr>
      <vt:lpstr>Nigeria Zones</vt:lpstr>
      <vt:lpstr>Sample Design</vt:lpstr>
      <vt:lpstr>Anaemia Testing</vt:lpstr>
      <vt:lpstr>Malaria Testing</vt:lpstr>
      <vt:lpstr>Anaemia and Malaria Testing</vt:lpstr>
      <vt:lpstr>Questionnaires</vt:lpstr>
      <vt:lpstr>Questionnaires: Household Questionnaire</vt:lpstr>
      <vt:lpstr>Questionnaires: Woman’s Questionnaire</vt:lpstr>
      <vt:lpstr>Survey Timeline</vt:lpstr>
      <vt:lpstr>    Results of the household  and individual interviews 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193</cp:revision>
  <dcterms:created xsi:type="dcterms:W3CDTF">2005-10-11T14:32:07Z</dcterms:created>
  <dcterms:modified xsi:type="dcterms:W3CDTF">2012-06-15T17:42:33Z</dcterms:modified>
</cp:coreProperties>
</file>