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5"/>
  </p:notesMasterIdLst>
  <p:sldIdLst>
    <p:sldId id="348" r:id="rId3"/>
    <p:sldId id="325" r:id="rId4"/>
    <p:sldId id="329" r:id="rId5"/>
    <p:sldId id="331" r:id="rId6"/>
    <p:sldId id="347" r:id="rId7"/>
    <p:sldId id="334" r:id="rId8"/>
    <p:sldId id="335" r:id="rId9"/>
    <p:sldId id="336" r:id="rId10"/>
    <p:sldId id="338" r:id="rId11"/>
    <p:sldId id="339" r:id="rId12"/>
    <p:sldId id="340" r:id="rId13"/>
    <p:sldId id="346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32" autoAdjust="0"/>
  </p:normalViewPr>
  <p:slideViewPr>
    <p:cSldViewPr>
      <p:cViewPr>
        <p:scale>
          <a:sx n="80" d="100"/>
          <a:sy n="80" d="100"/>
        </p:scale>
        <p:origin x="-2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1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</c:v>
                </c:pt>
                <c:pt idx="1">
                  <c:v>64</c:v>
                </c:pt>
                <c:pt idx="2">
                  <c:v>34</c:v>
                </c:pt>
              </c:numCache>
            </c:numRef>
          </c:val>
        </c:ser>
        <c:dLbls>
          <c:showVal val="1"/>
        </c:dLbls>
        <c:gapWidth val="70"/>
        <c:overlap val="-25"/>
        <c:axId val="83806080"/>
        <c:axId val="83807616"/>
      </c:barChart>
      <c:catAx>
        <c:axId val="83806080"/>
        <c:scaling>
          <c:orientation val="minMax"/>
        </c:scaling>
        <c:axPos val="b"/>
        <c:majorTickMark val="none"/>
        <c:tickLblPos val="nextTo"/>
        <c:crossAx val="83807616"/>
        <c:crosses val="autoZero"/>
        <c:auto val="1"/>
        <c:lblAlgn val="ctr"/>
        <c:lblOffset val="100"/>
      </c:catAx>
      <c:valAx>
        <c:axId val="83807616"/>
        <c:scaling>
          <c:orientation val="minMax"/>
        </c:scaling>
        <c:delete val="1"/>
        <c:axPos val="l"/>
        <c:numFmt formatCode="General" sourceLinked="1"/>
        <c:tickLblPos val="none"/>
        <c:crossAx val="83806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1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48</c:v>
                </c:pt>
                <c:pt idx="1">
                  <c:v>80</c:v>
                </c:pt>
                <c:pt idx="2">
                  <c:v>35</c:v>
                </c:pt>
              </c:numCache>
            </c:numRef>
          </c:val>
        </c:ser>
        <c:dLbls>
          <c:showVal val="1"/>
        </c:dLbls>
        <c:gapWidth val="70"/>
        <c:overlap val="-25"/>
        <c:axId val="93361664"/>
        <c:axId val="93363200"/>
      </c:barChart>
      <c:catAx>
        <c:axId val="93361664"/>
        <c:scaling>
          <c:orientation val="minMax"/>
        </c:scaling>
        <c:axPos val="b"/>
        <c:majorTickMark val="none"/>
        <c:tickLblPos val="nextTo"/>
        <c:crossAx val="93363200"/>
        <c:crosses val="autoZero"/>
        <c:auto val="1"/>
        <c:lblAlgn val="ctr"/>
        <c:lblOffset val="100"/>
      </c:catAx>
      <c:valAx>
        <c:axId val="93363200"/>
        <c:scaling>
          <c:orientation val="minMax"/>
        </c:scaling>
        <c:delete val="1"/>
        <c:axPos val="l"/>
        <c:numFmt formatCode="General" sourceLinked="1"/>
        <c:tickLblPos val="none"/>
        <c:crossAx val="93361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Mobile telephone</c:v>
                </c:pt>
                <c:pt idx="2">
                  <c:v>Bicycle</c:v>
                </c:pt>
                <c:pt idx="3">
                  <c:v>Car/truck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</c:v>
                </c:pt>
                <c:pt idx="1">
                  <c:v>60</c:v>
                </c:pt>
                <c:pt idx="2">
                  <c:v>23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Mobile telephone</c:v>
                </c:pt>
                <c:pt idx="2">
                  <c:v>Bicycle</c:v>
                </c:pt>
                <c:pt idx="3">
                  <c:v>Car/truck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75</c:v>
                </c:pt>
                <c:pt idx="1">
                  <c:v>80</c:v>
                </c:pt>
                <c:pt idx="2">
                  <c:v>11</c:v>
                </c:pt>
                <c:pt idx="3">
                  <c:v>18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Mobile telephone</c:v>
                </c:pt>
                <c:pt idx="2">
                  <c:v>Bicycle</c:v>
                </c:pt>
                <c:pt idx="3">
                  <c:v>Car/truck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66</c:v>
                </c:pt>
                <c:pt idx="1">
                  <c:v>51</c:v>
                </c:pt>
                <c:pt idx="2">
                  <c:v>28</c:v>
                </c:pt>
                <c:pt idx="3">
                  <c:v>6</c:v>
                </c:pt>
              </c:numCache>
            </c:numRef>
          </c:val>
        </c:ser>
        <c:dLbls>
          <c:showVal val="1"/>
        </c:dLbls>
        <c:overlap val="-25"/>
        <c:axId val="96256768"/>
        <c:axId val="96258304"/>
      </c:barChart>
      <c:catAx>
        <c:axId val="96256768"/>
        <c:scaling>
          <c:orientation val="minMax"/>
        </c:scaling>
        <c:axPos val="b"/>
        <c:majorTickMark val="none"/>
        <c:tickLblPos val="nextTo"/>
        <c:crossAx val="96258304"/>
        <c:crosses val="autoZero"/>
        <c:auto val="1"/>
        <c:lblAlgn val="ctr"/>
        <c:lblOffset val="100"/>
      </c:catAx>
      <c:valAx>
        <c:axId val="96258304"/>
        <c:scaling>
          <c:orientation val="minMax"/>
        </c:scaling>
        <c:delete val="1"/>
        <c:axPos val="l"/>
        <c:numFmt formatCode="General" sourceLinked="1"/>
        <c:tickLblPos val="none"/>
        <c:crossAx val="9625676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777275429228839"/>
          <c:y val="3.0054644808743178E-2"/>
          <c:w val="0.75540315683209325"/>
          <c:h val="0.93989071038251393"/>
        </c:manualLayout>
      </c:layout>
      <c:barChart>
        <c:barDir val="bar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Women 15-49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Some primary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Women 15-49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Completed primary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Women 15-49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Some secondary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Women 15-49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Completed secondary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Women 15-49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More than secondary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Women 15-49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dLbls>
          <c:showVal val="1"/>
        </c:dLbls>
        <c:gapWidth val="95"/>
        <c:overlap val="100"/>
        <c:axId val="97548160"/>
        <c:axId val="97549696"/>
      </c:barChart>
      <c:catAx>
        <c:axId val="97548160"/>
        <c:scaling>
          <c:orientation val="minMax"/>
        </c:scaling>
        <c:axPos val="l"/>
        <c:majorTickMark val="none"/>
        <c:tickLblPos val="nextTo"/>
        <c:crossAx val="97549696"/>
        <c:crosses val="autoZero"/>
        <c:auto val="1"/>
        <c:lblAlgn val="ctr"/>
        <c:lblOffset val="100"/>
      </c:catAx>
      <c:valAx>
        <c:axId val="97549696"/>
        <c:scaling>
          <c:orientation val="minMax"/>
        </c:scaling>
        <c:delete val="1"/>
        <c:axPos val="b"/>
        <c:numFmt formatCode="0%" sourceLinked="1"/>
        <c:tickLblPos val="none"/>
        <c:crossAx val="97548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42033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C603E7-046F-4621-B362-6DF31213E120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3BCA98-4C1D-40BC-9E1A-AB1800D606C0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A616F4-FA3C-44A7-ADFF-28A7C548136C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FAF26F-4254-45DA-98CA-9D736E5DA0D5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93D52C-FED7-4DC5-AD16-30B0EBD94B74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3C457-81AC-4EF1-9E4D-613C05C02548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CC14A1-56C2-4081-9489-9D82CD8DB99C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25A91A-E006-4355-BB86-782930B37A51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6BDD7A-4FDC-4113-8F26-8F1EEACFD415}" type="slidenum">
              <a:rPr lang="en-US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04800" y="56388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+mn-lt"/>
              </a:rPr>
              <a:t>2010 Nigeria Malaria Indicator</a:t>
            </a:r>
            <a:r>
              <a:rPr lang="en-US" sz="3600" b="1" baseline="0" dirty="0" smtClean="0">
                <a:latin typeface="+mn-lt"/>
              </a:rPr>
              <a:t> Survey</a:t>
            </a:r>
            <a:endParaRPr lang="en-US" sz="3600" b="1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0" y="1843650"/>
            <a:ext cx="9135140" cy="31707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669774"/>
            <a:ext cx="9144000" cy="1738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5014350"/>
            <a:ext cx="9144000" cy="1738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4568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2621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37928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11887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335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374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18768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85530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17880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60024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68781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B0C5A-4847-4028-B786-1EC7504C7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EF3AD-88B8-4CA9-A4B9-AE76FCB84DA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6328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>
                <a:latin typeface="Calibri" pitchFamily="34" charset="0"/>
              </a:rPr>
              <a:t>Household and Respondent Characteristics</a:t>
            </a:r>
          </a:p>
          <a:p>
            <a:pPr algn="ctr">
              <a:spcBef>
                <a:spcPct val="20000"/>
              </a:spcBef>
            </a:pPr>
            <a:endParaRPr lang="en-US" sz="4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6007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69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Educational Level of Respondents</a:t>
            </a:r>
            <a:endParaRPr lang="en-US" sz="3200" dirty="0" smtClean="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3028863151"/>
              </p:ext>
            </p:extLst>
          </p:nvPr>
        </p:nvGraphicFramePr>
        <p:xfrm>
          <a:off x="27709" y="1371600"/>
          <a:ext cx="8540338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0" y="1034534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</a:t>
            </a:r>
            <a:r>
              <a:rPr lang="en-US" i="1" dirty="0" smtClean="0">
                <a:latin typeface="+mn-lt"/>
              </a:rPr>
              <a:t>women age 15-49</a:t>
            </a:r>
            <a:endParaRPr lang="en-US" i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81200" y="4915828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+mn-lt"/>
              </a:rPr>
              <a:t>No </a:t>
            </a:r>
          </a:p>
          <a:p>
            <a:pPr algn="ctr"/>
            <a:r>
              <a:rPr lang="en-US" b="1" dirty="0" smtClean="0">
                <a:solidFill>
                  <a:schemeClr val="accent1"/>
                </a:solidFill>
                <a:latin typeface="+mn-lt"/>
              </a:rPr>
              <a:t>education</a:t>
            </a:r>
            <a:endParaRPr lang="en-US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57600" y="4927702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Some</a:t>
            </a:r>
          </a:p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primary</a:t>
            </a:r>
            <a:endParaRPr lang="en-US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16136" y="4940134"/>
            <a:ext cx="1298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/>
                </a:solidFill>
                <a:latin typeface="+mn-lt"/>
              </a:rPr>
              <a:t>Completed</a:t>
            </a:r>
          </a:p>
          <a:p>
            <a:pPr algn="ctr"/>
            <a:r>
              <a:rPr lang="en-US" b="1" dirty="0" smtClean="0">
                <a:solidFill>
                  <a:schemeClr val="accent3"/>
                </a:solidFill>
                <a:latin typeface="+mn-lt"/>
              </a:rPr>
              <a:t>primary</a:t>
            </a:r>
            <a:endParaRPr lang="en-US" b="1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10200" y="491582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/>
                </a:solidFill>
                <a:latin typeface="+mn-lt"/>
              </a:rPr>
              <a:t>Some</a:t>
            </a:r>
          </a:p>
          <a:p>
            <a:pPr algn="ctr"/>
            <a:r>
              <a:rPr lang="en-US" b="1" dirty="0" smtClean="0">
                <a:solidFill>
                  <a:schemeClr val="accent4"/>
                </a:solidFill>
                <a:latin typeface="+mn-lt"/>
              </a:rPr>
              <a:t>secondary</a:t>
            </a:r>
            <a:endParaRPr lang="en-US" b="1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11636" y="4915827"/>
            <a:ext cx="1252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5"/>
                </a:solidFill>
                <a:latin typeface="+mn-lt"/>
              </a:rPr>
              <a:t>Completed</a:t>
            </a:r>
          </a:p>
          <a:p>
            <a:pPr algn="ctr"/>
            <a:r>
              <a:rPr lang="en-US" b="1" dirty="0" smtClean="0">
                <a:solidFill>
                  <a:schemeClr val="accent5"/>
                </a:solidFill>
                <a:latin typeface="+mn-lt"/>
              </a:rPr>
              <a:t>secondary</a:t>
            </a:r>
            <a:endParaRPr lang="en-US" b="1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58447" y="3200400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/>
                </a:solidFill>
                <a:latin typeface="+mn-lt"/>
              </a:rPr>
              <a:t>More</a:t>
            </a:r>
          </a:p>
          <a:p>
            <a:pPr algn="ctr"/>
            <a:r>
              <a:rPr lang="en-US" b="1" dirty="0" smtClean="0">
                <a:solidFill>
                  <a:schemeClr val="accent6"/>
                </a:solidFill>
                <a:latin typeface="+mn-lt"/>
              </a:rPr>
              <a:t>than</a:t>
            </a:r>
          </a:p>
          <a:p>
            <a:pPr algn="ctr"/>
            <a:r>
              <a:rPr lang="en-US" b="1" dirty="0" smtClean="0">
                <a:solidFill>
                  <a:schemeClr val="accent6"/>
                </a:solidFill>
                <a:latin typeface="+mn-lt"/>
              </a:rPr>
              <a:t>secondary</a:t>
            </a:r>
            <a:endParaRPr lang="en-US" b="1" dirty="0">
              <a:solidFill>
                <a:schemeClr val="accent6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Women’s Literacy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12420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sz="4000" b="1" dirty="0" smtClean="0">
                <a:solidFill>
                  <a:schemeClr val="tx2"/>
                </a:solidFill>
              </a:rPr>
              <a:t>50%</a:t>
            </a:r>
            <a:r>
              <a:rPr lang="en-US" sz="4000" b="1" dirty="0" smtClean="0">
                <a:solidFill>
                  <a:schemeClr val="accent4"/>
                </a:solidFill>
              </a:rPr>
              <a:t> </a:t>
            </a:r>
            <a:r>
              <a:rPr lang="en-US" sz="4000" dirty="0" smtClean="0"/>
              <a:t>of women </a:t>
            </a:r>
            <a:br>
              <a:rPr lang="en-US" sz="4000" dirty="0" smtClean="0"/>
            </a:br>
            <a:r>
              <a:rPr lang="en-US" sz="4000" dirty="0" smtClean="0"/>
              <a:t>age 15-49 are </a:t>
            </a:r>
            <a:r>
              <a:rPr lang="en-US" sz="4000" b="1" dirty="0" smtClean="0">
                <a:solidFill>
                  <a:schemeClr val="tx2"/>
                </a:solidFill>
              </a:rPr>
              <a:t>literate</a:t>
            </a:r>
            <a:r>
              <a:rPr lang="en-US" sz="4000" dirty="0" smtClean="0"/>
              <a:t>.</a:t>
            </a:r>
            <a:endParaRPr lang="en-US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tx2"/>
                </a:solidFill>
              </a:rPr>
              <a:t>58%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Nigerians have access to an </a:t>
            </a:r>
            <a:r>
              <a:rPr lang="en-US" b="1" dirty="0" smtClean="0">
                <a:solidFill>
                  <a:schemeClr val="tx2"/>
                </a:solidFill>
              </a:rPr>
              <a:t>improved water source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tx2"/>
                </a:solidFill>
              </a:rPr>
              <a:t>48%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Nigerian households have </a:t>
            </a:r>
            <a:r>
              <a:rPr lang="en-US" b="1" dirty="0" smtClean="0">
                <a:solidFill>
                  <a:schemeClr val="tx2"/>
                </a:solidFill>
              </a:rPr>
              <a:t>electricity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tx2"/>
                </a:solidFill>
              </a:rPr>
              <a:t>43%</a:t>
            </a:r>
            <a:r>
              <a:rPr lang="en-US" dirty="0" smtClean="0"/>
              <a:t> of </a:t>
            </a:r>
            <a:r>
              <a:rPr lang="en-US" dirty="0" smtClean="0">
                <a:solidFill>
                  <a:schemeClr val="accent6"/>
                </a:solidFill>
              </a:rPr>
              <a:t>female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respondents age 15-49 have received </a:t>
            </a:r>
            <a:r>
              <a:rPr lang="en-US" b="1" dirty="0" smtClean="0">
                <a:solidFill>
                  <a:schemeClr val="tx2"/>
                </a:solidFill>
              </a:rPr>
              <a:t>no formal education</a:t>
            </a:r>
            <a:endParaRPr lang="en-US" dirty="0" smtClean="0"/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of female respondents age 15-49 are </a:t>
            </a:r>
            <a:r>
              <a:rPr lang="en-US" b="1" dirty="0" smtClean="0">
                <a:solidFill>
                  <a:schemeClr val="tx2"/>
                </a:solidFill>
              </a:rPr>
              <a:t>literate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Household and Respondent Characteristics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/>
              <a:t>Household Characteristics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Drinking Water, Electricity and Sanitation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Ownership of Goods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Wealth </a:t>
            </a:r>
          </a:p>
          <a:p>
            <a:pPr eaLnBrk="1" hangingPunct="1">
              <a:defRPr/>
            </a:pPr>
            <a:r>
              <a:rPr lang="en-US" sz="2400" dirty="0" smtClean="0"/>
              <a:t>Respondent Characteristics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Education and literacy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4000" dirty="0" smtClean="0"/>
              <a:t>Drinking Water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r>
              <a:rPr lang="en-US" dirty="0" smtClean="0"/>
              <a:t>	</a:t>
            </a:r>
            <a:r>
              <a:rPr lang="en-US" b="1" dirty="0" smtClean="0">
                <a:solidFill>
                  <a:schemeClr val="tx2"/>
                </a:solidFill>
              </a:rPr>
              <a:t>58%</a:t>
            </a:r>
            <a:r>
              <a:rPr lang="en-US" dirty="0" smtClean="0"/>
              <a:t> of Nigerian households have an </a:t>
            </a:r>
            <a:r>
              <a:rPr lang="en-US" b="1" dirty="0" smtClean="0">
                <a:solidFill>
                  <a:schemeClr val="tx2"/>
                </a:solidFill>
              </a:rPr>
              <a:t>improved source of drinking water</a:t>
            </a:r>
            <a:r>
              <a:rPr lang="en-US" dirty="0" smtClean="0"/>
              <a:t>, i.e., piped water or public taps. </a:t>
            </a:r>
            <a:br>
              <a:rPr lang="en-US" dirty="0" smtClean="0"/>
            </a:br>
            <a:endParaRPr lang="en-US" dirty="0" smtClean="0"/>
          </a:p>
          <a:p>
            <a:pPr algn="ctr">
              <a:buFontTx/>
              <a:buNone/>
              <a:defRPr/>
            </a:pPr>
            <a:r>
              <a:rPr lang="en-US" b="1" dirty="0" smtClean="0">
                <a:solidFill>
                  <a:schemeClr val="tx2"/>
                </a:solidFill>
              </a:rPr>
              <a:t>79%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households in </a:t>
            </a:r>
            <a:r>
              <a:rPr lang="en-US" b="1" dirty="0" smtClean="0">
                <a:solidFill>
                  <a:schemeClr val="tx2"/>
                </a:solidFill>
              </a:rPr>
              <a:t>urban areas </a:t>
            </a:r>
            <a:r>
              <a:rPr lang="en-US" dirty="0" smtClean="0"/>
              <a:t>have an improved source of drinking water compared to </a:t>
            </a:r>
            <a:r>
              <a:rPr lang="en-US" b="1" dirty="0" smtClean="0">
                <a:solidFill>
                  <a:schemeClr val="tx2"/>
                </a:solidFill>
              </a:rPr>
              <a:t>49% in rural areas</a:t>
            </a:r>
            <a:r>
              <a:rPr lang="en-US" dirty="0" smtClean="0">
                <a:solidFill>
                  <a:schemeClr val="accent6"/>
                </a:solidFill>
              </a:rPr>
              <a:t>.</a:t>
            </a:r>
            <a:endParaRPr lang="en-US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4000" dirty="0" smtClean="0"/>
              <a:t>Sanitation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1124743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with improved toilets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2176210135"/>
              </p:ext>
            </p:extLst>
          </p:nvPr>
        </p:nvGraphicFramePr>
        <p:xfrm>
          <a:off x="762000" y="2064225"/>
          <a:ext cx="7924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917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4000" dirty="0" smtClean="0"/>
              <a:t>Electricity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124743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with </a:t>
            </a:r>
            <a:r>
              <a:rPr lang="en-US" i="1" dirty="0" smtClean="0">
                <a:latin typeface="+mn-lt"/>
              </a:rPr>
              <a:t>electricity</a:t>
            </a:r>
            <a:endParaRPr lang="en-US" i="1" dirty="0">
              <a:latin typeface="+mn-lt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xmlns="" val="124006903"/>
              </p:ext>
            </p:extLst>
          </p:nvPr>
        </p:nvGraphicFramePr>
        <p:xfrm>
          <a:off x="762000" y="2064225"/>
          <a:ext cx="7924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Household Durable Goods and Possessions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034534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owning the following goods 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2778898976"/>
              </p:ext>
            </p:extLst>
          </p:nvPr>
        </p:nvGraphicFramePr>
        <p:xfrm>
          <a:off x="304800" y="1524000"/>
          <a:ext cx="8839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Wealth Index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Wealth is determined by scoring households based on a set of characteristics, including ownership of various consumer goods.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Households are then ranked, from lowest score to highest score.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This list is then separated into 5 equal pieces (or quintiles) each representing 20% of the population.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Households in the highest quintile may not be “rich” but they are of higher socioeconomic status than the other 80% of households in the country.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304800"/>
            <a:ext cx="8991600" cy="762000"/>
          </a:xfrm>
        </p:spPr>
        <p:txBody>
          <a:bodyPr/>
          <a:lstStyle/>
          <a:p>
            <a:pPr eaLnBrk="1" hangingPunct="1"/>
            <a:r>
              <a:rPr lang="en-US" smtClean="0"/>
              <a:t>Wealth Index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81000" y="1447800"/>
            <a:ext cx="84740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latin typeface="+mn-lt"/>
                <a:cs typeface="Arial" charset="0"/>
              </a:rPr>
              <a:t>Most </a:t>
            </a:r>
            <a:r>
              <a:rPr lang="en-US" sz="3200" b="1" dirty="0">
                <a:solidFill>
                  <a:schemeClr val="tx2"/>
                </a:solidFill>
                <a:latin typeface="+mn-lt"/>
                <a:cs typeface="Arial" charset="0"/>
              </a:rPr>
              <a:t>rich</a:t>
            </a:r>
            <a:r>
              <a:rPr lang="en-US" sz="3200" dirty="0">
                <a:latin typeface="+mn-lt"/>
                <a:cs typeface="Arial" charset="0"/>
              </a:rPr>
              <a:t> households are in </a:t>
            </a:r>
            <a:r>
              <a:rPr lang="en-US" sz="3200" b="1" dirty="0">
                <a:solidFill>
                  <a:schemeClr val="tx2"/>
                </a:solidFill>
                <a:latin typeface="+mn-lt"/>
                <a:cs typeface="Arial" charset="0"/>
              </a:rPr>
              <a:t>urban</a:t>
            </a:r>
            <a:r>
              <a:rPr lang="en-US" sz="3200" dirty="0">
                <a:latin typeface="+mn-lt"/>
                <a:cs typeface="Arial" charset="0"/>
              </a:rPr>
              <a:t> areas, while the </a:t>
            </a:r>
            <a:r>
              <a:rPr lang="en-US" sz="3200" b="1" dirty="0">
                <a:solidFill>
                  <a:schemeClr val="tx2"/>
                </a:solidFill>
                <a:latin typeface="+mn-lt"/>
                <a:cs typeface="Arial" charset="0"/>
              </a:rPr>
              <a:t>poorest</a:t>
            </a:r>
            <a:r>
              <a:rPr lang="en-US" sz="3200" dirty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r>
              <a:rPr lang="en-US" sz="3200" dirty="0">
                <a:latin typeface="+mn-lt"/>
                <a:cs typeface="Arial" charset="0"/>
              </a:rPr>
              <a:t>households are more often in </a:t>
            </a:r>
            <a:r>
              <a:rPr lang="en-US" sz="3200" b="1" dirty="0">
                <a:solidFill>
                  <a:schemeClr val="tx2"/>
                </a:solidFill>
                <a:latin typeface="+mn-lt"/>
                <a:cs typeface="Arial" charset="0"/>
              </a:rPr>
              <a:t>rural</a:t>
            </a:r>
            <a:r>
              <a:rPr lang="en-US" sz="3200" dirty="0">
                <a:latin typeface="+mn-lt"/>
                <a:cs typeface="Arial" charset="0"/>
              </a:rPr>
              <a:t> areas.</a:t>
            </a:r>
          </a:p>
          <a:p>
            <a:pPr algn="ctr">
              <a:defRPr/>
            </a:pPr>
            <a:endParaRPr lang="en-US" sz="3200" dirty="0">
              <a:latin typeface="+mn-lt"/>
              <a:cs typeface="Arial" charset="0"/>
            </a:endParaRPr>
          </a:p>
          <a:p>
            <a:pPr algn="ctr">
              <a:defRPr/>
            </a:pPr>
            <a:r>
              <a:rPr lang="en-US" sz="3200" dirty="0">
                <a:latin typeface="+mn-lt"/>
                <a:cs typeface="Arial" charset="0"/>
              </a:rPr>
              <a:t>The </a:t>
            </a:r>
            <a:r>
              <a:rPr lang="en-US" sz="3200" dirty="0" smtClean="0">
                <a:latin typeface="+mn-lt"/>
                <a:cs typeface="Arial" charset="0"/>
              </a:rPr>
              <a:t>zone with the highest proportions of </a:t>
            </a:r>
            <a:r>
              <a:rPr lang="en-US" sz="3200" dirty="0">
                <a:latin typeface="+mn-lt"/>
                <a:cs typeface="Arial" charset="0"/>
              </a:rPr>
              <a:t>the </a:t>
            </a:r>
            <a:r>
              <a:rPr lang="en-US" sz="3200" b="1" dirty="0">
                <a:solidFill>
                  <a:schemeClr val="tx2"/>
                </a:solidFill>
                <a:latin typeface="+mn-lt"/>
                <a:cs typeface="Arial" charset="0"/>
              </a:rPr>
              <a:t>poorest</a:t>
            </a:r>
            <a:r>
              <a:rPr lang="en-US" sz="3200" dirty="0">
                <a:latin typeface="+mn-lt"/>
                <a:cs typeface="Arial" charset="0"/>
              </a:rPr>
              <a:t> people </a:t>
            </a:r>
            <a:r>
              <a:rPr lang="en-US" sz="3200" dirty="0" smtClean="0">
                <a:latin typeface="+mn-lt"/>
                <a:cs typeface="Arial" charset="0"/>
              </a:rPr>
              <a:t>is the </a:t>
            </a:r>
            <a:r>
              <a:rPr lang="en-US" sz="3200" b="1" dirty="0" smtClean="0">
                <a:solidFill>
                  <a:schemeClr val="tx2"/>
                </a:solidFill>
                <a:latin typeface="+mn-lt"/>
                <a:cs typeface="Arial" charset="0"/>
              </a:rPr>
              <a:t>North East</a:t>
            </a:r>
            <a:r>
              <a:rPr lang="en-US" sz="3200" b="1" dirty="0" smtClean="0">
                <a:solidFill>
                  <a:schemeClr val="accent4"/>
                </a:solidFill>
                <a:latin typeface="+mn-lt"/>
                <a:cs typeface="Arial" charset="0"/>
              </a:rPr>
              <a:t> </a:t>
            </a:r>
            <a:r>
              <a:rPr lang="en-US" sz="3200" dirty="0" smtClean="0">
                <a:latin typeface="+mn-lt"/>
                <a:cs typeface="Arial" charset="0"/>
              </a:rPr>
              <a:t>zone</a:t>
            </a:r>
            <a:r>
              <a:rPr lang="en-US" sz="3200" dirty="0" smtClean="0">
                <a:cs typeface="Arial" charset="0"/>
              </a:rPr>
              <a:t> </a:t>
            </a:r>
            <a:r>
              <a:rPr lang="en-US" sz="3200" dirty="0" smtClean="0">
                <a:latin typeface="+mn-lt"/>
                <a:cs typeface="Arial" charset="0"/>
              </a:rPr>
              <a:t>(</a:t>
            </a:r>
            <a:r>
              <a:rPr lang="en-US" sz="3200" b="1" dirty="0" smtClean="0">
                <a:latin typeface="+mn-lt"/>
                <a:cs typeface="Arial" charset="0"/>
              </a:rPr>
              <a:t>49</a:t>
            </a:r>
            <a:r>
              <a:rPr lang="en-US" sz="3200" dirty="0" smtClean="0">
                <a:latin typeface="+mn-lt"/>
                <a:cs typeface="Arial" charset="0"/>
              </a:rPr>
              <a:t>% </a:t>
            </a:r>
            <a:r>
              <a:rPr lang="en-US" sz="3200" dirty="0">
                <a:latin typeface="+mn-lt"/>
                <a:cs typeface="Arial" charset="0"/>
              </a:rPr>
              <a:t>in the lowest </a:t>
            </a:r>
            <a:r>
              <a:rPr lang="en-US" sz="3200" dirty="0" smtClean="0">
                <a:latin typeface="+mn-lt"/>
                <a:cs typeface="Arial" charset="0"/>
              </a:rPr>
              <a:t>quintile) </a:t>
            </a:r>
            <a:r>
              <a:rPr lang="en-US" sz="3200" dirty="0">
                <a:latin typeface="+mn-lt"/>
                <a:cs typeface="Arial" charset="0"/>
              </a:rPr>
              <a:t>and the </a:t>
            </a:r>
            <a:r>
              <a:rPr lang="en-US" sz="3200" dirty="0" smtClean="0">
                <a:latin typeface="+mn-lt"/>
                <a:cs typeface="Arial" charset="0"/>
              </a:rPr>
              <a:t>zone with the largest </a:t>
            </a:r>
            <a:r>
              <a:rPr lang="en-US" sz="3200" dirty="0">
                <a:latin typeface="+mn-lt"/>
                <a:cs typeface="Arial" charset="0"/>
              </a:rPr>
              <a:t>proportion of </a:t>
            </a:r>
            <a:r>
              <a:rPr lang="en-US" sz="3200" b="1" dirty="0">
                <a:solidFill>
                  <a:schemeClr val="tx2"/>
                </a:solidFill>
                <a:latin typeface="+mn-lt"/>
                <a:cs typeface="Arial" charset="0"/>
              </a:rPr>
              <a:t>wealthy</a:t>
            </a:r>
            <a:r>
              <a:rPr lang="en-US" sz="3200" dirty="0">
                <a:solidFill>
                  <a:schemeClr val="accent4"/>
                </a:solidFill>
                <a:latin typeface="+mn-lt"/>
                <a:cs typeface="Arial" charset="0"/>
              </a:rPr>
              <a:t> </a:t>
            </a:r>
            <a:r>
              <a:rPr lang="en-US" sz="3200" dirty="0">
                <a:latin typeface="+mn-lt"/>
                <a:cs typeface="Arial" charset="0"/>
              </a:rPr>
              <a:t>households </a:t>
            </a:r>
            <a:r>
              <a:rPr lang="en-US" sz="3200" dirty="0" smtClean="0">
                <a:latin typeface="+mn-lt"/>
                <a:cs typeface="Arial" charset="0"/>
              </a:rPr>
              <a:t> is the </a:t>
            </a:r>
            <a:r>
              <a:rPr lang="en-US" sz="3200" b="1" dirty="0" smtClean="0">
                <a:solidFill>
                  <a:schemeClr val="tx2"/>
                </a:solidFill>
                <a:latin typeface="+mn-lt"/>
                <a:cs typeface="Arial" charset="0"/>
              </a:rPr>
              <a:t>South West</a:t>
            </a:r>
            <a:r>
              <a:rPr lang="en-US" sz="3200" dirty="0" smtClean="0">
                <a:solidFill>
                  <a:schemeClr val="accent4"/>
                </a:solidFill>
                <a:latin typeface="+mn-lt"/>
                <a:cs typeface="Arial" charset="0"/>
              </a:rPr>
              <a:t> </a:t>
            </a:r>
            <a:r>
              <a:rPr lang="en-US" sz="3200" dirty="0" smtClean="0">
                <a:latin typeface="+mn-lt"/>
                <a:cs typeface="Arial" charset="0"/>
              </a:rPr>
              <a:t>zone</a:t>
            </a:r>
            <a:r>
              <a:rPr lang="en-US" sz="3200" dirty="0" smtClean="0">
                <a:cs typeface="Arial" charset="0"/>
              </a:rPr>
              <a:t> </a:t>
            </a:r>
            <a:r>
              <a:rPr lang="en-US" sz="3200" dirty="0" smtClean="0">
                <a:latin typeface="+mn-lt"/>
                <a:cs typeface="Arial" charset="0"/>
              </a:rPr>
              <a:t>(</a:t>
            </a:r>
            <a:r>
              <a:rPr lang="en-US" sz="3200" b="1" dirty="0" smtClean="0">
                <a:latin typeface="+mn-lt"/>
                <a:cs typeface="Arial" charset="0"/>
              </a:rPr>
              <a:t>40</a:t>
            </a:r>
            <a:r>
              <a:rPr lang="en-US" sz="3200" dirty="0" smtClean="0">
                <a:latin typeface="+mn-lt"/>
                <a:cs typeface="Arial" charset="0"/>
              </a:rPr>
              <a:t>% </a:t>
            </a:r>
            <a:r>
              <a:rPr lang="en-US" sz="3200" dirty="0">
                <a:latin typeface="+mn-lt"/>
                <a:cs typeface="Arial" charset="0"/>
              </a:rPr>
              <a:t>in the highest quintile).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Household and Respondent Characteristics</a:t>
            </a:r>
          </a:p>
        </p:txBody>
      </p:sp>
      <p:sp>
        <p:nvSpPr>
          <p:cNvPr id="2867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828800"/>
            <a:ext cx="43434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Household Characteristics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Drinking Water, Electricity and Sanitation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Ownership of Goods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Wealth </a:t>
            </a:r>
          </a:p>
          <a:p>
            <a:pPr eaLnBrk="1" hangingPunct="1">
              <a:defRPr/>
            </a:pPr>
            <a:r>
              <a:rPr lang="en-US" sz="2400" b="1" dirty="0" smtClean="0"/>
              <a:t>Respondent Characteristics</a:t>
            </a:r>
          </a:p>
          <a:p>
            <a:pPr lvl="1" eaLnBrk="1" hangingPunct="1">
              <a:defRPr/>
            </a:pPr>
            <a:r>
              <a:rPr lang="en-US" sz="2000" b="1" dirty="0" smtClean="0"/>
              <a:t>Education and literacy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Nigeria MIS">
      <a:dk1>
        <a:srgbClr val="000000"/>
      </a:dk1>
      <a:lt1>
        <a:srgbClr val="FFFFFF"/>
      </a:lt1>
      <a:dk2>
        <a:srgbClr val="018852"/>
      </a:dk2>
      <a:lt2>
        <a:srgbClr val="93C5D2"/>
      </a:lt2>
      <a:accent1>
        <a:srgbClr val="B73446"/>
      </a:accent1>
      <a:accent2>
        <a:srgbClr val="EFE8D3"/>
      </a:accent2>
      <a:accent3>
        <a:srgbClr val="E45C77"/>
      </a:accent3>
      <a:accent4>
        <a:srgbClr val="345AA9"/>
      </a:accent4>
      <a:accent5>
        <a:srgbClr val="567D42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MIS">
      <a:dk1>
        <a:srgbClr val="000000"/>
      </a:dk1>
      <a:lt1>
        <a:srgbClr val="FFFFFF"/>
      </a:lt1>
      <a:dk2>
        <a:srgbClr val="018852"/>
      </a:dk2>
      <a:lt2>
        <a:srgbClr val="93C5D2"/>
      </a:lt2>
      <a:accent1>
        <a:srgbClr val="B73446"/>
      </a:accent1>
      <a:accent2>
        <a:srgbClr val="EFE8D3"/>
      </a:accent2>
      <a:accent3>
        <a:srgbClr val="E45C77"/>
      </a:accent3>
      <a:accent4>
        <a:srgbClr val="345AA9"/>
      </a:accent4>
      <a:accent5>
        <a:srgbClr val="567D42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2191</TotalTime>
  <Words>303</Words>
  <Application>Microsoft Office PowerPoint</Application>
  <PresentationFormat>On-screen Show (4:3)</PresentationFormat>
  <Paragraphs>65</Paragraphs>
  <Slides>12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Default Design</vt:lpstr>
      <vt:lpstr>Custom Design</vt:lpstr>
      <vt:lpstr>Slide 1</vt:lpstr>
      <vt:lpstr>Household and Respondent Characteristics</vt:lpstr>
      <vt:lpstr>Drinking Water</vt:lpstr>
      <vt:lpstr>Sanitation</vt:lpstr>
      <vt:lpstr>Electricity</vt:lpstr>
      <vt:lpstr>Household Durable Goods and Possessions</vt:lpstr>
      <vt:lpstr>Wealth Index</vt:lpstr>
      <vt:lpstr>Wealth Index</vt:lpstr>
      <vt:lpstr>Household and Respondent Characteristics</vt:lpstr>
      <vt:lpstr>Educational Level of Respondents</vt:lpstr>
      <vt:lpstr>Women’s Literacy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138</cp:revision>
  <dcterms:created xsi:type="dcterms:W3CDTF">2005-10-11T14:32:07Z</dcterms:created>
  <dcterms:modified xsi:type="dcterms:W3CDTF">2012-05-09T20:20:20Z</dcterms:modified>
</cp:coreProperties>
</file>