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68" r:id="rId4"/>
    <p:sldId id="257" r:id="rId5"/>
    <p:sldId id="258" r:id="rId6"/>
    <p:sldId id="259" r:id="rId7"/>
    <p:sldId id="260" r:id="rId8"/>
    <p:sldId id="267" r:id="rId9"/>
    <p:sldId id="261" r:id="rId10"/>
    <p:sldId id="262" r:id="rId11"/>
    <p:sldId id="266" r:id="rId12"/>
    <p:sldId id="263" r:id="rId13"/>
    <p:sldId id="264" r:id="rId14"/>
    <p:sldId id="265" r:id="rId15"/>
    <p:sldId id="270" r:id="rId16"/>
    <p:sldId id="271" r:id="rId17"/>
    <p:sldId id="269" r:id="rId18"/>
    <p:sldId id="272" r:id="rId19"/>
    <p:sldId id="275" r:id="rId20"/>
    <p:sldId id="273" r:id="rId21"/>
    <p:sldId id="274" r:id="rId22"/>
    <p:sldId id="276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1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Doesn't know any</c:v>
                </c:pt>
                <c:pt idx="1">
                  <c:v>Convulsion</c:v>
                </c:pt>
                <c:pt idx="2">
                  <c:v>Vomiting</c:v>
                </c:pt>
                <c:pt idx="3">
                  <c:v>Poor appetite</c:v>
                </c:pt>
                <c:pt idx="4">
                  <c:v>Joint pain</c:v>
                </c:pt>
                <c:pt idx="5">
                  <c:v>Headache</c:v>
                </c:pt>
                <c:pt idx="6">
                  <c:v>Chills/shivering</c:v>
                </c:pt>
                <c:pt idx="7">
                  <c:v>Fever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3</c:v>
                </c:pt>
                <c:pt idx="2">
                  <c:v>23</c:v>
                </c:pt>
                <c:pt idx="3">
                  <c:v>23</c:v>
                </c:pt>
                <c:pt idx="4">
                  <c:v>31</c:v>
                </c:pt>
                <c:pt idx="5">
                  <c:v>55</c:v>
                </c:pt>
                <c:pt idx="6">
                  <c:v>45</c:v>
                </c:pt>
                <c:pt idx="7">
                  <c:v>67</c:v>
                </c:pt>
              </c:numCache>
            </c:numRef>
          </c:val>
        </c:ser>
        <c:dLbls>
          <c:showVal val="1"/>
        </c:dLbls>
        <c:gapWidth val="90"/>
        <c:overlap val="-25"/>
        <c:axId val="90840064"/>
        <c:axId val="90882816"/>
      </c:barChart>
      <c:catAx>
        <c:axId val="90840064"/>
        <c:scaling>
          <c:orientation val="minMax"/>
        </c:scaling>
        <c:axPos val="l"/>
        <c:majorTickMark val="none"/>
        <c:tickLblPos val="nextTo"/>
        <c:crossAx val="90882816"/>
        <c:crosses val="autoZero"/>
        <c:auto val="1"/>
        <c:lblAlgn val="ctr"/>
        <c:lblOffset val="100"/>
      </c:catAx>
      <c:valAx>
        <c:axId val="90882816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908400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Had blood taken from a finger or heel for testing</c:v>
                </c:pt>
                <c:pt idx="1">
                  <c:v>Took antimalarial drugs</c:v>
                </c:pt>
                <c:pt idx="2">
                  <c:v>Took antimalarial drugs the same or next day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</c:v>
                </c:pt>
                <c:pt idx="1">
                  <c:v>51</c:v>
                </c:pt>
                <c:pt idx="2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Had blood taken from a finger or heel for testing</c:v>
                </c:pt>
                <c:pt idx="1">
                  <c:v>Took antimalarial drugs</c:v>
                </c:pt>
                <c:pt idx="2">
                  <c:v>Took antimalarial drugs the same or next day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7</c:v>
                </c:pt>
                <c:pt idx="1">
                  <c:v>41</c:v>
                </c:pt>
                <c:pt idx="2">
                  <c:v>22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Had blood taken from a finger or heel for testing</c:v>
                </c:pt>
                <c:pt idx="1">
                  <c:v>Took antimalarial drugs</c:v>
                </c:pt>
                <c:pt idx="2">
                  <c:v>Took antimalarial drugs the same or next day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8</c:v>
                </c:pt>
                <c:pt idx="1">
                  <c:v>50</c:v>
                </c:pt>
                <c:pt idx="2">
                  <c:v>31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Had blood taken from a finger or heel for testing</c:v>
                </c:pt>
                <c:pt idx="1">
                  <c:v>Took antimalarial drugs</c:v>
                </c:pt>
                <c:pt idx="2">
                  <c:v>Took antimalarial drugs the same or next day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12</c:v>
                </c:pt>
                <c:pt idx="1">
                  <c:v>64</c:v>
                </c:pt>
                <c:pt idx="2">
                  <c:v>38</c:v>
                </c:pt>
              </c:numCache>
            </c:numRef>
          </c:val>
        </c:ser>
        <c:dLbls>
          <c:showVal val="1"/>
        </c:dLbls>
        <c:overlap val="-25"/>
        <c:axId val="111319680"/>
        <c:axId val="108896640"/>
      </c:barChart>
      <c:catAx>
        <c:axId val="111319680"/>
        <c:scaling>
          <c:orientation val="minMax"/>
        </c:scaling>
        <c:axPos val="b"/>
        <c:majorTickMark val="none"/>
        <c:tickLblPos val="nextTo"/>
        <c:crossAx val="108896640"/>
        <c:crosses val="autoZero"/>
        <c:auto val="1"/>
        <c:lblAlgn val="ctr"/>
        <c:lblOffset val="100"/>
      </c:catAx>
      <c:valAx>
        <c:axId val="108896640"/>
        <c:scaling>
          <c:orientation val="minMax"/>
        </c:scaling>
        <c:delete val="1"/>
        <c:axPos val="l"/>
        <c:numFmt formatCode="General" sourceLinked="1"/>
        <c:tickLblPos val="none"/>
        <c:crossAx val="11131968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11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29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1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1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6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4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SP/Fansidar</c:v>
                </c:pt>
                <c:pt idx="1">
                  <c:v>Chloroquine</c:v>
                </c:pt>
                <c:pt idx="2">
                  <c:v>Amodiaquine</c:v>
                </c:pt>
                <c:pt idx="3">
                  <c:v>Quinine</c:v>
                </c:pt>
                <c:pt idx="4">
                  <c:v>ACT</c:v>
                </c:pt>
                <c:pt idx="5">
                  <c:v>Other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11</c:v>
                </c:pt>
                <c:pt idx="1">
                  <c:v>29</c:v>
                </c:pt>
                <c:pt idx="2">
                  <c:v>1</c:v>
                </c:pt>
                <c:pt idx="3">
                  <c:v>1</c:v>
                </c:pt>
                <c:pt idx="4">
                  <c:v>6</c:v>
                </c:pt>
                <c:pt idx="5">
                  <c:v>4</c:v>
                </c:pt>
              </c:numCache>
            </c:numRef>
          </c:val>
        </c:ser>
        <c:dLbls>
          <c:showVal val="1"/>
        </c:dLbls>
        <c:overlap val="-25"/>
        <c:axId val="111959424"/>
        <c:axId val="111957888"/>
      </c:barChart>
      <c:valAx>
        <c:axId val="111957888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111959424"/>
        <c:crosses val="autoZero"/>
        <c:crossBetween val="between"/>
      </c:valAx>
      <c:catAx>
        <c:axId val="111959424"/>
        <c:scaling>
          <c:orientation val="minMax"/>
        </c:scaling>
        <c:axPos val="b"/>
        <c:majorTickMark val="none"/>
        <c:tickLblPos val="nextTo"/>
        <c:crossAx val="111957888"/>
        <c:crosses val="autoZero"/>
        <c:auto val="1"/>
        <c:lblAlgn val="ctr"/>
        <c:lblOffset val="100"/>
      </c:catAx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Doesn't know</c:v>
                </c:pt>
                <c:pt idx="1">
                  <c:v>Other</c:v>
                </c:pt>
                <c:pt idx="2">
                  <c:v>Certain foods</c:v>
                </c:pt>
                <c:pt idx="3">
                  <c:v>Dirty surroundings</c:v>
                </c:pt>
                <c:pt idx="4">
                  <c:v>Stagnant water</c:v>
                </c:pt>
                <c:pt idx="5">
                  <c:v>Mosquitoes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</c:v>
                </c:pt>
                <c:pt idx="1">
                  <c:v>7</c:v>
                </c:pt>
                <c:pt idx="2">
                  <c:v>6</c:v>
                </c:pt>
                <c:pt idx="3">
                  <c:v>27</c:v>
                </c:pt>
                <c:pt idx="4">
                  <c:v>12</c:v>
                </c:pt>
                <c:pt idx="5">
                  <c:v>82</c:v>
                </c:pt>
              </c:numCache>
            </c:numRef>
          </c:val>
        </c:ser>
        <c:dLbls>
          <c:showVal val="1"/>
        </c:dLbls>
        <c:gapWidth val="90"/>
        <c:overlap val="-25"/>
        <c:axId val="87574016"/>
        <c:axId val="87575552"/>
      </c:barChart>
      <c:catAx>
        <c:axId val="87574016"/>
        <c:scaling>
          <c:orientation val="minMax"/>
        </c:scaling>
        <c:axPos val="l"/>
        <c:majorTickMark val="none"/>
        <c:tickLblPos val="nextTo"/>
        <c:crossAx val="87575552"/>
        <c:crosses val="autoZero"/>
        <c:auto val="1"/>
        <c:lblAlgn val="ctr"/>
        <c:lblOffset val="100"/>
      </c:catAx>
      <c:valAx>
        <c:axId val="87575552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875740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Doesn't know</c:v>
                </c:pt>
                <c:pt idx="1">
                  <c:v>Everyone</c:v>
                </c:pt>
                <c:pt idx="2">
                  <c:v>Elderly</c:v>
                </c:pt>
                <c:pt idx="3">
                  <c:v>Adults</c:v>
                </c:pt>
                <c:pt idx="4">
                  <c:v>Pregnant women</c:v>
                </c:pt>
                <c:pt idx="5">
                  <c:v>Children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</c:v>
                </c:pt>
                <c:pt idx="1">
                  <c:v>43</c:v>
                </c:pt>
                <c:pt idx="2">
                  <c:v>9</c:v>
                </c:pt>
                <c:pt idx="3">
                  <c:v>18</c:v>
                </c:pt>
                <c:pt idx="4">
                  <c:v>26</c:v>
                </c:pt>
                <c:pt idx="5">
                  <c:v>64</c:v>
                </c:pt>
              </c:numCache>
            </c:numRef>
          </c:val>
        </c:ser>
        <c:dLbls>
          <c:showVal val="1"/>
        </c:dLbls>
        <c:gapWidth val="90"/>
        <c:overlap val="-25"/>
        <c:axId val="90913792"/>
        <c:axId val="90919680"/>
      </c:barChart>
      <c:catAx>
        <c:axId val="90913792"/>
        <c:scaling>
          <c:orientation val="minMax"/>
        </c:scaling>
        <c:axPos val="l"/>
        <c:majorTickMark val="none"/>
        <c:tickLblPos val="nextTo"/>
        <c:crossAx val="90919680"/>
        <c:crosses val="autoZero"/>
        <c:auto val="1"/>
        <c:lblAlgn val="ctr"/>
        <c:lblOffset val="100"/>
      </c:catAx>
      <c:valAx>
        <c:axId val="90919680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909137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50849190726159255"/>
          <c:y val="1.5533302902354593E-2"/>
          <c:w val="0.42761918396564091"/>
          <c:h val="0.94358974358974368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Eliminate stagnant water around living area</c:v>
                </c:pt>
                <c:pt idx="1">
                  <c:v>Cut the grass</c:v>
                </c:pt>
                <c:pt idx="2">
                  <c:v>Keep surroundings clean</c:v>
                </c:pt>
                <c:pt idx="3">
                  <c:v>Use insect repellent</c:v>
                </c:pt>
                <c:pt idx="4">
                  <c:v>Keep doors and windows closed</c:v>
                </c:pt>
                <c:pt idx="5">
                  <c:v>Use mosquito coils</c:v>
                </c:pt>
                <c:pt idx="6">
                  <c:v>Use insecticide spray</c:v>
                </c:pt>
                <c:pt idx="7">
                  <c:v>Sleep under an ITN/LLIN</c:v>
                </c:pt>
                <c:pt idx="8">
                  <c:v>Sleep under mosquito net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8</c:v>
                </c:pt>
                <c:pt idx="1">
                  <c:v>7</c:v>
                </c:pt>
                <c:pt idx="2">
                  <c:v>31</c:v>
                </c:pt>
                <c:pt idx="3">
                  <c:v>3</c:v>
                </c:pt>
                <c:pt idx="4">
                  <c:v>13</c:v>
                </c:pt>
                <c:pt idx="5">
                  <c:v>26</c:v>
                </c:pt>
                <c:pt idx="6">
                  <c:v>20</c:v>
                </c:pt>
                <c:pt idx="7">
                  <c:v>17</c:v>
                </c:pt>
                <c:pt idx="8">
                  <c:v>62</c:v>
                </c:pt>
              </c:numCache>
            </c:numRef>
          </c:val>
        </c:ser>
        <c:dLbls>
          <c:showVal val="1"/>
        </c:dLbls>
        <c:gapWidth val="90"/>
        <c:overlap val="-25"/>
        <c:axId val="91509120"/>
        <c:axId val="91510656"/>
      </c:barChart>
      <c:catAx>
        <c:axId val="91509120"/>
        <c:scaling>
          <c:orientation val="minMax"/>
        </c:scaling>
        <c:axPos val="l"/>
        <c:majorTickMark val="none"/>
        <c:tickLblPos val="nextTo"/>
        <c:crossAx val="91510656"/>
        <c:crosses val="autoZero"/>
        <c:auto val="1"/>
        <c:lblAlgn val="ctr"/>
        <c:lblOffset val="100"/>
      </c:catAx>
      <c:valAx>
        <c:axId val="91510656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915091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50849190726159255"/>
          <c:y val="1.5533302902354593E-2"/>
          <c:w val="0.42761918396564091"/>
          <c:h val="0.94358974358974368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Take daraprim tablets (Sunday-Sunday medicine)</c:v>
                </c:pt>
                <c:pt idx="1">
                  <c:v>Take SP/Fansidar during antenatal care</c:v>
                </c:pt>
                <c:pt idx="2">
                  <c:v>Keep environment clean</c:v>
                </c:pt>
                <c:pt idx="3">
                  <c:v>Sleep under an ITN/LLIN</c:v>
                </c:pt>
                <c:pt idx="4">
                  <c:v>Sleep under mosquito net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22</c:v>
                </c:pt>
                <c:pt idx="2">
                  <c:v>28</c:v>
                </c:pt>
                <c:pt idx="3">
                  <c:v>16</c:v>
                </c:pt>
                <c:pt idx="4">
                  <c:v>58</c:v>
                </c:pt>
              </c:numCache>
            </c:numRef>
          </c:val>
        </c:ser>
        <c:dLbls>
          <c:showVal val="1"/>
        </c:dLbls>
        <c:gapWidth val="90"/>
        <c:overlap val="-25"/>
        <c:axId val="91534848"/>
        <c:axId val="91536384"/>
      </c:barChart>
      <c:catAx>
        <c:axId val="91534848"/>
        <c:scaling>
          <c:orientation val="minMax"/>
        </c:scaling>
        <c:axPos val="l"/>
        <c:majorTickMark val="none"/>
        <c:tickLblPos val="nextTo"/>
        <c:crossAx val="91536384"/>
        <c:crosses val="autoZero"/>
        <c:auto val="1"/>
        <c:lblAlgn val="ctr"/>
        <c:lblOffset val="100"/>
      </c:catAx>
      <c:valAx>
        <c:axId val="91536384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915348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Other</c:v>
                </c:pt>
                <c:pt idx="1">
                  <c:v>Aspirin/Panadol/Paracetamol</c:v>
                </c:pt>
                <c:pt idx="2">
                  <c:v>ACT</c:v>
                </c:pt>
                <c:pt idx="3">
                  <c:v>Quinine</c:v>
                </c:pt>
                <c:pt idx="4">
                  <c:v>Chloroquine</c:v>
                </c:pt>
                <c:pt idx="5">
                  <c:v>SP/Fansidar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7</c:v>
                </c:pt>
                <c:pt idx="1">
                  <c:v>38</c:v>
                </c:pt>
                <c:pt idx="2">
                  <c:v>9</c:v>
                </c:pt>
                <c:pt idx="3">
                  <c:v>5</c:v>
                </c:pt>
                <c:pt idx="4">
                  <c:v>38</c:v>
                </c:pt>
                <c:pt idx="5">
                  <c:v>23</c:v>
                </c:pt>
              </c:numCache>
            </c:numRef>
          </c:val>
        </c:ser>
        <c:dLbls>
          <c:showVal val="1"/>
        </c:dLbls>
        <c:gapWidth val="90"/>
        <c:overlap val="-25"/>
        <c:axId val="91547904"/>
        <c:axId val="91615232"/>
      </c:barChart>
      <c:catAx>
        <c:axId val="91547904"/>
        <c:scaling>
          <c:orientation val="minMax"/>
        </c:scaling>
        <c:axPos val="l"/>
        <c:majorTickMark val="none"/>
        <c:tickLblPos val="nextTo"/>
        <c:crossAx val="91615232"/>
        <c:crosses val="autoZero"/>
        <c:auto val="1"/>
        <c:lblAlgn val="ctr"/>
        <c:lblOffset val="100"/>
      </c:catAx>
      <c:valAx>
        <c:axId val="91615232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915479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Other</c:v>
                </c:pt>
                <c:pt idx="1">
                  <c:v>Aspirin/Panadol/Paracetamol</c:v>
                </c:pt>
                <c:pt idx="2">
                  <c:v>ACT</c:v>
                </c:pt>
                <c:pt idx="3">
                  <c:v>Quinine</c:v>
                </c:pt>
                <c:pt idx="4">
                  <c:v>Chloroquine</c:v>
                </c:pt>
                <c:pt idx="5">
                  <c:v>SP/Fansidar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</c:v>
                </c:pt>
                <c:pt idx="1">
                  <c:v>44</c:v>
                </c:pt>
                <c:pt idx="2">
                  <c:v>12</c:v>
                </c:pt>
                <c:pt idx="3">
                  <c:v>7</c:v>
                </c:pt>
                <c:pt idx="4">
                  <c:v>37</c:v>
                </c:pt>
                <c:pt idx="5">
                  <c:v>13</c:v>
                </c:pt>
              </c:numCache>
            </c:numRef>
          </c:val>
        </c:ser>
        <c:dLbls>
          <c:showVal val="1"/>
        </c:dLbls>
        <c:gapWidth val="90"/>
        <c:overlap val="-25"/>
        <c:axId val="91189248"/>
        <c:axId val="91190784"/>
      </c:barChart>
      <c:catAx>
        <c:axId val="91189248"/>
        <c:scaling>
          <c:orientation val="minMax"/>
        </c:scaling>
        <c:axPos val="l"/>
        <c:majorTickMark val="none"/>
        <c:tickLblPos val="nextTo"/>
        <c:crossAx val="91190784"/>
        <c:crosses val="autoZero"/>
        <c:auto val="1"/>
        <c:lblAlgn val="ctr"/>
        <c:lblOffset val="100"/>
      </c:catAx>
      <c:valAx>
        <c:axId val="91190784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911892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50849190726159255"/>
          <c:y val="1.5533302902354593E-2"/>
          <c:w val="0.42761918396564091"/>
          <c:h val="0.94358974358974368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Mosquito appears in family picture</c:v>
                </c:pt>
                <c:pt idx="1">
                  <c:v>Man playing drafts with mosquito</c:v>
                </c:pt>
                <c:pt idx="2">
                  <c:v>Friends playing drafts, small friend slaps big friend (Mr. Calypso)</c:v>
                </c:pt>
                <c:pt idx="3">
                  <c:v>The king gets slapped</c:v>
                </c:pt>
                <c:pt idx="4">
                  <c:v>Mosquito takes child away while family is sleeping</c:v>
                </c:pt>
                <c:pt idx="5">
                  <c:v>Lonart versus malaria</c:v>
                </c:pt>
                <c:pt idx="6">
                  <c:v>Mosquito backing baby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</c:v>
                </c:pt>
                <c:pt idx="1">
                  <c:v>7</c:v>
                </c:pt>
                <c:pt idx="2">
                  <c:v>8</c:v>
                </c:pt>
                <c:pt idx="3">
                  <c:v>13</c:v>
                </c:pt>
                <c:pt idx="4">
                  <c:v>14</c:v>
                </c:pt>
                <c:pt idx="5">
                  <c:v>16</c:v>
                </c:pt>
                <c:pt idx="6">
                  <c:v>22</c:v>
                </c:pt>
              </c:numCache>
            </c:numRef>
          </c:val>
        </c:ser>
        <c:dLbls>
          <c:showVal val="1"/>
        </c:dLbls>
        <c:gapWidth val="90"/>
        <c:overlap val="-25"/>
        <c:axId val="98167040"/>
        <c:axId val="98447360"/>
      </c:barChart>
      <c:catAx>
        <c:axId val="98167040"/>
        <c:scaling>
          <c:orientation val="minMax"/>
        </c:scaling>
        <c:axPos val="l"/>
        <c:majorTickMark val="none"/>
        <c:tickLblPos val="nextTo"/>
        <c:crossAx val="98447360"/>
        <c:crosses val="autoZero"/>
        <c:auto val="1"/>
        <c:lblAlgn val="ctr"/>
        <c:lblOffset val="100"/>
      </c:catAx>
      <c:valAx>
        <c:axId val="98447360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981670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Town announcer</c:v>
                </c:pt>
                <c:pt idx="1">
                  <c:v>Billboard</c:v>
                </c:pt>
                <c:pt idx="2">
                  <c:v>Relative/friend/neighbour/school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</c:v>
                </c:pt>
                <c:pt idx="1">
                  <c:v>7</c:v>
                </c:pt>
                <c:pt idx="2">
                  <c:v>15</c:v>
                </c:pt>
                <c:pt idx="3">
                  <c:v>39</c:v>
                </c:pt>
                <c:pt idx="4">
                  <c:v>63</c:v>
                </c:pt>
              </c:numCache>
            </c:numRef>
          </c:val>
        </c:ser>
        <c:dLbls>
          <c:showVal val="1"/>
        </c:dLbls>
        <c:gapWidth val="90"/>
        <c:overlap val="-25"/>
        <c:axId val="108832640"/>
        <c:axId val="108834176"/>
      </c:barChart>
      <c:catAx>
        <c:axId val="108832640"/>
        <c:scaling>
          <c:orientation val="minMax"/>
        </c:scaling>
        <c:axPos val="l"/>
        <c:majorTickMark val="none"/>
        <c:tickLblPos val="nextTo"/>
        <c:crossAx val="108834176"/>
        <c:crosses val="autoZero"/>
        <c:auto val="1"/>
        <c:lblAlgn val="ctr"/>
        <c:lblOffset val="100"/>
      </c:catAx>
      <c:valAx>
        <c:axId val="108834176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1088326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2C358C-5756-4431-9A21-ADBF4E52E30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26063B-9491-4D84-AB91-56827277BF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38035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E799265-B46D-4F04-8F18-DB4E5DD288C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04800" y="5638800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+mn-lt"/>
              </a:rPr>
              <a:t>2010 Nigeria Malaria Indicator</a:t>
            </a:r>
            <a:r>
              <a:rPr lang="en-US" sz="3600" b="1" baseline="0" dirty="0" smtClean="0">
                <a:latin typeface="+mn-lt"/>
              </a:rPr>
              <a:t> Survey</a:t>
            </a:r>
            <a:endParaRPr lang="en-US" sz="3600" b="1" dirty="0"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60" y="1843650"/>
            <a:ext cx="9135140" cy="31707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1669774"/>
            <a:ext cx="9144000" cy="1738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5014350"/>
            <a:ext cx="9144000" cy="1738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235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8516-553A-49B5-A764-72C87BBA032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D3AE8-3990-458B-895B-A6521A7F36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26494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8516-553A-49B5-A764-72C87BBA032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D3AE8-3990-458B-895B-A6521A7F36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39163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44CA-CCCC-4ABE-B396-D2075D1B8D2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206741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44CA-CCCC-4ABE-B396-D2075D1B8D2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6717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44CA-CCCC-4ABE-B396-D2075D1B8D2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55265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44CA-CCCC-4ABE-B396-D2075D1B8D2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77743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44CA-CCCC-4ABE-B396-D2075D1B8D2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660497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44CA-CCCC-4ABE-B396-D2075D1B8D2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449278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44CA-CCCC-4ABE-B396-D2075D1B8D2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551059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44CA-CCCC-4ABE-B396-D2075D1B8D2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9325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8516-553A-49B5-A764-72C87BBA032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D3AE8-3990-458B-895B-A6521A7F36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71163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44CA-CCCC-4ABE-B396-D2075D1B8D2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283924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44CA-CCCC-4ABE-B396-D2075D1B8D2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9478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44CA-CCCC-4ABE-B396-D2075D1B8D2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2569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8516-553A-49B5-A764-72C87BBA032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D3AE8-3990-458B-895B-A6521A7F36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69781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8516-553A-49B5-A764-72C87BBA032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D3AE8-3990-458B-895B-A6521A7F36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8130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8516-553A-49B5-A764-72C87BBA032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D3AE8-3990-458B-895B-A6521A7F36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870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8516-553A-49B5-A764-72C87BBA032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D3AE8-3990-458B-895B-A6521A7F36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83242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8516-553A-49B5-A764-72C87BBA032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D3AE8-3990-458B-895B-A6521A7F36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2240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8516-553A-49B5-A764-72C87BBA032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D3AE8-3990-458B-895B-A6521A7F36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86059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8516-553A-49B5-A764-72C87BBA032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D3AE8-3990-458B-895B-A6521A7F36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39335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8516-553A-49B5-A764-72C87BBA032A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2D3AE8-3990-458B-895B-A6521A7F36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952435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E44CA-CCCC-4ABE-B396-D2075D1B8D2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83926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Knowledge of Malaria </a:t>
            </a:r>
          </a:p>
          <a:p>
            <a:pPr algn="ctr"/>
            <a:r>
              <a:rPr lang="en-US" sz="4400" b="1" dirty="0" smtClean="0"/>
              <a:t>and Fever Management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xmlns="" val="2696660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71800"/>
            <a:ext cx="8229600" cy="914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chemeClr val="tx2"/>
                </a:solidFill>
              </a:rPr>
              <a:t>98%</a:t>
            </a:r>
            <a:r>
              <a:rPr lang="en-US" sz="3600" dirty="0" smtClean="0"/>
              <a:t> of women say </a:t>
            </a:r>
            <a:r>
              <a:rPr lang="en-US" sz="3600" b="1" dirty="0" smtClean="0">
                <a:solidFill>
                  <a:schemeClr val="tx2"/>
                </a:solidFill>
              </a:rPr>
              <a:t>malaria can be treated</a:t>
            </a:r>
            <a:endParaRPr lang="en-US" sz="3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4578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17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Knowledge of Malaria Treatment for Adults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8630849"/>
              </p:ext>
            </p:extLst>
          </p:nvPr>
        </p:nvGraphicFramePr>
        <p:xfrm>
          <a:off x="1371600" y="1600200"/>
          <a:ext cx="73914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668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 smtClean="0">
                <a:latin typeface="+mn-lt"/>
              </a:rPr>
              <a:t>Among women age 15-49 who say malaria can be treated, percent who cit</a:t>
            </a:r>
            <a:r>
              <a:rPr lang="en-US" i="1" dirty="0" smtClean="0"/>
              <a:t>e specific medicines for adults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83831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17"/>
            <a:ext cx="9144000" cy="1026617"/>
          </a:xfrm>
        </p:spPr>
        <p:txBody>
          <a:bodyPr>
            <a:noAutofit/>
          </a:bodyPr>
          <a:lstStyle/>
          <a:p>
            <a:r>
              <a:rPr lang="en-US" sz="4000" dirty="0" smtClean="0"/>
              <a:t>Knowledge of Malaria Treatment for Children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034534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/>
              <a:t>Among women age 15-49 who say malaria can be treated, percent who cite specific medicines for </a:t>
            </a:r>
            <a:r>
              <a:rPr lang="en-US" i="1" dirty="0" smtClean="0"/>
              <a:t>children</a:t>
            </a:r>
            <a:endParaRPr lang="en-US" i="1" dirty="0"/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65234570"/>
              </p:ext>
            </p:extLst>
          </p:nvPr>
        </p:nvGraphicFramePr>
        <p:xfrm>
          <a:off x="1371600" y="1600200"/>
          <a:ext cx="73914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3069077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71800"/>
            <a:ext cx="8229600" cy="9144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chemeClr val="tx2"/>
                </a:solidFill>
              </a:rPr>
              <a:t>30%</a:t>
            </a:r>
            <a:r>
              <a:rPr lang="en-US" sz="3600" dirty="0" smtClean="0"/>
              <a:t> of women saw or heard </a:t>
            </a:r>
            <a:r>
              <a:rPr lang="en-US" sz="3600" b="1" dirty="0" smtClean="0">
                <a:solidFill>
                  <a:schemeClr val="tx2"/>
                </a:solidFill>
              </a:rPr>
              <a:t>a message about malaria in the 4 weeks before the survey</a:t>
            </a:r>
            <a:endParaRPr lang="en-US" sz="3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73634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17"/>
            <a:ext cx="9144000" cy="1026617"/>
          </a:xfrm>
        </p:spPr>
        <p:txBody>
          <a:bodyPr>
            <a:noAutofit/>
          </a:bodyPr>
          <a:lstStyle/>
          <a:p>
            <a:r>
              <a:rPr lang="en-US" sz="4000" dirty="0" smtClean="0"/>
              <a:t>Malaria Messages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88100388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34534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 smtClean="0">
                <a:latin typeface="+mn-lt"/>
              </a:rPr>
              <a:t>Among women age 15-49 who saw or heard a malaria message in the four weeks before the survey, percent who cite messages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29709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17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Source of Malaria Messages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11604004"/>
              </p:ext>
            </p:extLst>
          </p:nvPr>
        </p:nvGraphicFramePr>
        <p:xfrm>
          <a:off x="1371600" y="1600200"/>
          <a:ext cx="73914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034534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 smtClean="0">
                <a:latin typeface="+mn-lt"/>
              </a:rPr>
              <a:t>Among women age 15-49 who saw or heard a malaria message in the four weeks before the survey, percent who cite specific sources of messages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95045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2362200"/>
            <a:ext cx="4038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Knowledge and Beliefs about Malaria and Fever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8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/>
              <a:t>Management of Fever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30568120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Fever in Children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eaLnBrk="1" fontAlgn="auto" hangingPunct="1">
              <a:spcAft>
                <a:spcPct val="50000"/>
              </a:spcAft>
              <a:buFont typeface="Arial" pitchFamily="34" charset="0"/>
              <a:buNone/>
              <a:defRPr/>
            </a:pPr>
            <a:r>
              <a:rPr lang="en-US" dirty="0" smtClean="0"/>
              <a:t>In the 2 weeks before the survey,  </a:t>
            </a:r>
            <a:r>
              <a:rPr lang="en-US" b="1" dirty="0" smtClean="0">
                <a:solidFill>
                  <a:schemeClr val="tx2"/>
                </a:solidFill>
              </a:rPr>
              <a:t>35%</a:t>
            </a:r>
            <a:r>
              <a:rPr lang="en-US" dirty="0" smtClean="0"/>
              <a:t> of children under age 5 had a </a:t>
            </a:r>
            <a:r>
              <a:rPr lang="en-US" b="1" dirty="0" smtClean="0">
                <a:solidFill>
                  <a:schemeClr val="tx2"/>
                </a:solidFill>
              </a:rPr>
              <a:t>fever</a:t>
            </a:r>
            <a:r>
              <a:rPr lang="en-US" dirty="0" smtClean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5%</a:t>
            </a:r>
            <a:r>
              <a:rPr lang="en-US" b="1" dirty="0" smtClean="0"/>
              <a:t> </a:t>
            </a:r>
            <a:r>
              <a:rPr lang="en-US" dirty="0" smtClean="0"/>
              <a:t>of these children </a:t>
            </a:r>
            <a:r>
              <a:rPr lang="en-US" b="1" dirty="0" smtClean="0">
                <a:solidFill>
                  <a:schemeClr val="tx2"/>
                </a:solidFill>
              </a:rPr>
              <a:t>had a blood drop taken from finger or heel for testing</a:t>
            </a:r>
            <a:r>
              <a:rPr lang="en-US" dirty="0" smtClean="0"/>
              <a:t>. 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49%</a:t>
            </a:r>
            <a:r>
              <a:rPr lang="en-US" b="1" dirty="0" smtClean="0"/>
              <a:t> </a:t>
            </a:r>
            <a:r>
              <a:rPr lang="en-US" dirty="0" smtClean="0"/>
              <a:t>were given </a:t>
            </a:r>
            <a:r>
              <a:rPr lang="en-US" b="1" dirty="0" smtClean="0">
                <a:solidFill>
                  <a:schemeClr val="tx2"/>
                </a:solidFill>
              </a:rPr>
              <a:t>antimalarial drugs</a:t>
            </a:r>
            <a:r>
              <a:rPr lang="en-US" dirty="0" smtClean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26%</a:t>
            </a:r>
            <a:r>
              <a:rPr lang="en-US" b="1" dirty="0" smtClean="0"/>
              <a:t> </a:t>
            </a:r>
            <a:r>
              <a:rPr lang="en-US" dirty="0" smtClean="0"/>
              <a:t>were given </a:t>
            </a:r>
            <a:r>
              <a:rPr lang="en-US" b="1" dirty="0" smtClean="0">
                <a:solidFill>
                  <a:schemeClr val="tx2"/>
                </a:solidFill>
              </a:rPr>
              <a:t>antimalarial drugs the same or next day</a:t>
            </a:r>
            <a:r>
              <a:rPr lang="en-US" dirty="0" smtClean="0"/>
              <a:t>.</a:t>
            </a:r>
            <a:endParaRPr lang="en-US" sz="4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35821221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93213292"/>
              </p:ext>
            </p:extLst>
          </p:nvPr>
        </p:nvGraphicFramePr>
        <p:xfrm>
          <a:off x="457200" y="2133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/>
              <a:t>Fever in Children </a:t>
            </a:r>
          </a:p>
          <a:p>
            <a:r>
              <a:rPr lang="en-US" sz="4000" dirty="0" smtClean="0"/>
              <a:t>by Mother’s Level of Education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48006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Among children under age five with fever in the two weeks before the survey, percent who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xmlns="" val="39994160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Type of Antimalarial Drug taken by Children</a:t>
            </a:r>
          </a:p>
        </p:txBody>
      </p: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0" y="1066799"/>
            <a:ext cx="49401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children with fever in the 2 weeks before the survey, type of </a:t>
            </a:r>
            <a:r>
              <a:rPr lang="en-US" i="1" dirty="0" err="1" smtClean="0">
                <a:latin typeface="Calibri" pitchFamily="34" charset="0"/>
              </a:rPr>
              <a:t>antimalarial</a:t>
            </a:r>
            <a:r>
              <a:rPr lang="en-US" i="1" dirty="0" smtClean="0">
                <a:latin typeface="Calibri" pitchFamily="34" charset="0"/>
              </a:rPr>
              <a:t> drug taken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1542308524"/>
              </p:ext>
            </p:extLst>
          </p:nvPr>
        </p:nvGraphicFramePr>
        <p:xfrm>
          <a:off x="152400" y="1219200"/>
          <a:ext cx="89154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2658734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2362200"/>
            <a:ext cx="4038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/>
              <a:t>Knowledge and Beliefs about Malaria and Fever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8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Management of Fever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9388768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Fever in Household Members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eaLnBrk="1" fontAlgn="auto" hangingPunct="1">
              <a:spcAft>
                <a:spcPct val="50000"/>
              </a:spcAft>
              <a:buFont typeface="Arial" pitchFamily="34" charset="0"/>
              <a:buNone/>
              <a:defRPr/>
            </a:pPr>
            <a:r>
              <a:rPr lang="en-US" dirty="0" smtClean="0"/>
              <a:t>In the 2 weeks before the survey</a:t>
            </a:r>
            <a:r>
              <a:rPr lang="en-US" smtClean="0"/>
              <a:t>, </a:t>
            </a:r>
            <a:r>
              <a:rPr lang="en-US" b="1" smtClean="0">
                <a:solidFill>
                  <a:schemeClr val="tx2"/>
                </a:solidFill>
              </a:rPr>
              <a:t>25</a:t>
            </a:r>
            <a:r>
              <a:rPr lang="en-US" b="1" dirty="0" smtClean="0">
                <a:solidFill>
                  <a:schemeClr val="tx2"/>
                </a:solidFill>
              </a:rPr>
              <a:t>%</a:t>
            </a:r>
            <a:r>
              <a:rPr lang="en-US" dirty="0" smtClean="0"/>
              <a:t> of household members had a </a:t>
            </a:r>
            <a:r>
              <a:rPr lang="en-US" b="1" dirty="0" smtClean="0">
                <a:solidFill>
                  <a:schemeClr val="tx2"/>
                </a:solidFill>
              </a:rPr>
              <a:t>fever</a:t>
            </a:r>
            <a:r>
              <a:rPr lang="en-US" dirty="0" smtClean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91%</a:t>
            </a:r>
            <a:r>
              <a:rPr lang="en-US" b="1" dirty="0" smtClean="0"/>
              <a:t> </a:t>
            </a:r>
            <a:r>
              <a:rPr lang="en-US" dirty="0" smtClean="0"/>
              <a:t>of these household members </a:t>
            </a:r>
            <a:r>
              <a:rPr lang="en-US" b="1" dirty="0" smtClean="0">
                <a:solidFill>
                  <a:schemeClr val="tx2"/>
                </a:solidFill>
              </a:rPr>
              <a:t>received treatment</a:t>
            </a:r>
            <a:r>
              <a:rPr lang="en-US" dirty="0" smtClean="0"/>
              <a:t>. </a:t>
            </a:r>
            <a:endParaRPr lang="en-US" dirty="0"/>
          </a:p>
          <a:p>
            <a:pPr lvl="2">
              <a:spcAft>
                <a:spcPct val="50000"/>
              </a:spcAft>
              <a:buClr>
                <a:schemeClr val="accent6"/>
              </a:buClr>
              <a:defRPr/>
            </a:pPr>
            <a:r>
              <a:rPr lang="en-US" b="1" dirty="0" smtClean="0">
                <a:solidFill>
                  <a:schemeClr val="tx2"/>
                </a:solidFill>
              </a:rPr>
              <a:t>57%</a:t>
            </a:r>
            <a:r>
              <a:rPr lang="en-US" b="1" dirty="0" smtClean="0"/>
              <a:t> </a:t>
            </a:r>
            <a:r>
              <a:rPr lang="en-US" dirty="0" smtClean="0"/>
              <a:t>first sought treatment at a </a:t>
            </a:r>
            <a:r>
              <a:rPr lang="en-US" b="1" dirty="0" smtClean="0">
                <a:solidFill>
                  <a:schemeClr val="tx2"/>
                </a:solidFill>
              </a:rPr>
              <a:t>chemist/PMV</a:t>
            </a:r>
            <a:r>
              <a:rPr lang="en-US" dirty="0" smtClean="0"/>
              <a:t>.</a:t>
            </a:r>
          </a:p>
          <a:p>
            <a:pPr lvl="2">
              <a:spcAft>
                <a:spcPct val="50000"/>
              </a:spcAft>
              <a:buClr>
                <a:schemeClr val="tx1"/>
              </a:buClr>
              <a:defRPr/>
            </a:pPr>
            <a:r>
              <a:rPr lang="en-US" b="1" dirty="0" smtClean="0">
                <a:solidFill>
                  <a:schemeClr val="tx2"/>
                </a:solidFill>
              </a:rPr>
              <a:t>26%</a:t>
            </a:r>
            <a:r>
              <a:rPr lang="en-US" b="1" dirty="0" smtClean="0"/>
              <a:t> </a:t>
            </a:r>
            <a:r>
              <a:rPr lang="en-US" dirty="0"/>
              <a:t>first sought treatment at a </a:t>
            </a:r>
            <a:r>
              <a:rPr lang="en-US" b="1" dirty="0" smtClean="0">
                <a:solidFill>
                  <a:schemeClr val="tx2"/>
                </a:solidFill>
              </a:rPr>
              <a:t>government hospital, health </a:t>
            </a:r>
            <a:r>
              <a:rPr lang="en-US" b="1" dirty="0" err="1" smtClean="0">
                <a:solidFill>
                  <a:schemeClr val="tx2"/>
                </a:solidFill>
              </a:rPr>
              <a:t>centre</a:t>
            </a:r>
            <a:r>
              <a:rPr lang="en-US" b="1" dirty="0" smtClean="0">
                <a:solidFill>
                  <a:schemeClr val="tx2"/>
                </a:solidFill>
              </a:rPr>
              <a:t>, or clinic</a:t>
            </a:r>
            <a:r>
              <a:rPr lang="en-US" dirty="0" smtClean="0"/>
              <a:t>.</a:t>
            </a:r>
            <a:endParaRPr lang="en-US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9870349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792"/>
            <a:ext cx="8229600" cy="97080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5105400"/>
          </a:xfrm>
        </p:spPr>
        <p:txBody>
          <a:bodyPr>
            <a:normAutofit fontScale="85000" lnSpcReduction="10000"/>
          </a:bodyPr>
          <a:lstStyle/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94%</a:t>
            </a:r>
            <a:r>
              <a:rPr lang="en-US" b="1" dirty="0" smtClean="0"/>
              <a:t> </a:t>
            </a:r>
            <a:r>
              <a:rPr lang="en-US" dirty="0" smtClean="0"/>
              <a:t>of women have </a:t>
            </a:r>
            <a:r>
              <a:rPr lang="en-US" b="1" dirty="0" smtClean="0">
                <a:solidFill>
                  <a:schemeClr val="tx2"/>
                </a:solidFill>
              </a:rPr>
              <a:t>heard of malaria</a:t>
            </a:r>
            <a:r>
              <a:rPr lang="en-US" dirty="0" smtClean="0"/>
              <a:t>. </a:t>
            </a:r>
            <a:r>
              <a:rPr lang="en-US" b="1" dirty="0" smtClean="0">
                <a:solidFill>
                  <a:schemeClr val="tx2"/>
                </a:solidFill>
              </a:rPr>
              <a:t>Fever</a:t>
            </a:r>
            <a:r>
              <a:rPr lang="en-US" dirty="0" smtClean="0"/>
              <a:t> and </a:t>
            </a:r>
            <a:r>
              <a:rPr lang="en-US" b="1" dirty="0" smtClean="0">
                <a:solidFill>
                  <a:schemeClr val="tx2"/>
                </a:solidFill>
              </a:rPr>
              <a:t>headache</a:t>
            </a:r>
            <a:r>
              <a:rPr lang="en-US" dirty="0" smtClean="0"/>
              <a:t> are the most commonly cited symptoms of malaria.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82%</a:t>
            </a:r>
            <a:r>
              <a:rPr lang="en-US" dirty="0" smtClean="0"/>
              <a:t> of women say </a:t>
            </a:r>
            <a:r>
              <a:rPr lang="en-US" b="1" dirty="0" smtClean="0">
                <a:solidFill>
                  <a:schemeClr val="tx2"/>
                </a:solidFill>
              </a:rPr>
              <a:t>mosquitoes cause malaria</a:t>
            </a:r>
            <a:r>
              <a:rPr lang="en-US" dirty="0" smtClean="0"/>
              <a:t>.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92%</a:t>
            </a:r>
            <a:r>
              <a:rPr lang="en-US" dirty="0" smtClean="0"/>
              <a:t> of women say there are</a:t>
            </a:r>
            <a:r>
              <a:rPr lang="en-US" b="1" dirty="0" smtClean="0">
                <a:solidFill>
                  <a:schemeClr val="tx2"/>
                </a:solidFill>
              </a:rPr>
              <a:t> ways to avoid getting malaria</a:t>
            </a:r>
            <a:r>
              <a:rPr lang="en-US" dirty="0" smtClean="0"/>
              <a:t>. </a:t>
            </a:r>
            <a:r>
              <a:rPr lang="en-US" b="1" dirty="0" smtClean="0">
                <a:solidFill>
                  <a:schemeClr val="tx2"/>
                </a:solidFill>
              </a:rPr>
              <a:t>Sleeping under a mosquito net </a:t>
            </a:r>
            <a:r>
              <a:rPr lang="en-US" dirty="0" smtClean="0"/>
              <a:t>is the most commonly cited prevention method.</a:t>
            </a:r>
          </a:p>
          <a:p>
            <a:pPr>
              <a:buClr>
                <a:schemeClr val="tx1"/>
              </a:buClr>
            </a:pPr>
            <a:r>
              <a:rPr lang="en-US" b="1" dirty="0" err="1" smtClean="0">
                <a:solidFill>
                  <a:schemeClr val="tx2"/>
                </a:solidFill>
              </a:rPr>
              <a:t>Chloroquine</a:t>
            </a:r>
            <a:r>
              <a:rPr lang="en-US" dirty="0" smtClean="0"/>
              <a:t> and </a:t>
            </a:r>
            <a:r>
              <a:rPr lang="en-US" b="1" dirty="0" smtClean="0">
                <a:solidFill>
                  <a:schemeClr val="tx2"/>
                </a:solidFill>
              </a:rPr>
              <a:t>aspirin/</a:t>
            </a:r>
            <a:r>
              <a:rPr lang="en-US" b="1" dirty="0" err="1" smtClean="0">
                <a:solidFill>
                  <a:schemeClr val="tx2"/>
                </a:solidFill>
              </a:rPr>
              <a:t>panadol</a:t>
            </a:r>
            <a:r>
              <a:rPr lang="en-US" b="1" dirty="0" smtClean="0">
                <a:solidFill>
                  <a:schemeClr val="tx2"/>
                </a:solidFill>
              </a:rPr>
              <a:t>/</a:t>
            </a:r>
            <a:r>
              <a:rPr lang="en-US" b="1" dirty="0" err="1" smtClean="0">
                <a:solidFill>
                  <a:schemeClr val="tx2"/>
                </a:solidFill>
              </a:rPr>
              <a:t>paracetamol</a:t>
            </a:r>
            <a:r>
              <a:rPr lang="en-US" dirty="0" smtClean="0"/>
              <a:t> are the most commonly known medicines for malaria.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35%</a:t>
            </a:r>
            <a:r>
              <a:rPr lang="en-US" dirty="0" smtClean="0"/>
              <a:t> of children under age five had </a:t>
            </a:r>
            <a:r>
              <a:rPr lang="en-US" b="1" dirty="0" smtClean="0">
                <a:solidFill>
                  <a:schemeClr val="tx2"/>
                </a:solidFill>
              </a:rPr>
              <a:t>fever</a:t>
            </a:r>
            <a:r>
              <a:rPr lang="en-US" dirty="0" smtClean="0"/>
              <a:t> in the two weeks before the survey, </a:t>
            </a:r>
            <a:r>
              <a:rPr lang="en-US" b="1" dirty="0" smtClean="0">
                <a:solidFill>
                  <a:schemeClr val="tx2"/>
                </a:solidFill>
              </a:rPr>
              <a:t>49%</a:t>
            </a:r>
            <a:r>
              <a:rPr lang="en-US" dirty="0" smtClean="0"/>
              <a:t> of these children were given </a:t>
            </a:r>
            <a:r>
              <a:rPr lang="en-US" b="1" dirty="0" smtClean="0">
                <a:solidFill>
                  <a:schemeClr val="tx2"/>
                </a:solidFill>
              </a:rPr>
              <a:t>antimalarial drugs</a:t>
            </a:r>
            <a:r>
              <a:rPr lang="en-US" dirty="0" smtClean="0"/>
              <a:t>, most commonly </a:t>
            </a:r>
            <a:r>
              <a:rPr lang="en-US" b="1" dirty="0" err="1" smtClean="0">
                <a:solidFill>
                  <a:schemeClr val="tx2"/>
                </a:solidFill>
              </a:rPr>
              <a:t>chloroquine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26532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71800"/>
            <a:ext cx="8229600" cy="914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chemeClr val="tx2"/>
                </a:solidFill>
              </a:rPr>
              <a:t>94%</a:t>
            </a:r>
            <a:r>
              <a:rPr lang="en-US" sz="3600" dirty="0" smtClean="0"/>
              <a:t> of women have </a:t>
            </a:r>
            <a:r>
              <a:rPr lang="en-US" sz="3600" b="1" dirty="0" smtClean="0">
                <a:solidFill>
                  <a:schemeClr val="tx2"/>
                </a:solidFill>
              </a:rPr>
              <a:t>heard of malaria</a:t>
            </a:r>
            <a:endParaRPr lang="en-US" sz="3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6129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17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Knowledge of Malaria Symptoms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51899990"/>
              </p:ext>
            </p:extLst>
          </p:nvPr>
        </p:nvGraphicFramePr>
        <p:xfrm>
          <a:off x="1371600" y="1600200"/>
          <a:ext cx="73914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34534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 smtClean="0">
                <a:latin typeface="+mn-lt"/>
              </a:rPr>
              <a:t>Among women age 15-49 who have heard of malaria, percent who cite certain symptoms 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9946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17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Perceived Causes of Malaria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90478619"/>
              </p:ext>
            </p:extLst>
          </p:nvPr>
        </p:nvGraphicFramePr>
        <p:xfrm>
          <a:off x="1371600" y="1600200"/>
          <a:ext cx="73914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34534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 smtClean="0">
                <a:latin typeface="+mn-lt"/>
              </a:rPr>
              <a:t>Among women age 15-49 who have heard of malaria, percent who cite certain causes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4073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17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People Most Likely to be </a:t>
            </a:r>
            <a:br>
              <a:rPr lang="en-US" sz="4000" dirty="0" smtClean="0"/>
            </a:br>
            <a:r>
              <a:rPr lang="en-US" sz="4000" dirty="0" smtClean="0"/>
              <a:t>Affected by Malaria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91345766"/>
              </p:ext>
            </p:extLst>
          </p:nvPr>
        </p:nvGraphicFramePr>
        <p:xfrm>
          <a:off x="1371600" y="1600200"/>
          <a:ext cx="73914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20581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 smtClean="0">
                <a:latin typeface="+mn-lt"/>
              </a:rPr>
              <a:t>Among women age 15-49 who have heard of malaria, percent who cite people most likely to be affected by malaria 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5874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71800"/>
            <a:ext cx="8229600" cy="9144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chemeClr val="tx2"/>
                </a:solidFill>
              </a:rPr>
              <a:t>92%</a:t>
            </a:r>
            <a:r>
              <a:rPr lang="en-US" sz="3600" dirty="0" smtClean="0"/>
              <a:t> of women say </a:t>
            </a:r>
            <a:r>
              <a:rPr lang="en-US" sz="3600" b="1" dirty="0" smtClean="0">
                <a:solidFill>
                  <a:schemeClr val="tx2"/>
                </a:solidFill>
              </a:rPr>
              <a:t>there are ways to avoid getting malaria</a:t>
            </a:r>
            <a:endParaRPr lang="en-US" sz="3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2419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17"/>
            <a:ext cx="8229600" cy="1026617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Knowledge of Ways to Avoid Malaria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31408816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34534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 smtClean="0">
                <a:latin typeface="+mn-lt"/>
              </a:rPr>
              <a:t>Among women age 15-49 who say there are ways to avoid malaria, percent who cite certain ways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2328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17"/>
            <a:ext cx="9144000" cy="1026617"/>
          </a:xfrm>
        </p:spPr>
        <p:txBody>
          <a:bodyPr>
            <a:noAutofit/>
          </a:bodyPr>
          <a:lstStyle/>
          <a:p>
            <a:r>
              <a:rPr lang="en-US" sz="4000" dirty="0" smtClean="0"/>
              <a:t>Knowledge of Ways Pregnant Women can Avoid Malaria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19866470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34534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 smtClean="0">
                <a:latin typeface="+mn-lt"/>
              </a:rPr>
              <a:t>Among women age 15-49 who say there are ways to avoid malaria, percent who cite certain ways that pregnant women can avoid getting malaria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9594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igeria MIS">
      <a:dk1>
        <a:srgbClr val="000000"/>
      </a:dk1>
      <a:lt1>
        <a:srgbClr val="FFFFFF"/>
      </a:lt1>
      <a:dk2>
        <a:srgbClr val="018852"/>
      </a:dk2>
      <a:lt2>
        <a:srgbClr val="93C5D2"/>
      </a:lt2>
      <a:accent1>
        <a:srgbClr val="B73446"/>
      </a:accent1>
      <a:accent2>
        <a:srgbClr val="EFE8D3"/>
      </a:accent2>
      <a:accent3>
        <a:srgbClr val="E45C77"/>
      </a:accent3>
      <a:accent4>
        <a:srgbClr val="345AA9"/>
      </a:accent4>
      <a:accent5>
        <a:srgbClr val="567D42"/>
      </a:accent5>
      <a:accent6>
        <a:srgbClr val="3D2A12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Nigeria MIS">
      <a:dk1>
        <a:srgbClr val="000000"/>
      </a:dk1>
      <a:lt1>
        <a:srgbClr val="FFFFFF"/>
      </a:lt1>
      <a:dk2>
        <a:srgbClr val="018852"/>
      </a:dk2>
      <a:lt2>
        <a:srgbClr val="93C5D2"/>
      </a:lt2>
      <a:accent1>
        <a:srgbClr val="B73446"/>
      </a:accent1>
      <a:accent2>
        <a:srgbClr val="EFE8D3"/>
      </a:accent2>
      <a:accent3>
        <a:srgbClr val="E45C77"/>
      </a:accent3>
      <a:accent4>
        <a:srgbClr val="345AA9"/>
      </a:accent4>
      <a:accent5>
        <a:srgbClr val="567D42"/>
      </a:accent5>
      <a:accent6>
        <a:srgbClr val="3D2A12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568</Words>
  <Application>Microsoft Office PowerPoint</Application>
  <PresentationFormat>On-screen Show (4:3)</PresentationFormat>
  <Paragraphs>60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Custom Design</vt:lpstr>
      <vt:lpstr>Slide 1</vt:lpstr>
      <vt:lpstr>Slide 2</vt:lpstr>
      <vt:lpstr>Slide 3</vt:lpstr>
      <vt:lpstr>Knowledge of Malaria Symptoms</vt:lpstr>
      <vt:lpstr>Perceived Causes of Malaria</vt:lpstr>
      <vt:lpstr>People Most Likely to be  Affected by Malaria</vt:lpstr>
      <vt:lpstr>Slide 7</vt:lpstr>
      <vt:lpstr>Knowledge of Ways to Avoid Malaria</vt:lpstr>
      <vt:lpstr>Knowledge of Ways Pregnant Women can Avoid Malaria</vt:lpstr>
      <vt:lpstr>Slide 10</vt:lpstr>
      <vt:lpstr>Knowledge of Malaria Treatment for Adults</vt:lpstr>
      <vt:lpstr>Knowledge of Malaria Treatment for Children</vt:lpstr>
      <vt:lpstr>Slide 13</vt:lpstr>
      <vt:lpstr>Malaria Messages</vt:lpstr>
      <vt:lpstr>Source of Malaria Messages</vt:lpstr>
      <vt:lpstr>Slide 16</vt:lpstr>
      <vt:lpstr>Fever in Children</vt:lpstr>
      <vt:lpstr>Slide 18</vt:lpstr>
      <vt:lpstr>Type of Antimalarial Drug taken by Children</vt:lpstr>
      <vt:lpstr>Fever in Household Members</vt:lpstr>
      <vt:lpstr>Key Findings</vt:lpstr>
    </vt:vector>
  </TitlesOfParts>
  <Company>ICF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ICFI</dc:creator>
  <cp:lastModifiedBy>Administrator</cp:lastModifiedBy>
  <cp:revision>27</cp:revision>
  <dcterms:created xsi:type="dcterms:W3CDTF">2012-01-27T21:38:29Z</dcterms:created>
  <dcterms:modified xsi:type="dcterms:W3CDTF">2012-05-09T20:21:34Z</dcterms:modified>
</cp:coreProperties>
</file>