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705" r:id="rId2"/>
  </p:sldMasterIdLst>
  <p:notesMasterIdLst>
    <p:notesMasterId r:id="rId22"/>
  </p:notesMasterIdLst>
  <p:sldIdLst>
    <p:sldId id="295" r:id="rId3"/>
    <p:sldId id="258" r:id="rId4"/>
    <p:sldId id="259" r:id="rId5"/>
    <p:sldId id="262" r:id="rId6"/>
    <p:sldId id="287" r:id="rId7"/>
    <p:sldId id="281" r:id="rId8"/>
    <p:sldId id="268" r:id="rId9"/>
    <p:sldId id="269" r:id="rId10"/>
    <p:sldId id="298" r:id="rId11"/>
    <p:sldId id="297" r:id="rId12"/>
    <p:sldId id="271" r:id="rId13"/>
    <p:sldId id="292" r:id="rId14"/>
    <p:sldId id="296" r:id="rId15"/>
    <p:sldId id="283" r:id="rId16"/>
    <p:sldId id="275" r:id="rId17"/>
    <p:sldId id="276" r:id="rId18"/>
    <p:sldId id="278" r:id="rId19"/>
    <p:sldId id="285" r:id="rId20"/>
    <p:sldId id="280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7" autoAdjust="0"/>
    <p:restoredTop sz="80162" autoAdjust="0"/>
  </p:normalViewPr>
  <p:slideViewPr>
    <p:cSldViewPr>
      <p:cViewPr>
        <p:scale>
          <a:sx n="80" d="100"/>
          <a:sy n="80" d="100"/>
        </p:scale>
        <p:origin x="-106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Improved source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89</c:v>
                </c:pt>
                <c:pt idx="1">
                  <c:v>93</c:v>
                </c:pt>
                <c:pt idx="2">
                  <c:v>88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Non-improved source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11</c:v>
                </c:pt>
                <c:pt idx="1">
                  <c:v>7</c:v>
                </c:pt>
                <c:pt idx="2">
                  <c:v>12</c:v>
                </c:pt>
              </c:numCache>
            </c:numRef>
          </c:val>
        </c:ser>
        <c:dLbls>
          <c:showVal val="1"/>
        </c:dLbls>
        <c:gapWidth val="50"/>
        <c:overlap val="100"/>
        <c:axId val="90093440"/>
        <c:axId val="90094976"/>
      </c:barChart>
      <c:catAx>
        <c:axId val="90093440"/>
        <c:scaling>
          <c:orientation val="minMax"/>
        </c:scaling>
        <c:axPos val="b"/>
        <c:majorTickMark val="none"/>
        <c:tickLblPos val="nextTo"/>
        <c:crossAx val="90094976"/>
        <c:crosses val="autoZero"/>
        <c:auto val="1"/>
        <c:lblAlgn val="ctr"/>
        <c:lblOffset val="100"/>
      </c:catAx>
      <c:valAx>
        <c:axId val="90094976"/>
        <c:scaling>
          <c:orientation val="minMax"/>
          <c:min val="0"/>
        </c:scaling>
        <c:delete val="1"/>
        <c:axPos val="l"/>
        <c:numFmt formatCode="0%" sourceLinked="1"/>
        <c:tickLblPos val="none"/>
        <c:crossAx val="9009344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3</c:v>
                </c:pt>
                <c:pt idx="2">
                  <c:v>1</c:v>
                </c:pt>
                <c:pt idx="3">
                  <c:v>16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Smoked cigarettes</c:v>
                </c:pt>
                <c:pt idx="1">
                  <c:v>Uses other tobacco</c:v>
                </c:pt>
                <c:pt idx="2">
                  <c:v>Does not use tobacco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7</c:v>
                </c:pt>
                <c:pt idx="2">
                  <c:v>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Smoked cigarettes</c:v>
                </c:pt>
                <c:pt idx="1">
                  <c:v>Uses other tobacco</c:v>
                </c:pt>
                <c:pt idx="2">
                  <c:v>Does not use tobacco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30</c:v>
                </c:pt>
                <c:pt idx="1">
                  <c:v>38</c:v>
                </c:pt>
                <c:pt idx="2">
                  <c:v>48</c:v>
                </c:pt>
              </c:numCache>
            </c:numRef>
          </c:val>
        </c:ser>
        <c:dLbls>
          <c:showVal val="1"/>
        </c:dLbls>
        <c:overlap val="-25"/>
        <c:axId val="93570176"/>
        <c:axId val="93571712"/>
      </c:barChart>
      <c:catAx>
        <c:axId val="93570176"/>
        <c:scaling>
          <c:orientation val="minMax"/>
        </c:scaling>
        <c:axPos val="b"/>
        <c:numFmt formatCode="General" sourceLinked="1"/>
        <c:majorTickMark val="none"/>
        <c:tickLblPos val="nextTo"/>
        <c:crossAx val="93571712"/>
        <c:crosses val="autoZero"/>
        <c:auto val="1"/>
        <c:lblAlgn val="ctr"/>
        <c:lblOffset val="100"/>
      </c:catAx>
      <c:valAx>
        <c:axId val="93571712"/>
        <c:scaling>
          <c:orientation val="minMax"/>
        </c:scaling>
        <c:delete val="1"/>
        <c:axPos val="l"/>
        <c:numFmt formatCode="General" sourceLinked="1"/>
        <c:tickLblPos val="none"/>
        <c:crossAx val="93570176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Improved, not shared facility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38</c:v>
                </c:pt>
                <c:pt idx="1">
                  <c:v>53</c:v>
                </c:pt>
                <c:pt idx="2">
                  <c:v>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Shared facility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19</c:v>
                </c:pt>
                <c:pt idx="1">
                  <c:v>37</c:v>
                </c:pt>
                <c:pt idx="2">
                  <c:v>16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Non-improved facility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43</c:v>
                </c:pt>
                <c:pt idx="1">
                  <c:v>11</c:v>
                </c:pt>
                <c:pt idx="2">
                  <c:v>48</c:v>
                </c:pt>
              </c:numCache>
            </c:numRef>
          </c:val>
        </c:ser>
        <c:dLbls>
          <c:showVal val="1"/>
        </c:dLbls>
        <c:gapWidth val="95"/>
        <c:overlap val="100"/>
        <c:axId val="92501888"/>
        <c:axId val="92503424"/>
      </c:barChart>
      <c:catAx>
        <c:axId val="92501888"/>
        <c:scaling>
          <c:orientation val="minMax"/>
        </c:scaling>
        <c:axPos val="b"/>
        <c:majorTickMark val="none"/>
        <c:tickLblPos val="nextTo"/>
        <c:crossAx val="92503424"/>
        <c:crosses val="autoZero"/>
        <c:auto val="1"/>
        <c:lblAlgn val="ctr"/>
        <c:lblOffset val="100"/>
      </c:catAx>
      <c:valAx>
        <c:axId val="92503424"/>
        <c:scaling>
          <c:orientation val="minMax"/>
        </c:scaling>
        <c:delete val="1"/>
        <c:axPos val="l"/>
        <c:numFmt formatCode="0%" sourceLinked="1"/>
        <c:tickLblPos val="none"/>
        <c:crossAx val="92501888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.39172753190333981"/>
          <c:y val="1.1976047904191578E-2"/>
          <c:w val="0.46468187166259467"/>
          <c:h val="0.9880240594925634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Mototcycle/scooter</c:v>
                </c:pt>
                <c:pt idx="1">
                  <c:v>Car/truck/tempo</c:v>
                </c:pt>
                <c:pt idx="2">
                  <c:v>Refrigerator</c:v>
                </c:pt>
                <c:pt idx="3">
                  <c:v>Mobile phone</c:v>
                </c:pt>
                <c:pt idx="4">
                  <c:v>Television</c:v>
                </c:pt>
                <c:pt idx="5">
                  <c:v>Radio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</c:v>
                </c:pt>
                <c:pt idx="1">
                  <c:v>2</c:v>
                </c:pt>
                <c:pt idx="2">
                  <c:v>8</c:v>
                </c:pt>
                <c:pt idx="3">
                  <c:v>72</c:v>
                </c:pt>
                <c:pt idx="4">
                  <c:v>42</c:v>
                </c:pt>
                <c:pt idx="5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Mototcycle/scooter</c:v>
                </c:pt>
                <c:pt idx="1">
                  <c:v>Car/truck/tempo</c:v>
                </c:pt>
                <c:pt idx="2">
                  <c:v>Refrigerator</c:v>
                </c:pt>
                <c:pt idx="3">
                  <c:v>Mobile phone</c:v>
                </c:pt>
                <c:pt idx="4">
                  <c:v>Television</c:v>
                </c:pt>
                <c:pt idx="5">
                  <c:v>Radio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28</c:v>
                </c:pt>
                <c:pt idx="1">
                  <c:v>6</c:v>
                </c:pt>
                <c:pt idx="2">
                  <c:v>29</c:v>
                </c:pt>
                <c:pt idx="3">
                  <c:v>92</c:v>
                </c:pt>
                <c:pt idx="4">
                  <c:v>76</c:v>
                </c:pt>
                <c:pt idx="5">
                  <c:v>54</c:v>
                </c:pt>
              </c:numCache>
            </c:numRef>
          </c:val>
        </c:ser>
        <c:gapWidth val="70"/>
        <c:axId val="93405952"/>
        <c:axId val="93407488"/>
      </c:barChart>
      <c:catAx>
        <c:axId val="93405952"/>
        <c:scaling>
          <c:orientation val="minMax"/>
        </c:scaling>
        <c:axPos val="l"/>
        <c:numFmt formatCode="General" sourceLinked="1"/>
        <c:majorTickMark val="none"/>
        <c:tickLblPos val="nextTo"/>
        <c:crossAx val="93407488"/>
        <c:crosses val="autoZero"/>
        <c:auto val="1"/>
        <c:lblAlgn val="ctr"/>
        <c:lblOffset val="100"/>
        <c:tickMarkSkip val="1"/>
      </c:catAx>
      <c:valAx>
        <c:axId val="93407488"/>
        <c:scaling>
          <c:orientation val="minMax"/>
        </c:scaling>
        <c:delete val="1"/>
        <c:axPos val="b"/>
        <c:numFmt formatCode="General" sourceLinked="1"/>
        <c:tickLblPos val="none"/>
        <c:crossAx val="934059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807052674450226"/>
          <c:y val="0.84932855407999375"/>
          <c:w val="0.16721687566831933"/>
          <c:h val="0.11785932542014338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</c:v>
                </c:pt>
                <c:pt idx="1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Some primary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14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12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14</c:v>
                </c:pt>
                <c:pt idx="1">
                  <c:v>12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Completed primary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i="0" dirty="0" smtClean="0">
                        <a:solidFill>
                          <a:schemeClr val="bg1"/>
                        </a:solidFill>
                      </a:rPr>
                      <a:t>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1.4492753623188415E-3"/>
                  <c:y val="-2.376662447311077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 i="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Some secondary</c:v>
                </c:pt>
              </c:strCache>
            </c:strRef>
          </c:tx>
          <c:dLbls>
            <c:dLbl>
              <c:idx val="1"/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bg1"/>
                        </a:solidFill>
                      </a:rPr>
                      <a:t>24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35</c:v>
                </c:pt>
                <c:pt idx="1">
                  <c:v>24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Completed secondary</c:v>
                </c:pt>
              </c:strCache>
            </c:strRef>
          </c:tx>
          <c:dLbls>
            <c:dLbl>
              <c:idx val="1"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11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16</c:v>
                </c:pt>
                <c:pt idx="1">
                  <c:v>11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More than secondary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15</c:v>
                </c:pt>
                <c:pt idx="1">
                  <c:v>8</c:v>
                </c:pt>
              </c:numCache>
            </c:numRef>
          </c:val>
        </c:ser>
        <c:dLbls>
          <c:showVal val="1"/>
        </c:dLbls>
        <c:gapWidth val="95"/>
        <c:overlap val="100"/>
        <c:axId val="93690880"/>
        <c:axId val="93713152"/>
      </c:barChart>
      <c:catAx>
        <c:axId val="93690880"/>
        <c:scaling>
          <c:orientation val="minMax"/>
        </c:scaling>
        <c:axPos val="l"/>
        <c:numFmt formatCode="General" sourceLinked="1"/>
        <c:majorTickMark val="none"/>
        <c:tickLblPos val="nextTo"/>
        <c:crossAx val="93713152"/>
        <c:crosses val="autoZero"/>
        <c:auto val="1"/>
        <c:lblAlgn val="ctr"/>
        <c:lblOffset val="100"/>
      </c:catAx>
      <c:valAx>
        <c:axId val="93713152"/>
        <c:scaling>
          <c:orientation val="minMax"/>
        </c:scaling>
        <c:delete val="1"/>
        <c:axPos val="b"/>
        <c:numFmt formatCode="0%" sourceLinked="1"/>
        <c:tickLblPos val="none"/>
        <c:crossAx val="936908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25E-2"/>
          <c:y val="0.15961319683848982"/>
          <c:w val="0.96604938271604934"/>
          <c:h val="0.7338047681774330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67</c:v>
                </c:pt>
                <c:pt idx="1">
                  <c:v>83</c:v>
                </c:pt>
                <c:pt idx="2">
                  <c:v>64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87</c:v>
                </c:pt>
                <c:pt idx="1">
                  <c:v>95</c:v>
                </c:pt>
                <c:pt idx="2">
                  <c:v>85</c:v>
                </c:pt>
              </c:numCache>
            </c:numRef>
          </c:val>
        </c:ser>
        <c:dLbls>
          <c:showVal val="1"/>
        </c:dLbls>
        <c:overlap val="-25"/>
        <c:axId val="93734016"/>
        <c:axId val="93735552"/>
      </c:barChart>
      <c:catAx>
        <c:axId val="93734016"/>
        <c:scaling>
          <c:orientation val="minMax"/>
        </c:scaling>
        <c:axPos val="b"/>
        <c:majorTickMark val="none"/>
        <c:tickLblPos val="nextTo"/>
        <c:crossAx val="93735552"/>
        <c:crosses val="autoZero"/>
        <c:auto val="1"/>
        <c:lblAlgn val="ctr"/>
        <c:lblOffset val="100"/>
      </c:catAx>
      <c:valAx>
        <c:axId val="93735552"/>
        <c:scaling>
          <c:orientation val="minMax"/>
        </c:scaling>
        <c:delete val="1"/>
        <c:axPos val="l"/>
        <c:numFmt formatCode="General" sourceLinked="1"/>
        <c:tickLblPos val="none"/>
        <c:crossAx val="93734016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Reads newspaper </c:v>
                </c:pt>
                <c:pt idx="1">
                  <c:v>Watches television</c:v>
                </c:pt>
                <c:pt idx="2">
                  <c:v>Listens to the radio</c:v>
                </c:pt>
                <c:pt idx="3">
                  <c:v>All three</c:v>
                </c:pt>
                <c:pt idx="4">
                  <c:v>No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</c:v>
                </c:pt>
                <c:pt idx="1">
                  <c:v>47</c:v>
                </c:pt>
                <c:pt idx="2">
                  <c:v>44</c:v>
                </c:pt>
                <c:pt idx="3">
                  <c:v>7</c:v>
                </c:pt>
                <c:pt idx="4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Reads newspaper </c:v>
                </c:pt>
                <c:pt idx="1">
                  <c:v>Watches television</c:v>
                </c:pt>
                <c:pt idx="2">
                  <c:v>Listens to the radio</c:v>
                </c:pt>
                <c:pt idx="3">
                  <c:v>All three</c:v>
                </c:pt>
                <c:pt idx="4">
                  <c:v>No media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34</c:v>
                </c:pt>
                <c:pt idx="1">
                  <c:v>55</c:v>
                </c:pt>
                <c:pt idx="2">
                  <c:v>59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</c:ser>
        <c:dLbls>
          <c:showVal val="1"/>
        </c:dLbls>
        <c:gapWidth val="100"/>
        <c:overlap val="-25"/>
        <c:axId val="93724032"/>
        <c:axId val="93815936"/>
      </c:barChart>
      <c:catAx>
        <c:axId val="93724032"/>
        <c:scaling>
          <c:orientation val="minMax"/>
        </c:scaling>
        <c:axPos val="b"/>
        <c:numFmt formatCode="General" sourceLinked="1"/>
        <c:majorTickMark val="none"/>
        <c:tickLblPos val="nextTo"/>
        <c:crossAx val="93815936"/>
        <c:crosses val="autoZero"/>
        <c:auto val="1"/>
        <c:lblAlgn val="ctr"/>
        <c:lblOffset val="100"/>
      </c:catAx>
      <c:valAx>
        <c:axId val="93815936"/>
        <c:scaling>
          <c:orientation val="minMax"/>
        </c:scaling>
        <c:delete val="1"/>
        <c:axPos val="l"/>
        <c:numFmt formatCode="General" sourceLinked="1"/>
        <c:tickLblPos val="none"/>
        <c:crossAx val="93724032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Worked in the past 7 days</c:v>
                </c:pt>
                <c:pt idx="1">
                  <c:v>Not currently employed</c:v>
                </c:pt>
                <c:pt idx="2">
                  <c:v>Not employed in the 12 months before the survey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60</c:v>
                </c:pt>
                <c:pt idx="1">
                  <c:v>15</c:v>
                </c:pt>
                <c:pt idx="2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Worked in the past 7 days</c:v>
                </c:pt>
                <c:pt idx="1">
                  <c:v>Not currently employed</c:v>
                </c:pt>
                <c:pt idx="2">
                  <c:v>Not employed in the 12 months before the survey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78</c:v>
                </c:pt>
                <c:pt idx="1">
                  <c:v>10</c:v>
                </c:pt>
                <c:pt idx="2">
                  <c:v>13</c:v>
                </c:pt>
              </c:numCache>
            </c:numRef>
          </c:val>
        </c:ser>
        <c:dLbls>
          <c:showVal val="1"/>
        </c:dLbls>
        <c:overlap val="-25"/>
        <c:axId val="93851008"/>
        <c:axId val="93856896"/>
      </c:barChart>
      <c:catAx>
        <c:axId val="93851008"/>
        <c:scaling>
          <c:orientation val="minMax"/>
        </c:scaling>
        <c:axPos val="b"/>
        <c:majorTickMark val="none"/>
        <c:tickLblPos val="nextTo"/>
        <c:crossAx val="93856896"/>
        <c:crosses val="autoZero"/>
        <c:auto val="1"/>
        <c:lblAlgn val="ctr"/>
        <c:lblOffset val="100"/>
      </c:catAx>
      <c:valAx>
        <c:axId val="93856896"/>
        <c:scaling>
          <c:orientation val="minMax"/>
        </c:scaling>
        <c:delete val="1"/>
        <c:axPos val="l"/>
        <c:numFmt formatCode="General" sourceLinked="1"/>
        <c:tickLblPos val="none"/>
        <c:crossAx val="93851008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.42986240132904935"/>
          <c:y val="5.5268052555495488E-2"/>
          <c:w val="0.55297155622401328"/>
          <c:h val="0.91913971253526761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Professional/ Technical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4</c:v>
                </c:pt>
                <c:pt idx="1">
                  <c:v>1</c:v>
                </c:pt>
                <c:pt idx="2">
                  <c:v>12</c:v>
                </c:pt>
                <c:pt idx="3">
                  <c:v>5</c:v>
                </c:pt>
                <c:pt idx="4">
                  <c:v>3</c:v>
                </c:pt>
                <c:pt idx="5">
                  <c:v>75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Professional/ Technical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8</c:v>
                </c:pt>
                <c:pt idx="1">
                  <c:v>6</c:v>
                </c:pt>
                <c:pt idx="2">
                  <c:v>22</c:v>
                </c:pt>
                <c:pt idx="3">
                  <c:v>18</c:v>
                </c:pt>
                <c:pt idx="4">
                  <c:v>10</c:v>
                </c:pt>
                <c:pt idx="5">
                  <c:v>35</c:v>
                </c:pt>
              </c:numCache>
            </c:numRef>
          </c:val>
        </c:ser>
        <c:dLbls>
          <c:showVal val="1"/>
        </c:dLbls>
        <c:gapWidth val="100"/>
        <c:overlap val="-25"/>
        <c:axId val="94197248"/>
        <c:axId val="94198784"/>
      </c:barChart>
      <c:catAx>
        <c:axId val="94197248"/>
        <c:scaling>
          <c:orientation val="minMax"/>
        </c:scaling>
        <c:axPos val="l"/>
        <c:numFmt formatCode="General" sourceLinked="1"/>
        <c:maj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94198784"/>
        <c:crosses val="autoZero"/>
        <c:auto val="1"/>
        <c:lblAlgn val="ctr"/>
        <c:lblOffset val="100"/>
        <c:tickLblSkip val="1"/>
      </c:catAx>
      <c:valAx>
        <c:axId val="94198784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941972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2999838290355954"/>
          <c:y val="0.40482262297857974"/>
          <c:w val="0.1358831212449155"/>
          <c:h val="0.15298394152343869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layout>
                <c:manualLayout>
                  <c:x val="-0.11295294074156223"/>
                  <c:y val="0.12764550264550265"/>
                </c:manualLayout>
              </c:layout>
              <c:spPr/>
              <c:txPr>
                <a:bodyPr/>
                <a:lstStyle/>
                <a:p>
                  <a:pPr>
                    <a:defRPr lang="en-US" dirty="0"/>
                  </a:pPr>
                  <a:endParaRPr lang="en-US"/>
                </a:p>
              </c:txPr>
              <c:showCatName val="1"/>
              <c:showPercent val="1"/>
            </c:dLbl>
            <c:dLbl>
              <c:idx val="2"/>
              <c:layout>
                <c:manualLayout>
                  <c:x val="-0.15548852168126884"/>
                  <c:y val="0.10289922093071704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7</c:v>
                </c:pt>
                <c:pt idx="2">
                  <c:v>10</c:v>
                </c:pt>
                <c:pt idx="3">
                  <c:v>76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87876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5EDC03-D88A-47C5-9303-CECE35ED3D4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1BE51F-A35E-4F1A-A27D-0A9248A9A85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C1D05-BB65-40E4-9A5D-34E8995C30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3A7FEA-87A3-4124-9CBC-B550ABEF054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01FC58-9EFE-46FD-850C-F9775E4213A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DFA88-106E-4CF1-A3DB-9A452F276B0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753668-2539-49DB-99D0-7EF00AD306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49E209-142C-48CF-B8EB-968CFB65EAE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Nepal</a:t>
            </a:r>
            <a:r>
              <a:rPr lang="en-US" sz="320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6" descr="Nepal-motif-from-ps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426970"/>
            <a:ext cx="9144000" cy="20040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40399-CC18-4EA9-8497-34A1D9EE7DF8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9B7C0-208B-43E9-A430-1193CE3FB2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43165-B715-4850-A849-AB3EFEE41E84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0AFAD-92B6-4FA1-8925-DDDDF68416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B5C824-EA3B-49B0-AEB1-FC24EDB7234B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CFE6D-0F60-4F3C-9628-AA89FE5271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DE2DB1-8C08-4987-95DD-4DA59B1497AF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EEB87-5BDF-4E3A-95FD-7D05F4B6A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7385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7791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77390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16483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363331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5424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95579-4C98-4089-99A7-C49F73CC61D6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C86C7-2F2B-433E-93C5-9C93112B62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16885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92640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1743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196434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412909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B5C824-EA3B-49B0-AEB1-FC24EDB7234B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CFE6D-0F60-4F3C-9628-AA89FE5271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DE2DB1-8C08-4987-95DD-4DA59B1497AF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EEB87-5BDF-4E3A-95FD-7D05F4B6A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0E29-E4E4-4351-90F0-CB9773162FD7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5BE8D-BA07-46C9-8C0A-AC5CF577D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9156F-6984-42F8-87C9-3A85ACAE7042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18520-1F1F-4037-AF39-1B6AA4CF9B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AB63B-A425-4CCB-AD26-1951F55D4C46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DDCB9-7C2D-4903-89A6-0E4CADCF8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6BE15-2B9A-4EED-AE06-10D970B23FFC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021FD-C5E1-4AB6-ABD7-DD7D52D62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A6BBF-5E1D-4FAE-B7D4-AB320FCE3F24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BD6C-1183-4B1E-8D64-D18F4C0E64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FCDA0-3E75-4CA9-9639-4DFA7C0EEE27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FF9E3-92B6-4527-B41B-9A4B45E05E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1A640-466F-4418-94AF-AA2564AC8CDA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177E0-5863-43CF-B727-3EF2669C8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ABB9CF8-9142-4881-8D8D-B59468F38B47}" type="datetime1">
              <a:rPr lang="en-US" smtClean="0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1D0EAF-A41F-403F-B0E2-B0F2D33D1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E98AB-C8DC-4239-AC74-5752226DF4CF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24203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latin typeface="Calibri" pitchFamily="34" charset="0"/>
                <a:cs typeface="Arial" charset="0"/>
              </a:rPr>
              <a:t>Household and Respondent Characteristics</a:t>
            </a:r>
            <a:endParaRPr lang="en-US" sz="4800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39936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Among women and men who migrated in the past 10 years:</a:t>
            </a:r>
          </a:p>
          <a:p>
            <a:pPr lvl="1"/>
            <a:r>
              <a:rPr lang="en-US" dirty="0" smtClean="0"/>
              <a:t>About </a:t>
            </a:r>
            <a:r>
              <a:rPr lang="en-US" b="1" dirty="0" smtClean="0"/>
              <a:t>90%</a:t>
            </a:r>
            <a:r>
              <a:rPr lang="en-US" dirty="0" smtClean="0"/>
              <a:t> come from </a:t>
            </a:r>
            <a:r>
              <a:rPr lang="en-US" b="1" dirty="0" smtClean="0"/>
              <a:t>rural</a:t>
            </a:r>
            <a:r>
              <a:rPr lang="en-US" dirty="0" smtClean="0"/>
              <a:t> areas</a:t>
            </a:r>
            <a:endParaRPr lang="en-US" dirty="0"/>
          </a:p>
          <a:p>
            <a:pPr lvl="1"/>
            <a:r>
              <a:rPr lang="en-US" dirty="0" smtClean="0"/>
              <a:t>Reason for migration:</a:t>
            </a:r>
          </a:p>
          <a:p>
            <a:pPr lvl="2"/>
            <a:r>
              <a:rPr lang="en-US" dirty="0" smtClean="0"/>
              <a:t>Work (72% of male migrants)</a:t>
            </a:r>
          </a:p>
          <a:p>
            <a:pPr lvl="2"/>
            <a:r>
              <a:rPr lang="en-US" dirty="0" smtClean="0"/>
              <a:t>Marriage (54% of female migrants)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1481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95400"/>
            <a:ext cx="4038600" cy="4525963"/>
          </a:xfrm>
        </p:spPr>
        <p:txBody>
          <a:bodyPr/>
          <a:lstStyle/>
          <a:p>
            <a:r>
              <a:rPr lang="en-US" sz="2000" dirty="0" smtClean="0"/>
              <a:t>Household Characteristics</a:t>
            </a:r>
          </a:p>
          <a:p>
            <a:pPr lvl="1"/>
            <a:r>
              <a:rPr lang="en-US" sz="2000" dirty="0" smtClean="0"/>
              <a:t>Education</a:t>
            </a:r>
          </a:p>
          <a:p>
            <a:pPr lvl="1"/>
            <a:r>
              <a:rPr lang="en-US" sz="2000" dirty="0" smtClean="0"/>
              <a:t>Drinking Water, Electricity and Sanitation</a:t>
            </a:r>
          </a:p>
          <a:p>
            <a:pPr lvl="1"/>
            <a:r>
              <a:rPr lang="en-US" sz="2000" dirty="0" smtClean="0"/>
              <a:t>Ownership of Goods</a:t>
            </a:r>
          </a:p>
          <a:p>
            <a:pPr lvl="1"/>
            <a:r>
              <a:rPr lang="en-US" sz="2000" dirty="0" smtClean="0"/>
              <a:t>Wealth </a:t>
            </a:r>
          </a:p>
          <a:p>
            <a:r>
              <a:rPr lang="en-US" sz="2000" b="1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Mass media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Employment and Occupation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Earnings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Educational Attainment</a:t>
            </a:r>
            <a:br>
              <a:rPr lang="en-US" dirty="0" smtClean="0">
                <a:solidFill>
                  <a:schemeClr val="accent6"/>
                </a:solidFill>
              </a:rPr>
            </a:br>
            <a:r>
              <a:rPr lang="en-US" sz="4000" dirty="0" smtClean="0">
                <a:solidFill>
                  <a:schemeClr val="accent6"/>
                </a:solidFill>
              </a:rPr>
              <a:t>of respondents 15-49</a:t>
            </a:r>
          </a:p>
        </p:txBody>
      </p:sp>
      <p:graphicFrame>
        <p:nvGraphicFramePr>
          <p:cNvPr id="13" name="Chart Placeholder 11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212697075"/>
              </p:ext>
            </p:extLst>
          </p:nvPr>
        </p:nvGraphicFramePr>
        <p:xfrm>
          <a:off x="0" y="1285772"/>
          <a:ext cx="8763000" cy="5343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3" name="TextBox 13"/>
          <p:cNvSpPr txBox="1">
            <a:spLocks noChangeArrowheads="1"/>
          </p:cNvSpPr>
          <p:nvPr/>
        </p:nvSpPr>
        <p:spPr bwMode="auto">
          <a:xfrm>
            <a:off x="3657600" y="3656577"/>
            <a:ext cx="12284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</a:rPr>
              <a:t>Completed primary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7174" name="TextBox 14"/>
          <p:cNvSpPr txBox="1">
            <a:spLocks noChangeArrowheads="1"/>
          </p:cNvSpPr>
          <p:nvPr/>
        </p:nvSpPr>
        <p:spPr bwMode="auto">
          <a:xfrm>
            <a:off x="8001000" y="3674477"/>
            <a:ext cx="114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 smtClean="0">
                <a:latin typeface="Calibri" pitchFamily="34" charset="0"/>
              </a:rPr>
              <a:t>More than secondary</a:t>
            </a:r>
            <a:endParaRPr lang="en-US" sz="1600" b="1" dirty="0"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29400" y="3674476"/>
            <a:ext cx="1219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latin typeface="+mn-lt"/>
                <a:cs typeface="+mn-cs"/>
              </a:rPr>
              <a:t>Completed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latin typeface="+mn-lt"/>
                <a:cs typeface="+mn-cs"/>
              </a:rPr>
              <a:t>secondary</a:t>
            </a:r>
            <a:endParaRPr lang="en-US" sz="1600" b="1" dirty="0">
              <a:latin typeface="+mn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81600" y="3674475"/>
            <a:ext cx="12192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latin typeface="+mn-lt"/>
                <a:cs typeface="+mn-cs"/>
              </a:rPr>
              <a:t>Some secondary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03764" y="3656576"/>
            <a:ext cx="12192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latin typeface="+mn-lt"/>
                <a:cs typeface="+mn-cs"/>
              </a:rPr>
              <a:t>Some primary</a:t>
            </a:r>
            <a:endParaRPr lang="en-US" sz="1600" b="1" dirty="0"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76647" y="3656575"/>
            <a:ext cx="12192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latin typeface="+mn-lt"/>
                <a:cs typeface="+mn-cs"/>
              </a:rPr>
              <a:t>No education</a:t>
            </a:r>
            <a:endParaRPr lang="en-US" sz="1600" b="1" dirty="0">
              <a:latin typeface="+mn-lt"/>
              <a:cs typeface="+mn-cs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8382000" y="3352800"/>
            <a:ext cx="3048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7174" idx="2"/>
          </p:cNvCxnSpPr>
          <p:nvPr/>
        </p:nvCxnSpPr>
        <p:spPr>
          <a:xfrm flipH="1">
            <a:off x="8153400" y="4259252"/>
            <a:ext cx="419100" cy="3127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934200" y="4210334"/>
            <a:ext cx="292290" cy="3616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7315200" y="3361049"/>
            <a:ext cx="237226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791200" y="3361049"/>
            <a:ext cx="465826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5105400" y="4223982"/>
            <a:ext cx="626660" cy="3480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319516" y="3355640"/>
            <a:ext cx="862084" cy="3565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429000" y="4196687"/>
            <a:ext cx="781334" cy="3623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2590800" y="4192438"/>
            <a:ext cx="428445" cy="3724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062377" y="3352800"/>
            <a:ext cx="1422113" cy="3565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1572025" y="4235570"/>
            <a:ext cx="153258" cy="3364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1786247" y="3352800"/>
            <a:ext cx="652153" cy="3565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89842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668"/>
            <a:ext cx="8229600" cy="1143000"/>
          </a:xfrm>
        </p:spPr>
        <p:txBody>
          <a:bodyPr/>
          <a:lstStyle/>
          <a:p>
            <a:r>
              <a:rPr lang="en-US" dirty="0" smtClean="0"/>
              <a:t>Literacy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03126643"/>
              </p:ext>
            </p:extLst>
          </p:nvPr>
        </p:nvGraphicFramePr>
        <p:xfrm>
          <a:off x="457200" y="19812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295400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15-49 who are literate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90769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Exposure to Mass Media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920364890"/>
              </p:ext>
            </p:extLst>
          </p:nvPr>
        </p:nvGraphicFramePr>
        <p:xfrm>
          <a:off x="511627" y="17526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185055" y="1290947"/>
            <a:ext cx="888274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latin typeface="Calibri" pitchFamily="34" charset="0"/>
              </a:rPr>
              <a:t>Percent of women and men with access to media at least once a week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Employment</a:t>
            </a:r>
            <a:br>
              <a:rPr lang="en-US" dirty="0" smtClean="0">
                <a:solidFill>
                  <a:schemeClr val="accent6"/>
                </a:solidFill>
              </a:rPr>
            </a:br>
            <a:endParaRPr lang="en-US" dirty="0" smtClean="0">
              <a:solidFill>
                <a:schemeClr val="accent6"/>
              </a:solidFill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latin typeface="+mn-lt"/>
              </a:rPr>
              <a:t>Percent of women and men </a:t>
            </a:r>
            <a:r>
              <a:rPr lang="en-US" i="1" dirty="0" smtClean="0">
                <a:latin typeface="+mn-lt"/>
              </a:rPr>
              <a:t>age 15-49</a:t>
            </a:r>
            <a:endParaRPr lang="en-US" i="1" dirty="0"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="" xmlns:p14="http://schemas.microsoft.com/office/powerpoint/2010/main" val="3318034356"/>
              </p:ext>
            </p:extLst>
          </p:nvPr>
        </p:nvGraphicFramePr>
        <p:xfrm>
          <a:off x="762000" y="1397000"/>
          <a:ext cx="8001000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24000" y="5867400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Employed in the 12 months before the survey</a:t>
            </a:r>
            <a:endParaRPr lang="en-US" sz="2000" b="1" dirty="0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524000" y="5867400"/>
            <a:ext cx="37338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Occupation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537394208"/>
              </p:ext>
            </p:extLst>
          </p:nvPr>
        </p:nvGraphicFramePr>
        <p:xfrm>
          <a:off x="499279" y="1447800"/>
          <a:ext cx="8137525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-3958" y="10668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latin typeface="+mn-lt"/>
              </a:rPr>
              <a:t>Percent distribution of occupations of women and men employed in the 12 months preceding the survey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Women’s Earnings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685800" y="1295400"/>
            <a:ext cx="2744788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Std" pitchFamily="34" charset="0"/>
                <a:cs typeface="+mn-cs"/>
              </a:rPr>
              <a:t>Agricultural work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5314208" y="1295400"/>
            <a:ext cx="3463925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Std" pitchFamily="34" charset="0"/>
                <a:cs typeface="+mn-cs"/>
              </a:rPr>
              <a:t>Non-agricultural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Std"/>
                <a:cs typeface="+mn-cs"/>
              </a:rPr>
              <a:t>work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="" xmlns:p14="http://schemas.microsoft.com/office/powerpoint/2010/main" val="1145787082"/>
              </p:ext>
            </p:extLst>
          </p:nvPr>
        </p:nvGraphicFramePr>
        <p:xfrm>
          <a:off x="-685800" y="1752600"/>
          <a:ext cx="5562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hart 2"/>
          <p:cNvGraphicFramePr/>
          <p:nvPr>
            <p:extLst>
              <p:ext uri="{D42A27DB-BD31-4B8C-83A1-F6EECF244321}">
                <p14:modId xmlns="" xmlns:p14="http://schemas.microsoft.com/office/powerpoint/2010/main" val="3665099169"/>
              </p:ext>
            </p:extLst>
          </p:nvPr>
        </p:nvGraphicFramePr>
        <p:xfrm>
          <a:off x="4038600" y="1752600"/>
          <a:ext cx="57912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Smoking Cigarettes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814762515"/>
              </p:ext>
            </p:extLst>
          </p:nvPr>
        </p:nvGraphicFramePr>
        <p:xfrm>
          <a:off x="685800" y="1905000"/>
          <a:ext cx="7772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178130" y="1219200"/>
            <a:ext cx="48510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women and men </a:t>
            </a:r>
            <a:r>
              <a:rPr lang="en-US" i="1" dirty="0">
                <a:latin typeface="Calibri" pitchFamily="34" charset="0"/>
              </a:rPr>
              <a:t>15-49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accent6"/>
                </a:solidFill>
              </a:rPr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</a:rPr>
              <a:t>89% </a:t>
            </a:r>
            <a:r>
              <a:rPr lang="en-US" sz="2800" dirty="0" smtClean="0"/>
              <a:t>of households have access to </a:t>
            </a:r>
            <a:r>
              <a:rPr lang="en-US" sz="2800" b="1" i="1" dirty="0" smtClean="0">
                <a:solidFill>
                  <a:schemeClr val="tx2"/>
                </a:solidFill>
              </a:rPr>
              <a:t>safe water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</a:rPr>
              <a:t>38% </a:t>
            </a:r>
            <a:r>
              <a:rPr lang="en-US" sz="2800" dirty="0" smtClean="0"/>
              <a:t>of households have </a:t>
            </a:r>
            <a:r>
              <a:rPr lang="en-US" sz="2800" b="1" i="1" dirty="0" smtClean="0">
                <a:solidFill>
                  <a:schemeClr val="tx2"/>
                </a:solidFill>
              </a:rPr>
              <a:t>an improved, not shared sanitation </a:t>
            </a:r>
            <a:r>
              <a:rPr lang="en-US" sz="2800" dirty="0" smtClean="0"/>
              <a:t>facility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</a:rPr>
              <a:t>40%</a:t>
            </a:r>
            <a:r>
              <a:rPr lang="en-US" sz="2800" dirty="0" smtClean="0"/>
              <a:t> of women and </a:t>
            </a:r>
            <a:r>
              <a:rPr lang="en-US" sz="2800" b="1" dirty="0" smtClean="0">
                <a:solidFill>
                  <a:schemeClr val="tx2"/>
                </a:solidFill>
              </a:rPr>
              <a:t>14 %</a:t>
            </a:r>
            <a:r>
              <a:rPr lang="en-US" sz="2800" dirty="0" smtClean="0"/>
              <a:t> of men age 15-49 have received </a:t>
            </a:r>
            <a:r>
              <a:rPr lang="en-US" sz="2800" b="1" dirty="0" smtClean="0">
                <a:solidFill>
                  <a:schemeClr val="tx2"/>
                </a:solidFill>
              </a:rPr>
              <a:t>no formal education</a:t>
            </a:r>
            <a:r>
              <a:rPr lang="en-US" sz="2800" dirty="0" smtClean="0"/>
              <a:t>.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</a:rPr>
              <a:t>60% </a:t>
            </a:r>
            <a:r>
              <a:rPr lang="en-US" sz="2800" dirty="0" smtClean="0"/>
              <a:t>of women and </a:t>
            </a:r>
            <a:r>
              <a:rPr lang="en-US" sz="2800" b="1" dirty="0" smtClean="0">
                <a:solidFill>
                  <a:schemeClr val="tx2"/>
                </a:solidFill>
              </a:rPr>
              <a:t>78%</a:t>
            </a:r>
            <a:r>
              <a:rPr lang="en-US" sz="2800" dirty="0" smtClean="0"/>
              <a:t> of men are </a:t>
            </a:r>
            <a:r>
              <a:rPr lang="en-US" sz="2800" b="1" i="1" dirty="0" smtClean="0">
                <a:solidFill>
                  <a:schemeClr val="tx2"/>
                </a:solidFill>
              </a:rPr>
              <a:t>currently employed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90600"/>
            <a:ext cx="4648200" cy="4525963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Drinking Water, Electricity and Sanitation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Ownership of Goods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Wealth </a:t>
            </a:r>
          </a:p>
          <a:p>
            <a:r>
              <a:rPr lang="en-US" sz="2400" dirty="0" smtClean="0"/>
              <a:t>Respondent Characteristics</a:t>
            </a:r>
          </a:p>
          <a:p>
            <a:pPr lvl="1"/>
            <a:r>
              <a:rPr lang="en-US" sz="2000" dirty="0" smtClean="0"/>
              <a:t>Education </a:t>
            </a:r>
          </a:p>
          <a:p>
            <a:pPr lvl="1"/>
            <a:r>
              <a:rPr lang="en-US" sz="2000" dirty="0" smtClean="0"/>
              <a:t>Mass media</a:t>
            </a:r>
          </a:p>
          <a:p>
            <a:pPr lvl="1"/>
            <a:r>
              <a:rPr lang="en-US" sz="2000" dirty="0" smtClean="0"/>
              <a:t>Employment and Occupation</a:t>
            </a:r>
          </a:p>
          <a:p>
            <a:pPr lvl="1"/>
            <a:r>
              <a:rPr lang="en-US" sz="2000" dirty="0" smtClean="0"/>
              <a:t>Earnings</a:t>
            </a:r>
          </a:p>
          <a:p>
            <a:pPr lvl="1"/>
            <a:r>
              <a:rPr lang="en-US" sz="2000" dirty="0" smtClean="0"/>
              <a:t>Tobacco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Nepal’s Households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600200"/>
            <a:ext cx="70866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28% </a:t>
            </a:r>
            <a:r>
              <a:rPr lang="en-US" dirty="0" smtClean="0"/>
              <a:t>of households are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i="1" dirty="0" smtClean="0">
                <a:solidFill>
                  <a:schemeClr val="tx2"/>
                </a:solidFill>
              </a:rPr>
              <a:t>headed by women</a:t>
            </a:r>
          </a:p>
          <a:p>
            <a:r>
              <a:rPr lang="en-US" dirty="0" smtClean="0"/>
              <a:t>Households have an average of </a:t>
            </a:r>
            <a:r>
              <a:rPr lang="en-US" b="1" dirty="0" smtClean="0">
                <a:solidFill>
                  <a:schemeClr val="tx2"/>
                </a:solidFill>
              </a:rPr>
              <a:t>4.4 members 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37% </a:t>
            </a:r>
            <a:r>
              <a:rPr lang="en-US" dirty="0" smtClean="0"/>
              <a:t>of the population is </a:t>
            </a:r>
            <a:r>
              <a:rPr lang="en-US" i="1" dirty="0" smtClean="0">
                <a:solidFill>
                  <a:schemeClr val="tx2"/>
                </a:solidFill>
              </a:rPr>
              <a:t>under 15 </a:t>
            </a:r>
            <a:r>
              <a:rPr lang="en-US" dirty="0" smtClean="0"/>
              <a:t>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Drinking Water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="" xmlns:p14="http://schemas.microsoft.com/office/powerpoint/2010/main" val="742575431"/>
              </p:ext>
            </p:extLst>
          </p:nvPr>
        </p:nvGraphicFramePr>
        <p:xfrm>
          <a:off x="609600" y="1397000"/>
          <a:ext cx="8077200" cy="523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Sanitation- Household Toilet Facilities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="" xmlns:p14="http://schemas.microsoft.com/office/powerpoint/2010/main" val="4193978187"/>
              </p:ext>
            </p:extLst>
          </p:nvPr>
        </p:nvGraphicFramePr>
        <p:xfrm>
          <a:off x="304800" y="1676400"/>
          <a:ext cx="84582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900" dirty="0" smtClean="0">
                <a:solidFill>
                  <a:schemeClr val="accent6"/>
                </a:solidFill>
              </a:rPr>
              <a:t>Household Durable Goods and Possessions</a:t>
            </a:r>
          </a:p>
        </p:txBody>
      </p:sp>
      <p:graphicFrame>
        <p:nvGraphicFramePr>
          <p:cNvPr id="5" name="Chart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73260781"/>
              </p:ext>
            </p:extLst>
          </p:nvPr>
        </p:nvGraphicFramePr>
        <p:xfrm>
          <a:off x="228600" y="1066800"/>
          <a:ext cx="88392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Socioeconomic Status Index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Wealth is determined by scoring households based on a set of characteristics, including access to electricity and ownership of various consumer goods.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Households are then ranked, from lowest score to highest score. 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This list is then separated into 5 equal pieces (or quintiles) each representing 20% of the population. 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Therefore, those in the highest quintile may not be “rich” but they are of higher socioeconomic status than 80% of the country.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91600" cy="762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/>
                </a:solidFill>
              </a:rPr>
              <a:t>Socioeconomic Status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915400" cy="4876800"/>
          </a:xfrm>
        </p:spPr>
        <p:txBody>
          <a:bodyPr rtlCol="0">
            <a:normAutofit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Poorest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Richest</a:t>
            </a:r>
          </a:p>
          <a:p>
            <a:pPr fontAlgn="auto">
              <a:lnSpc>
                <a:spcPct val="20000"/>
              </a:lnSpc>
              <a:spcAft>
                <a:spcPts val="0"/>
              </a:spcAft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Urban</a:t>
            </a:r>
            <a:r>
              <a:rPr lang="en-US" sz="2400" b="1" dirty="0" smtClean="0">
                <a:solidFill>
                  <a:schemeClr val="accent2"/>
                </a:solidFill>
              </a:rPr>
              <a:t>		 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3%</a:t>
            </a:r>
            <a:r>
              <a:rPr lang="en-US" sz="2400" b="1" dirty="0" smtClean="0">
                <a:solidFill>
                  <a:schemeClr val="accent2"/>
                </a:solidFill>
              </a:rPr>
              <a:t>	   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3%</a:t>
            </a:r>
            <a:r>
              <a:rPr lang="en-US" sz="2400" b="1" dirty="0" smtClean="0">
                <a:solidFill>
                  <a:schemeClr val="accent2"/>
                </a:solidFill>
              </a:rPr>
              <a:t>	        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8%</a:t>
            </a:r>
            <a:r>
              <a:rPr lang="en-US" sz="2400" b="1" dirty="0" smtClean="0">
                <a:solidFill>
                  <a:schemeClr val="accent2"/>
                </a:solidFill>
              </a:rPr>
              <a:t>   	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24%</a:t>
            </a:r>
            <a:r>
              <a:rPr lang="en-US" sz="2400" b="1" dirty="0" smtClean="0">
                <a:solidFill>
                  <a:schemeClr val="accent2"/>
                </a:solidFill>
              </a:rPr>
              <a:t>	  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62%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Rural</a:t>
            </a: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	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23%</a:t>
            </a: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   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23%</a:t>
            </a: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        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2%</a:t>
            </a: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20%</a:t>
            </a: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  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14%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04800" y="3505200"/>
            <a:ext cx="84740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latin typeface="Calibri" pitchFamily="34" charset="0"/>
              </a:rPr>
              <a:t>Very few urban households are in the poorest quintile, while very few rural households are in the richest quintile.</a:t>
            </a:r>
          </a:p>
          <a:p>
            <a:pPr algn="ctr"/>
            <a:endParaRPr lang="en-US" sz="2400" b="1" dirty="0">
              <a:latin typeface="Calibri" pitchFamily="34" charset="0"/>
            </a:endParaRPr>
          </a:p>
          <a:p>
            <a:pPr algn="ctr"/>
            <a:r>
              <a:rPr lang="en-US" sz="2400" b="1" dirty="0" smtClean="0">
                <a:latin typeface="Calibri" pitchFamily="34" charset="0"/>
              </a:rPr>
              <a:t>The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Mountain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Zone (41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%) </a:t>
            </a:r>
            <a:r>
              <a:rPr lang="en-US" sz="2400" b="1" dirty="0" smtClean="0">
                <a:latin typeface="Calibri" pitchFamily="34" charset="0"/>
              </a:rPr>
              <a:t>has the largest proportion of households in the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poorest</a:t>
            </a:r>
            <a:r>
              <a:rPr lang="en-US" sz="2400" b="1" dirty="0" smtClean="0">
                <a:latin typeface="Calibri" pitchFamily="34" charset="0"/>
              </a:rPr>
              <a:t> quintile, while the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Terai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 Zone (23%) </a:t>
            </a:r>
            <a:r>
              <a:rPr lang="en-US" sz="2400" b="1" dirty="0" smtClean="0">
                <a:latin typeface="Calibri" pitchFamily="34" charset="0"/>
              </a:rPr>
              <a:t>has the largest proportion of households in the 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richest</a:t>
            </a:r>
            <a:r>
              <a:rPr lang="en-US" sz="2400" b="1" dirty="0" smtClean="0">
                <a:latin typeface="Calibri" pitchFamily="34" charset="0"/>
              </a:rPr>
              <a:t> quintile.</a:t>
            </a:r>
            <a:endParaRPr lang="en-US" sz="2400" b="1" dirty="0"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00200" y="1905000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57% of households had at least 1 person migrate away in the 10 years before the survey</a:t>
            </a:r>
            <a:endParaRPr lang="en-US" dirty="0"/>
          </a:p>
          <a:p>
            <a:r>
              <a:rPr lang="en-US" dirty="0" smtClean="0"/>
              <a:t>Men are 3 times more likely to migrate than women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48705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1910</TotalTime>
  <Words>464</Words>
  <Application>Microsoft Office PowerPoint</Application>
  <PresentationFormat>On-screen Show (4:3)</PresentationFormat>
  <Paragraphs>96</Paragraphs>
  <Slides>19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Custom Design</vt:lpstr>
      <vt:lpstr>Slide 1</vt:lpstr>
      <vt:lpstr>Slide 2</vt:lpstr>
      <vt:lpstr>Nepal’s Households</vt:lpstr>
      <vt:lpstr>Drinking Water</vt:lpstr>
      <vt:lpstr>Sanitation- Household Toilet Facilities</vt:lpstr>
      <vt:lpstr>Household Durable Goods and Possessions</vt:lpstr>
      <vt:lpstr>Socioeconomic Status Index</vt:lpstr>
      <vt:lpstr>Socioeconomic Status</vt:lpstr>
      <vt:lpstr>Migration</vt:lpstr>
      <vt:lpstr>Migration</vt:lpstr>
      <vt:lpstr>Slide 11</vt:lpstr>
      <vt:lpstr>Educational Attainment of respondents 15-49</vt:lpstr>
      <vt:lpstr>Literacy</vt:lpstr>
      <vt:lpstr>Exposure to Mass Media</vt:lpstr>
      <vt:lpstr>Employment </vt:lpstr>
      <vt:lpstr>Occupation</vt:lpstr>
      <vt:lpstr>Women’s Earnings</vt:lpstr>
      <vt:lpstr>Smoking Cigarettes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212</cp:revision>
  <dcterms:created xsi:type="dcterms:W3CDTF">2008-02-29T16:41:57Z</dcterms:created>
  <dcterms:modified xsi:type="dcterms:W3CDTF">2012-06-27T15:47:35Z</dcterms:modified>
</cp:coreProperties>
</file>