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5"/>
  </p:notesMasterIdLst>
  <p:sldIdLst>
    <p:sldId id="325" r:id="rId3"/>
    <p:sldId id="327" r:id="rId4"/>
    <p:sldId id="302" r:id="rId5"/>
    <p:sldId id="320" r:id="rId6"/>
    <p:sldId id="311" r:id="rId7"/>
    <p:sldId id="307" r:id="rId8"/>
    <p:sldId id="308" r:id="rId9"/>
    <p:sldId id="323" r:id="rId10"/>
    <p:sldId id="326" r:id="rId11"/>
    <p:sldId id="314" r:id="rId12"/>
    <p:sldId id="316" r:id="rId13"/>
    <p:sldId id="318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58" autoAdjust="0"/>
  </p:normalViewPr>
  <p:slideViewPr>
    <p:cSldViewPr>
      <p:cViewPr>
        <p:scale>
          <a:sx n="80" d="100"/>
          <a:sy n="80" d="100"/>
        </p:scale>
        <p:origin x="-1037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327B777-9EEB-4F68-B749-D44E68AE4D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13117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2A464B-3964-41AA-B6AA-352490041B0B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A1B8E8-3DCB-4346-8984-F5F45BC8166B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DEBA27-8339-41B8-827D-4DD11A59173E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41EEA3-BA72-45A8-A390-1F70E6AFC212}" type="slidenum">
              <a:rPr lang="en-US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F30355-8DD5-4AD5-802A-EE2AD5B203E0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6A4664-F52C-4D9A-9D00-49851E18492F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ABA103-1700-4DD2-A048-C90F39AF3F56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7BCC9F-0776-4516-B860-160E4B52EE44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89730" tIns="44865" rIns="89730" bIns="44865"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EC968-1DE0-4D38-8CC7-02BA363612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D290D-87D7-43A5-AAA2-FC03569F2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D8C4-F443-407C-98DA-0BC1A55D1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5C0F-5C99-433E-9820-261B42CFD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571B9-059D-4F44-8DD7-FF66B696A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3576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6072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9813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6098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730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C4819-049E-4A6A-9CEB-9EE5231CA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68940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6735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97092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83454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715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7460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1D8C4-F443-407C-98DA-0BC1A55D1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25C0F-5C99-433E-9820-261B42CFD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571B9-059D-4F44-8DD7-FF66B696AA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21DF9-EA19-496A-8ADD-C522DEF1A6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1FD59-6323-4D91-8401-91DD04809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9B576-F99F-4248-B591-9A68653143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52D9E-12EA-43C2-B329-733F6206E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47005-18B7-4F28-AF17-B46C74AEB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893A1-04B5-46A7-9E4B-7D49EB320D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152400" y="64770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BDHS: NIPORT, Mitra &amp; Associates, and Macro International.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96B99-149A-49E5-B631-36A092A38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1868-6449-4A36-82D0-F55F2CA5FEB2}" type="datetimeFigureOut">
              <a:rPr lang="en-US" smtClean="0"/>
              <a:pPr/>
              <a:t>6/15/2012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FA4D8-9823-4254-A2F9-5AC80E61D1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737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Introduction and Methodology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846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0538" y="242888"/>
            <a:ext cx="7802562" cy="605155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spcAft>
                <a:spcPct val="7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Main Survey Training</a:t>
            </a:r>
          </a:p>
          <a:p>
            <a:pPr eaLnBrk="1" hangingPunct="1">
              <a:spcAft>
                <a:spcPct val="7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Main survey Training: Dec 15, 2010- Jan 16, 2011</a:t>
            </a:r>
          </a:p>
          <a:p>
            <a:pPr eaLnBrk="1" hangingPunct="1">
              <a:spcAft>
                <a:spcPct val="7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Included training on paper questionnaire and tablet.</a:t>
            </a:r>
          </a:p>
          <a:p>
            <a:pPr eaLnBrk="1" hangingPunct="1">
              <a:spcAft>
                <a:spcPct val="70000"/>
              </a:spcAft>
            </a:pPr>
            <a:r>
              <a:rPr lang="en-US" sz="3000" dirty="0" smtClean="0">
                <a:solidFill>
                  <a:schemeClr val="tx2"/>
                </a:solidFill>
                <a:latin typeface="Calibri" pitchFamily="34" charset="0"/>
              </a:rPr>
              <a:t>96 field staff trained</a:t>
            </a:r>
          </a:p>
          <a:p>
            <a:pPr lvl="1" eaLnBrk="1" hangingPunct="1">
              <a:spcAft>
                <a:spcPct val="70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Supervisors</a:t>
            </a:r>
          </a:p>
          <a:p>
            <a:pPr lvl="1" eaLnBrk="1" hangingPunct="1">
              <a:spcAft>
                <a:spcPct val="70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Interviewers</a:t>
            </a:r>
          </a:p>
          <a:p>
            <a:pPr lvl="1" eaLnBrk="1" hangingPunct="1">
              <a:spcAft>
                <a:spcPct val="70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Quality control personnel</a:t>
            </a:r>
          </a:p>
          <a:p>
            <a:pPr lvl="1" eaLnBrk="1" hangingPunct="1">
              <a:spcAft>
                <a:spcPct val="70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Reserves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  <a:p>
            <a:pPr eaLnBrk="1" hangingPunct="1">
              <a:spcAft>
                <a:spcPct val="700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  <a:p>
            <a:pPr eaLnBrk="1" hangingPunct="1">
              <a:spcAft>
                <a:spcPct val="700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0538" y="385763"/>
            <a:ext cx="7802562" cy="5908675"/>
          </a:xfrm>
        </p:spPr>
        <p:txBody>
          <a:bodyPr/>
          <a:lstStyle/>
          <a:p>
            <a:pPr algn="ctr" eaLnBrk="1" hangingPunct="1">
              <a:spcAft>
                <a:spcPct val="7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Fieldwork and Data Processing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Total of 16 teams (consisting of a team supervisor, 3 female interviewers, and 1 male interviewer)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Fieldwork conducted from Feb. 2, 2011- June 14, 2011. 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2 review sessions to share field issues and refill supplies (March and April)</a:t>
            </a:r>
          </a:p>
          <a:p>
            <a:pPr eaLnBrk="1" hangingPunct="1">
              <a:spcAft>
                <a:spcPct val="70000"/>
              </a:spcAft>
              <a:buFontTx/>
              <a:buNone/>
            </a:pP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Questionnaires were transferred via Internet File Streaming System (IFSS) to the central office in Kathmandu.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620000" cy="114300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54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54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sz="4000" dirty="0" smtClean="0">
                <a:latin typeface="Calibri" pitchFamily="34" charset="0"/>
              </a:rPr>
              <a:t>Results of the household </a:t>
            </a:r>
            <a:br>
              <a:rPr lang="en-US" sz="4000" dirty="0" smtClean="0">
                <a:latin typeface="Calibri" pitchFamily="34" charset="0"/>
              </a:rPr>
            </a:br>
            <a:r>
              <a:rPr lang="en-US" sz="4000" dirty="0" smtClean="0">
                <a:latin typeface="Calibri" pitchFamily="34" charset="0"/>
              </a:rPr>
              <a:t>and individual interviews </a:t>
            </a:r>
            <a:r>
              <a:rPr lang="en-GB" sz="4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/>
            </a:r>
            <a:br>
              <a:rPr lang="en-GB" sz="4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</a:br>
            <a:endParaRPr lang="en-US" sz="4800" dirty="0" smtClean="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219200" y="1524000"/>
            <a:ext cx="4179888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40000"/>
              </a:lnSpc>
            </a:pPr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US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>
              <a:lnSpc>
                <a:spcPct val="90000"/>
              </a:lnSpc>
            </a:pPr>
            <a:endParaRPr lang="en-GB" sz="2400" b="1">
              <a:solidFill>
                <a:srgbClr val="000066"/>
              </a:solidFill>
              <a:latin typeface="Times New Roman" pitchFamily="18" charset="0"/>
            </a:endParaRPr>
          </a:p>
          <a:p>
            <a:pPr eaLnBrk="0" hangingPunct="0"/>
            <a:endParaRPr lang="en-GB" b="1">
              <a:solidFill>
                <a:srgbClr val="000066"/>
              </a:solidFill>
              <a:latin typeface="Times New Roman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71600" y="1676400"/>
            <a:ext cx="6045200" cy="1947863"/>
            <a:chOff x="1392" y="1007"/>
            <a:chExt cx="3808" cy="1675"/>
          </a:xfrm>
        </p:grpSpPr>
        <p:sp>
          <p:nvSpPr>
            <p:cNvPr id="15372" name="Text Box 6"/>
            <p:cNvSpPr txBox="1">
              <a:spLocks noChangeArrowheads="1"/>
            </p:cNvSpPr>
            <p:nvPr/>
          </p:nvSpPr>
          <p:spPr bwMode="auto">
            <a:xfrm>
              <a:off x="1392" y="1007"/>
              <a:ext cx="2536" cy="1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Households Selected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Households Occupied</a:t>
              </a:r>
              <a:endParaRPr lang="en-GB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  <a:defRPr/>
              </a:pPr>
              <a:endParaRPr lang="en-GB" sz="2400" b="1" dirty="0"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latin typeface="Arial" charset="0"/>
                  <a:cs typeface="Arial" charset="0"/>
                </a:rPr>
                <a:t> 	</a:t>
              </a:r>
              <a:r>
                <a:rPr lang="en-GB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Response </a:t>
              </a:r>
              <a:r>
                <a:rPr lang="en-US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r</a:t>
              </a:r>
              <a:r>
                <a:rPr lang="en-GB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ate (%)</a:t>
              </a:r>
            </a:p>
          </p:txBody>
        </p:sp>
        <p:sp>
          <p:nvSpPr>
            <p:cNvPr id="15373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700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dirty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Calibri" pitchFamily="34" charset="0"/>
                </a:rPr>
                <a:t>11,353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10,888</a:t>
              </a:r>
              <a:endParaRPr lang="en-GB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10,826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40000"/>
                </a:lnSpc>
                <a:defRPr/>
              </a:pPr>
              <a:endParaRPr lang="en-US" sz="2400" b="1" dirty="0">
                <a:solidFill>
                  <a:srgbClr val="000066"/>
                </a:solidFill>
                <a:latin typeface="Arial" charset="0"/>
                <a:cs typeface="Arial" charset="0"/>
              </a:endParaRP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lang="en-US" sz="2400" b="1" dirty="0">
                  <a:solidFill>
                    <a:srgbClr val="00B050"/>
                  </a:solidFill>
                  <a:latin typeface="Arial" charset="0"/>
                  <a:cs typeface="Arial" charset="0"/>
                </a:rPr>
                <a:t>  </a:t>
              </a:r>
              <a:r>
                <a:rPr lang="en-US" sz="2400" b="1" dirty="0" smtClean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99%</a:t>
              </a:r>
              <a:endParaRPr lang="en-US" sz="2400" b="1" dirty="0">
                <a:solidFill>
                  <a:schemeClr val="accent6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endParaRPr lang="en-US" sz="2400" dirty="0">
                <a:solidFill>
                  <a:srgbClr val="FF6600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447800" y="3505200"/>
            <a:ext cx="5937251" cy="1300163"/>
            <a:chOff x="1392" y="2186"/>
            <a:chExt cx="3740" cy="819"/>
          </a:xfrm>
        </p:grpSpPr>
        <p:sp>
          <p:nvSpPr>
            <p:cNvPr id="15370" name="Text Box 9"/>
            <p:cNvSpPr txBox="1">
              <a:spLocks noChangeArrowheads="1"/>
            </p:cNvSpPr>
            <p:nvPr/>
          </p:nvSpPr>
          <p:spPr bwMode="auto">
            <a:xfrm>
              <a:off x="1392" y="2226"/>
              <a:ext cx="2443" cy="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Eligible Women</a:t>
              </a: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Women Interviewed</a:t>
              </a:r>
              <a:r>
                <a:rPr lang="en-GB" sz="24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	</a:t>
              </a:r>
              <a:r>
                <a:rPr lang="en-GB" sz="24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	</a:t>
              </a:r>
            </a:p>
            <a:p>
              <a:pPr eaLnBrk="0" hangingPunct="0">
                <a:lnSpc>
                  <a:spcPct val="70000"/>
                </a:lnSpc>
                <a:defRPr/>
              </a:pPr>
              <a:endParaRPr lang="en-GB" sz="2400" b="1" dirty="0">
                <a:solidFill>
                  <a:schemeClr val="accent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chemeClr val="accent2"/>
                  </a:solidFill>
                  <a:latin typeface="Calibri" pitchFamily="34" charset="0"/>
                  <a:cs typeface="Arial" charset="0"/>
                </a:rPr>
                <a:t>  	</a:t>
              </a:r>
              <a:r>
                <a:rPr lang="en-GB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Response </a:t>
              </a:r>
              <a:r>
                <a:rPr lang="en-US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r</a:t>
              </a:r>
              <a:r>
                <a:rPr lang="en-GB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ate (%)</a:t>
              </a:r>
            </a:p>
          </p:txBody>
        </p:sp>
        <p:sp>
          <p:nvSpPr>
            <p:cNvPr id="15371" name="Text Box 10"/>
            <p:cNvSpPr txBox="1">
              <a:spLocks noChangeArrowheads="1"/>
            </p:cNvSpPr>
            <p:nvPr/>
          </p:nvSpPr>
          <p:spPr bwMode="auto">
            <a:xfrm>
              <a:off x="4368" y="2186"/>
              <a:ext cx="764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>
                  <a:latin typeface="Arial" charset="0"/>
                  <a:cs typeface="Arial" charset="0"/>
                </a:rPr>
                <a:t> 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12,918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 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12,674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Calibri" pitchFamily="34" charset="0"/>
                  <a:cs typeface="Arial" charset="0"/>
                </a:rPr>
                <a:t>     </a:t>
              </a:r>
              <a:r>
                <a:rPr lang="en-US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98%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524000" y="5029200"/>
            <a:ext cx="5789613" cy="1300163"/>
            <a:chOff x="1392" y="2186"/>
            <a:chExt cx="3647" cy="819"/>
          </a:xfrm>
        </p:grpSpPr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1392" y="2226"/>
              <a:ext cx="2443" cy="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Eligible Men</a:t>
              </a: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Men Interviewed</a:t>
              </a:r>
              <a:r>
                <a:rPr lang="en-GB" sz="2400" b="1" dirty="0">
                  <a:solidFill>
                    <a:schemeClr val="tx2"/>
                  </a:solidFill>
                  <a:latin typeface="Arial" charset="0"/>
                  <a:cs typeface="Arial" charset="0"/>
                </a:rPr>
                <a:t>	</a:t>
              </a:r>
              <a:r>
                <a:rPr lang="en-GB" sz="2400" b="1" dirty="0">
                  <a:solidFill>
                    <a:srgbClr val="000066"/>
                  </a:solidFill>
                  <a:latin typeface="Arial" charset="0"/>
                  <a:cs typeface="Arial" charset="0"/>
                </a:rPr>
                <a:t>	</a:t>
              </a:r>
            </a:p>
            <a:p>
              <a:pPr eaLnBrk="0" hangingPunct="0">
                <a:lnSpc>
                  <a:spcPct val="70000"/>
                </a:lnSpc>
                <a:defRPr/>
              </a:pPr>
              <a:endParaRPr lang="en-GB" sz="2400" b="1" dirty="0">
                <a:solidFill>
                  <a:schemeClr val="accent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80000"/>
                </a:lnSpc>
                <a:defRPr/>
              </a:pPr>
              <a:r>
                <a:rPr lang="en-GB" sz="2400" b="1" dirty="0">
                  <a:solidFill>
                    <a:schemeClr val="accent2"/>
                  </a:solidFill>
                  <a:latin typeface="Calibri" pitchFamily="34" charset="0"/>
                  <a:cs typeface="Arial" charset="0"/>
                </a:rPr>
                <a:t>  	</a:t>
              </a:r>
              <a:r>
                <a:rPr lang="en-GB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Response </a:t>
              </a:r>
              <a:r>
                <a:rPr lang="en-US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r</a:t>
              </a:r>
              <a:r>
                <a:rPr lang="en-GB" sz="2400" b="1" dirty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ate (%)</a:t>
              </a:r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4368" y="2186"/>
              <a:ext cx="671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>
                  <a:latin typeface="Arial" charset="0"/>
                  <a:cs typeface="Arial" charset="0"/>
                </a:rPr>
                <a:t> 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4,323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  </a:t>
              </a:r>
              <a:r>
                <a:rPr lang="en-US" sz="2400" b="1" dirty="0" smtClean="0">
                  <a:solidFill>
                    <a:schemeClr val="tx2"/>
                  </a:solidFill>
                  <a:latin typeface="Calibri" pitchFamily="34" charset="0"/>
                  <a:cs typeface="Arial" charset="0"/>
                </a:rPr>
                <a:t>4,121</a:t>
              </a:r>
              <a:endParaRPr lang="en-US" sz="2400" b="1" dirty="0">
                <a:solidFill>
                  <a:schemeClr val="tx2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>
                  <a:solidFill>
                    <a:schemeClr val="accent2"/>
                  </a:solidFill>
                  <a:latin typeface="Calibri" pitchFamily="34" charset="0"/>
                  <a:cs typeface="Arial" charset="0"/>
                </a:rPr>
                <a:t>     </a:t>
              </a:r>
              <a:r>
                <a:rPr lang="en-US" sz="2400" b="1" dirty="0" smtClean="0">
                  <a:solidFill>
                    <a:schemeClr val="accent6"/>
                  </a:solidFill>
                  <a:latin typeface="Calibri" pitchFamily="34" charset="0"/>
                  <a:cs typeface="Arial" charset="0"/>
                </a:rPr>
                <a:t>95%</a:t>
              </a:r>
              <a:endParaRPr lang="en-US" sz="2400" b="1" dirty="0">
                <a:solidFill>
                  <a:schemeClr val="accent6"/>
                </a:solidFill>
                <a:latin typeface="Calibri" pitchFamily="34" charset="0"/>
                <a:cs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495800"/>
            <a:ext cx="9144000" cy="236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381000" y="1066800"/>
            <a:ext cx="8001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latin typeface="+mn-lt"/>
              </a:rPr>
              <a:t>The </a:t>
            </a:r>
            <a:r>
              <a:rPr lang="en-US" sz="2400" dirty="0" smtClean="0">
                <a:latin typeface="+mn-lt"/>
              </a:rPr>
              <a:t>NDHS </a:t>
            </a:r>
            <a:r>
              <a:rPr lang="en-US" sz="2400" dirty="0">
                <a:latin typeface="+mn-lt"/>
              </a:rPr>
              <a:t>was </a:t>
            </a:r>
            <a:r>
              <a:rPr lang="en-US" sz="2400" dirty="0" smtClean="0">
                <a:latin typeface="+mn-lt"/>
              </a:rPr>
              <a:t>implemented New ERA under the aegis of the Ministry of Health and Population.  ICF Intentional provided technical assistance through the USAID-funded  MEASURE DHS program.  Funding for the survey was received from USAID/Nepal.  </a:t>
            </a:r>
            <a:endParaRPr lang="en-US" sz="2400" dirty="0">
              <a:latin typeface="+mn-lt"/>
            </a:endParaRPr>
          </a:p>
        </p:txBody>
      </p:sp>
      <p:pic>
        <p:nvPicPr>
          <p:cNvPr id="3" name="Picture 2" descr="Nepal_DHS_log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4876800"/>
            <a:ext cx="6568440" cy="16230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52601" y="304800"/>
            <a:ext cx="5334000" cy="6118225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spcAft>
                <a:spcPct val="110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Objectives</a:t>
            </a:r>
          </a:p>
          <a:p>
            <a:pPr eaLnBrk="1" hangingPunct="1">
              <a:spcAft>
                <a:spcPct val="110000"/>
              </a:spcAft>
              <a:buFontTx/>
              <a:buNone/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Provide updated and reliable data on:</a:t>
            </a:r>
          </a:p>
          <a:p>
            <a:pPr>
              <a:spcAft>
                <a:spcPct val="110000"/>
              </a:spcAft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fertility and family planning</a:t>
            </a:r>
          </a:p>
          <a:p>
            <a:pPr>
              <a:spcAft>
                <a:spcPct val="110000"/>
              </a:spcAft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infant and child mortality, </a:t>
            </a:r>
            <a:endParaRPr lang="en-US" sz="2800" dirty="0">
              <a:solidFill>
                <a:sysClr val="windowText" lastClr="000000"/>
              </a:solidFill>
              <a:latin typeface="Calibri" pitchFamily="34" charset="0"/>
            </a:endParaRPr>
          </a:p>
          <a:p>
            <a:pPr>
              <a:spcAft>
                <a:spcPct val="110000"/>
              </a:spcAft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children’s and women’s nutritional status, including anemia</a:t>
            </a:r>
          </a:p>
          <a:p>
            <a:pPr>
              <a:spcAft>
                <a:spcPct val="110000"/>
              </a:spcAft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maternal and child health</a:t>
            </a:r>
          </a:p>
          <a:p>
            <a:pPr>
              <a:spcAft>
                <a:spcPct val="110000"/>
              </a:spcAft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HIV knowledge; and </a:t>
            </a:r>
          </a:p>
          <a:p>
            <a:pPr>
              <a:spcAft>
                <a:spcPct val="110000"/>
              </a:spcAft>
            </a:pPr>
            <a:r>
              <a:rPr lang="en-US" sz="2800" dirty="0" smtClean="0">
                <a:solidFill>
                  <a:sysClr val="windowText" lastClr="000000"/>
                </a:solidFill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latin typeface="Calibri" pitchFamily="34" charset="0"/>
              </a:rPr>
              <a:t>The Survey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3657600"/>
          </a:xfrm>
        </p:spPr>
        <p:txBody>
          <a:bodyPr/>
          <a:lstStyle/>
          <a:p>
            <a:pPr eaLnBrk="1" hangingPunct="1"/>
            <a:r>
              <a:rPr lang="en-GB" sz="2800" dirty="0" smtClean="0">
                <a:latin typeface="Calibri" pitchFamily="34" charset="0"/>
              </a:rPr>
              <a:t>It is the 4</a:t>
            </a:r>
            <a:r>
              <a:rPr lang="en-GB" sz="2800" baseline="30000" dirty="0" smtClean="0">
                <a:latin typeface="Calibri" pitchFamily="34" charset="0"/>
              </a:rPr>
              <a:t>rd</a:t>
            </a:r>
            <a:r>
              <a:rPr lang="en-GB" sz="2800" dirty="0" smtClean="0">
                <a:latin typeface="Calibri" pitchFamily="34" charset="0"/>
              </a:rPr>
              <a:t> Demographic and Health Survey conducted in Nepal as part of the DHS program.</a:t>
            </a:r>
          </a:p>
          <a:p>
            <a:pPr eaLnBrk="1" hangingPunct="1"/>
            <a:r>
              <a:rPr lang="en-GB" sz="2800" dirty="0" smtClean="0">
                <a:latin typeface="Calibri" pitchFamily="34" charset="0"/>
              </a:rPr>
              <a:t>The N</a:t>
            </a:r>
            <a:r>
              <a:rPr lang="en-US" sz="2800" dirty="0" smtClean="0">
                <a:latin typeface="Calibri" pitchFamily="34" charset="0"/>
              </a:rPr>
              <a:t>D</a:t>
            </a:r>
            <a:r>
              <a:rPr lang="en-GB" sz="2800" dirty="0" smtClean="0">
                <a:latin typeface="Calibri" pitchFamily="34" charset="0"/>
              </a:rPr>
              <a:t>HS sample is a </a:t>
            </a:r>
            <a:r>
              <a:rPr lang="en-GB" sz="2800" b="1" dirty="0" smtClean="0">
                <a:solidFill>
                  <a:srgbClr val="FF0000"/>
                </a:solidFill>
                <a:latin typeface="Calibri" pitchFamily="34" charset="0"/>
              </a:rPr>
              <a:t>nationally representative sample.</a:t>
            </a:r>
          </a:p>
          <a:p>
            <a:pPr eaLnBrk="1" hangingPunct="1"/>
            <a:r>
              <a:rPr lang="en-US" sz="2800" dirty="0" smtClean="0">
                <a:latin typeface="Calibri" pitchFamily="34" charset="0"/>
              </a:rPr>
              <a:t>It</a:t>
            </a:r>
            <a:r>
              <a:rPr lang="en-GB" sz="2800" dirty="0" smtClean="0">
                <a:latin typeface="Calibri" pitchFamily="34" charset="0"/>
              </a:rPr>
              <a:t> </a:t>
            </a:r>
            <a:r>
              <a:rPr lang="en-US" sz="2800" dirty="0" smtClean="0">
                <a:latin typeface="Calibri" pitchFamily="34" charset="0"/>
              </a:rPr>
              <a:t>was designed to provide estimates for the whole country, for urban and rural areas, and for most indicators, 13 eco-development regions.</a:t>
            </a:r>
            <a:endParaRPr lang="en-US" sz="2800" i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838200"/>
            <a:ext cx="7802563" cy="5694363"/>
          </a:xfrm>
        </p:spPr>
        <p:txBody>
          <a:bodyPr/>
          <a:lstStyle/>
          <a:p>
            <a:pPr algn="ctr" eaLnBrk="1" hangingPunct="1">
              <a:lnSpc>
                <a:spcPct val="75000"/>
              </a:lnSpc>
              <a:spcBef>
                <a:spcPct val="15000"/>
              </a:spcBef>
              <a:spcAft>
                <a:spcPct val="45000"/>
              </a:spcAft>
              <a:buFontTx/>
              <a:buNone/>
            </a:pPr>
            <a:r>
              <a:rPr lang="en-US" sz="4400" dirty="0" smtClean="0">
                <a:latin typeface="Calibri" pitchFamily="34" charset="0"/>
              </a:rPr>
              <a:t>Sample Design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Sampling frame: </a:t>
            </a:r>
            <a:r>
              <a:rPr lang="en-US" sz="2800" dirty="0" smtClean="0"/>
              <a:t>2001 Nepal Population Census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First stage: </a:t>
            </a:r>
            <a:r>
              <a:rPr lang="en-US" sz="2800" dirty="0" smtClean="0"/>
              <a:t>289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clusters (enumeration areas) elected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Second stage: </a:t>
            </a:r>
            <a:r>
              <a:rPr lang="en-US" sz="2800" dirty="0" smtClean="0"/>
              <a:t>11,353 households selected from selected clusters. 10,888 households were occupied.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/>
              <a:t>Selected households were visited and interviewed; all women age 15-49 were interviewed as well as men age 15-49 in every second household.</a:t>
            </a:r>
            <a:endParaRPr lang="en-US" sz="3000" dirty="0" smtClean="0"/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>
                <a:solidFill>
                  <a:srgbClr val="008000"/>
                </a:solidFill>
              </a:rPr>
              <a:t>	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28600"/>
            <a:ext cx="7802563" cy="6118225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spcAft>
                <a:spcPct val="75000"/>
              </a:spcAft>
              <a:buFontTx/>
              <a:buNone/>
            </a:pPr>
            <a:r>
              <a:rPr lang="en-US" sz="4800" dirty="0" smtClean="0">
                <a:latin typeface="Calibri" pitchFamily="34" charset="0"/>
              </a:rPr>
              <a:t>Questionnaires: Household Questionnaire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Lists usual members and visitors to identify eligible individuals for individual questionnaire and DV interview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Housing characteristics (access to water, sanitation facilities, floor/roof/wall materials, etc.)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Height and weight of all  children under age 6 </a:t>
            </a:r>
          </a:p>
          <a:p>
            <a:pPr eaLnBrk="1" hangingPunct="1">
              <a:lnSpc>
                <a:spcPct val="80000"/>
              </a:lnSpc>
              <a:spcAft>
                <a:spcPct val="75000"/>
              </a:spcAft>
            </a:pP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Hemoglobin testing in every 2</a:t>
            </a:r>
            <a:r>
              <a:rPr lang="en-US" sz="2600" baseline="30000" dirty="0" smtClean="0">
                <a:solidFill>
                  <a:schemeClr val="tx2"/>
                </a:solidFill>
                <a:latin typeface="Calibri" pitchFamily="34" charset="0"/>
              </a:rPr>
              <a:t>nd</a:t>
            </a:r>
            <a:r>
              <a:rPr lang="en-US" sz="2600" dirty="0" smtClean="0">
                <a:solidFill>
                  <a:schemeClr val="tx2"/>
                </a:solidFill>
                <a:latin typeface="Calibri" pitchFamily="34" charset="0"/>
              </a:rPr>
              <a:t> household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52400"/>
            <a:ext cx="7802563" cy="6553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Questionnaires: Woman’s Questionnaire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Basic characteristics (age, education, literacy, employment, etc.)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Reproductive history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Knowledge and use of family planning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Antenatal, delivery, postnatal, and newborn care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Breastfeeding and infant feeding practices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Vaccination and childhood illnesses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Marriage, fertility preferences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Husband's background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Awareness of AIDS and STIs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457200"/>
            <a:ext cx="7802563" cy="6248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US" sz="4000" dirty="0" smtClean="0">
                <a:latin typeface="Calibri" pitchFamily="34" charset="0"/>
              </a:rPr>
              <a:t>Questionnaires: Man’s Questionnaire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Basic characteristics (age, education, literacy, employment, etc.)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Marriage, fertility preferences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en-US" sz="2000" dirty="0" smtClean="0">
                <a:solidFill>
                  <a:schemeClr val="tx2"/>
                </a:solidFill>
                <a:latin typeface="Calibri" pitchFamily="34" charset="0"/>
              </a:rPr>
              <a:t>Awareness of AIDS and STIs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Pretest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Questionnaires pretested in Nepali, Bhojpuri, and </a:t>
            </a:r>
            <a:r>
              <a:rPr lang="en-US" dirty="0" err="1" smtClean="0">
                <a:solidFill>
                  <a:schemeClr val="tx2"/>
                </a:solidFill>
              </a:rPr>
              <a:t>Maithali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Test entry on Tablet Personal Computers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September 30-Nov 4, 2010 in 3 sites (Kathmandu, </a:t>
            </a:r>
            <a:r>
              <a:rPr lang="en-US" dirty="0" err="1" smtClean="0">
                <a:solidFill>
                  <a:schemeClr val="tx2"/>
                </a:solidFill>
              </a:rPr>
              <a:t>Parsa</a:t>
            </a:r>
            <a:r>
              <a:rPr lang="en-US" dirty="0" smtClean="0">
                <a:solidFill>
                  <a:schemeClr val="tx2"/>
                </a:solidFill>
              </a:rPr>
              <a:t>, and </a:t>
            </a:r>
            <a:r>
              <a:rPr lang="en-US" dirty="0" err="1" smtClean="0">
                <a:solidFill>
                  <a:schemeClr val="tx2"/>
                </a:solidFill>
              </a:rPr>
              <a:t>Dhanusha</a:t>
            </a:r>
            <a:r>
              <a:rPr lang="en-US" dirty="0" smtClean="0">
                <a:solidFill>
                  <a:schemeClr val="tx2"/>
                </a:solidFill>
              </a:rPr>
              <a:t>)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3340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Default Design">
      <a:majorFont>
        <a:latin typeface="Gill Sans Std"/>
        <a:ea typeface=""/>
        <a:cs typeface="Arial"/>
      </a:majorFont>
      <a:minorFont>
        <a:latin typeface="Gill Sans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</TotalTime>
  <Words>522</Words>
  <Application>Microsoft Office PowerPoint</Application>
  <PresentationFormat>On-screen Show (4:3)</PresentationFormat>
  <Paragraphs>106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Default Design</vt:lpstr>
      <vt:lpstr>Custom Design</vt:lpstr>
      <vt:lpstr>Slide 1</vt:lpstr>
      <vt:lpstr>Slide 2</vt:lpstr>
      <vt:lpstr>Slide 3</vt:lpstr>
      <vt:lpstr>The Survey</vt:lpstr>
      <vt:lpstr>Slide 5</vt:lpstr>
      <vt:lpstr>Slide 6</vt:lpstr>
      <vt:lpstr>Slide 7</vt:lpstr>
      <vt:lpstr>Slide 8</vt:lpstr>
      <vt:lpstr>Pretest</vt:lpstr>
      <vt:lpstr>Slide 10</vt:lpstr>
      <vt:lpstr>Slide 11</vt:lpstr>
      <vt:lpstr>    Results of the household  and individual interviews  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Administrator</cp:lastModifiedBy>
  <cp:revision>124</cp:revision>
  <dcterms:created xsi:type="dcterms:W3CDTF">2005-10-11T14:32:07Z</dcterms:created>
  <dcterms:modified xsi:type="dcterms:W3CDTF">2012-06-15T17:40:05Z</dcterms:modified>
</cp:coreProperties>
</file>