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7"/>
  </p:notesMasterIdLst>
  <p:sldIdLst>
    <p:sldId id="475" r:id="rId3"/>
    <p:sldId id="258" r:id="rId4"/>
    <p:sldId id="430" r:id="rId5"/>
    <p:sldId id="431" r:id="rId6"/>
    <p:sldId id="432" r:id="rId7"/>
    <p:sldId id="472" r:id="rId8"/>
    <p:sldId id="453" r:id="rId9"/>
    <p:sldId id="436" r:id="rId10"/>
    <p:sldId id="438" r:id="rId11"/>
    <p:sldId id="462" r:id="rId12"/>
    <p:sldId id="454" r:id="rId13"/>
    <p:sldId id="440" r:id="rId14"/>
    <p:sldId id="441" r:id="rId15"/>
    <p:sldId id="443" r:id="rId16"/>
    <p:sldId id="466" r:id="rId17"/>
    <p:sldId id="458" r:id="rId18"/>
    <p:sldId id="456" r:id="rId19"/>
    <p:sldId id="447" r:id="rId20"/>
    <p:sldId id="448" r:id="rId21"/>
    <p:sldId id="459" r:id="rId22"/>
    <p:sldId id="449" r:id="rId23"/>
    <p:sldId id="474" r:id="rId24"/>
    <p:sldId id="461" r:id="rId25"/>
    <p:sldId id="45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4" autoAdjust="0"/>
    <p:restoredTop sz="94660"/>
  </p:normalViewPr>
  <p:slideViewPr>
    <p:cSldViewPr>
      <p:cViewPr>
        <p:scale>
          <a:sx n="80" d="100"/>
          <a:sy n="80" d="100"/>
        </p:scale>
        <p:origin x="-100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75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74</c:v>
                </c:pt>
                <c:pt idx="1">
                  <c:v>79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89</c:v>
                </c:pt>
                <c:pt idx="1">
                  <c:v>89</c:v>
                </c:pt>
                <c:pt idx="2">
                  <c:v>84</c:v>
                </c:pt>
              </c:numCache>
            </c:numRef>
          </c:val>
        </c:ser>
        <c:dLbls>
          <c:showVal val="1"/>
        </c:dLbls>
        <c:gapWidth val="75"/>
        <c:overlap val="-5"/>
        <c:axId val="76055296"/>
        <c:axId val="76056832"/>
      </c:barChart>
      <c:catAx>
        <c:axId val="76055296"/>
        <c:scaling>
          <c:orientation val="minMax"/>
        </c:scaling>
        <c:axPos val="b"/>
        <c:majorTickMark val="none"/>
        <c:tickLblPos val="nextTo"/>
        <c:crossAx val="76056832"/>
        <c:crosses val="autoZero"/>
        <c:auto val="1"/>
        <c:lblAlgn val="ctr"/>
        <c:lblOffset val="100"/>
      </c:catAx>
      <c:valAx>
        <c:axId val="7605683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760552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8.7208239595050561E-3"/>
          <c:y val="0.20134742595111801"/>
          <c:w val="0.99127917604049542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26</c:v>
                </c:pt>
                <c:pt idx="1">
                  <c:v>40</c:v>
                </c:pt>
                <c:pt idx="2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34</c:v>
                </c:pt>
                <c:pt idx="1">
                  <c:v>42</c:v>
                </c:pt>
                <c:pt idx="2">
                  <c:v>32</c:v>
                </c:pt>
              </c:numCache>
            </c:numRef>
          </c:val>
        </c:ser>
        <c:dLbls>
          <c:showVal val="1"/>
        </c:dLbls>
        <c:gapWidth val="75"/>
        <c:overlap val="-5"/>
        <c:axId val="82127488"/>
        <c:axId val="82141568"/>
      </c:barChart>
      <c:catAx>
        <c:axId val="82127488"/>
        <c:scaling>
          <c:orientation val="minMax"/>
        </c:scaling>
        <c:axPos val="b"/>
        <c:majorTickMark val="none"/>
        <c:tickLblPos val="nextTo"/>
        <c:crossAx val="82141568"/>
        <c:crosses val="autoZero"/>
        <c:auto val="1"/>
        <c:lblAlgn val="ctr"/>
        <c:lblOffset val="100"/>
      </c:catAx>
      <c:valAx>
        <c:axId val="82141568"/>
        <c:scaling>
          <c:orientation val="minMax"/>
          <c:min val="0"/>
        </c:scaling>
        <c:delete val="1"/>
        <c:axPos val="l"/>
        <c:numFmt formatCode="0" sourceLinked="1"/>
        <c:tickLblPos val="none"/>
        <c:crossAx val="82127488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51"/>
          <c:w val="0.94598765432098764"/>
          <c:h val="0.6499474362130590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Some secondary</c:v>
                </c:pt>
                <c:pt idx="3">
                  <c:v>SLC and above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50</c:v>
                </c:pt>
                <c:pt idx="1">
                  <c:v>74</c:v>
                </c:pt>
                <c:pt idx="2">
                  <c:v>87</c:v>
                </c:pt>
                <c:pt idx="3">
                  <c:v>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Some secondary</c:v>
                </c:pt>
                <c:pt idx="3">
                  <c:v>SLC and above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63</c:v>
                </c:pt>
                <c:pt idx="1">
                  <c:v>76</c:v>
                </c:pt>
                <c:pt idx="2">
                  <c:v>89</c:v>
                </c:pt>
                <c:pt idx="3">
                  <c:v>93</c:v>
                </c:pt>
              </c:numCache>
            </c:numRef>
          </c:val>
        </c:ser>
        <c:dLbls>
          <c:showVal val="1"/>
        </c:dLbls>
        <c:gapWidth val="75"/>
        <c:overlap val="-5"/>
        <c:axId val="76463488"/>
        <c:axId val="76469376"/>
      </c:barChart>
      <c:catAx>
        <c:axId val="76463488"/>
        <c:scaling>
          <c:orientation val="minMax"/>
        </c:scaling>
        <c:axPos val="b"/>
        <c:majorTickMark val="none"/>
        <c:tickLblPos val="nextTo"/>
        <c:crossAx val="76469376"/>
        <c:crosses val="autoZero"/>
        <c:auto val="1"/>
        <c:lblAlgn val="ctr"/>
        <c:lblOffset val="100"/>
      </c:catAx>
      <c:valAx>
        <c:axId val="76469376"/>
        <c:scaling>
          <c:orientation val="minMax"/>
        </c:scaling>
        <c:delete val="1"/>
        <c:axPos val="l"/>
        <c:numFmt formatCode="0" sourceLinked="1"/>
        <c:tickLblPos val="none"/>
        <c:crossAx val="7646348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29</c:v>
                </c:pt>
                <c:pt idx="1">
                  <c:v>44</c:v>
                </c:pt>
                <c:pt idx="2">
                  <c:v>57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 AND reduced by taking special drugs during pregnancy</c:v>
                </c:pt>
                <c:pt idx="1">
                  <c:v>Risk of MTCT can be reduced by taking special drugs during pregnancy</c:v>
                </c:pt>
                <c:pt idx="2">
                  <c:v>HIV can be transmitted by breastfeeding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27</c:v>
                </c:pt>
                <c:pt idx="1">
                  <c:v>35</c:v>
                </c:pt>
                <c:pt idx="2">
                  <c:v>61</c:v>
                </c:pt>
              </c:numCache>
            </c:numRef>
          </c:val>
        </c:ser>
        <c:dLbls>
          <c:showVal val="1"/>
        </c:dLbls>
        <c:gapWidth val="75"/>
        <c:overlap val="-5"/>
        <c:axId val="79276288"/>
        <c:axId val="79290368"/>
      </c:barChart>
      <c:catAx>
        <c:axId val="79276288"/>
        <c:scaling>
          <c:orientation val="minMax"/>
        </c:scaling>
        <c:axPos val="l"/>
        <c:majorTickMark val="none"/>
        <c:tickLblPos val="nextTo"/>
        <c:crossAx val="79290368"/>
        <c:crosses val="autoZero"/>
        <c:auto val="1"/>
        <c:lblAlgn val="ctr"/>
        <c:lblOffset val="100"/>
      </c:catAx>
      <c:valAx>
        <c:axId val="79290368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7927628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96E-2"/>
          <c:w val="0.40190075902674338"/>
          <c:h val="7.788198887176055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touching someone with AIDS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30</c:v>
                </c:pt>
                <c:pt idx="1">
                  <c:v>67</c:v>
                </c:pt>
                <c:pt idx="2">
                  <c:v>81</c:v>
                </c:pt>
                <c:pt idx="3">
                  <c:v>39</c:v>
                </c:pt>
                <c:pt idx="4">
                  <c:v>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touching someone with AIDS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21</c:v>
                </c:pt>
                <c:pt idx="1">
                  <c:v>53</c:v>
                </c:pt>
                <c:pt idx="2">
                  <c:v>69</c:v>
                </c:pt>
                <c:pt idx="3">
                  <c:v>28</c:v>
                </c:pt>
                <c:pt idx="4">
                  <c:v>74</c:v>
                </c:pt>
              </c:numCache>
            </c:numRef>
          </c:val>
        </c:ser>
        <c:dLbls>
          <c:showVal val="1"/>
        </c:dLbls>
        <c:gapWidth val="75"/>
        <c:overlap val="-5"/>
        <c:axId val="76170752"/>
        <c:axId val="76172288"/>
      </c:barChart>
      <c:catAx>
        <c:axId val="76170752"/>
        <c:scaling>
          <c:orientation val="minMax"/>
        </c:scaling>
        <c:axPos val="l"/>
        <c:majorTickMark val="none"/>
        <c:tickLblPos val="nextTo"/>
        <c:crossAx val="76172288"/>
        <c:crosses val="autoZero"/>
        <c:auto val="1"/>
        <c:lblAlgn val="ctr"/>
        <c:lblOffset val="100"/>
      </c:catAx>
      <c:valAx>
        <c:axId val="76172288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761707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7052103284386747"/>
          <c:y val="3.1108217242075589E-2"/>
          <c:w val="0.40190075902674338"/>
          <c:h val="7.788198887176055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48</c:v>
                </c:pt>
                <c:pt idx="1">
                  <c:v>65</c:v>
                </c:pt>
                <c:pt idx="2">
                  <c:v>82</c:v>
                </c:pt>
                <c:pt idx="3">
                  <c:v>75</c:v>
                </c:pt>
                <c:pt idx="4">
                  <c:v>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50</c:v>
                </c:pt>
                <c:pt idx="1">
                  <c:v>73</c:v>
                </c:pt>
                <c:pt idx="2">
                  <c:v>79</c:v>
                </c:pt>
                <c:pt idx="3">
                  <c:v>69</c:v>
                </c:pt>
                <c:pt idx="4">
                  <c:v>91</c:v>
                </c:pt>
              </c:numCache>
            </c:numRef>
          </c:val>
        </c:ser>
        <c:dLbls>
          <c:showVal val="1"/>
        </c:dLbls>
        <c:gapWidth val="75"/>
        <c:overlap val="-5"/>
        <c:axId val="79389056"/>
        <c:axId val="79390592"/>
      </c:barChart>
      <c:catAx>
        <c:axId val="79389056"/>
        <c:scaling>
          <c:orientation val="minMax"/>
        </c:scaling>
        <c:axPos val="l"/>
        <c:numFmt formatCode="General" sourceLinked="1"/>
        <c:majorTickMark val="none"/>
        <c:tickLblPos val="nextTo"/>
        <c:crossAx val="79390592"/>
        <c:crosses val="autoZero"/>
        <c:auto val="1"/>
        <c:lblAlgn val="ctr"/>
        <c:lblOffset val="100"/>
      </c:catAx>
      <c:valAx>
        <c:axId val="79390592"/>
        <c:scaling>
          <c:orientation val="minMax"/>
        </c:scaling>
        <c:delete val="1"/>
        <c:axPos val="b"/>
        <c:numFmt formatCode="0" sourceLinked="1"/>
        <c:tickLblPos val="none"/>
        <c:crossAx val="793890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9261648486599784"/>
          <c:y val="3.1123806305352643E-2"/>
          <c:w val="0.40190075902674338"/>
          <c:h val="7.788198887176055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Asking husband to use a condom if she knows he has an STI</c:v>
                </c:pt>
                <c:pt idx="1">
                  <c:v>Refusing to have sexual intercourse if she knows husband has sex with other women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96</c:v>
                </c:pt>
                <c:pt idx="1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Asking husband to use a condom if she knows he has an STI</c:v>
                </c:pt>
                <c:pt idx="1">
                  <c:v>Refusing to have sexual intercourse if she knows husband has sex with other women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93</c:v>
                </c:pt>
                <c:pt idx="1">
                  <c:v>90</c:v>
                </c:pt>
              </c:numCache>
            </c:numRef>
          </c:val>
        </c:ser>
        <c:dLbls>
          <c:showVal val="1"/>
        </c:dLbls>
        <c:gapWidth val="75"/>
        <c:overlap val="-5"/>
        <c:axId val="81140736"/>
        <c:axId val="81146624"/>
      </c:barChart>
      <c:catAx>
        <c:axId val="81140736"/>
        <c:scaling>
          <c:orientation val="minMax"/>
        </c:scaling>
        <c:axPos val="l"/>
        <c:numFmt formatCode="General" sourceLinked="1"/>
        <c:majorTickMark val="none"/>
        <c:tickLblPos val="nextTo"/>
        <c:crossAx val="81146624"/>
        <c:crosses val="autoZero"/>
        <c:auto val="1"/>
        <c:lblAlgn val="ctr"/>
        <c:lblOffset val="100"/>
      </c:catAx>
      <c:valAx>
        <c:axId val="81146624"/>
        <c:scaling>
          <c:orientation val="minMax"/>
        </c:scaling>
        <c:delete val="1"/>
        <c:axPos val="b"/>
        <c:numFmt formatCode="0" sourceLinked="1"/>
        <c:tickLblPos val="none"/>
        <c:crossAx val="81140736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8.7318840579710164E-2"/>
          <c:w val="0.33037430608784601"/>
          <c:h val="0.72723743771159088"/>
        </c:manualLayout>
      </c:layout>
      <c:barChart>
        <c:barDir val="bar"/>
        <c:grouping val="clustered"/>
        <c:ser>
          <c:idx val="0"/>
          <c:order val="0"/>
          <c:dPt>
            <c:idx val="0"/>
            <c:spPr>
              <a:solidFill>
                <a:schemeClr val="tx2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800" b="1" dirty="0" smtClean="0"/>
                      <a:t>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Sheet1!$A$4:$A$5</c:f>
              <c:strCache>
                <c:ptCount val="2"/>
                <c:pt idx="0">
                  <c:v>Paid for sex in past 12 months</c:v>
                </c:pt>
                <c:pt idx="1">
                  <c:v>Ever paid for sex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 formatCode="0">
                  <c:v>2</c:v>
                </c:pt>
                <c:pt idx="1">
                  <c:v>5</c:v>
                </c:pt>
              </c:numCache>
            </c:numRef>
          </c:val>
        </c:ser>
        <c:dLbls>
          <c:showVal val="1"/>
        </c:dLbls>
        <c:gapWidth val="125"/>
        <c:axId val="81524608"/>
        <c:axId val="81526144"/>
      </c:barChart>
      <c:catAx>
        <c:axId val="81524608"/>
        <c:scaling>
          <c:orientation val="minMax"/>
        </c:scaling>
        <c:axPos val="l"/>
        <c:majorTickMark val="none"/>
        <c:tickLblPos val="nextTo"/>
        <c:crossAx val="81526144"/>
        <c:crosses val="autoZero"/>
        <c:auto val="1"/>
        <c:lblAlgn val="ctr"/>
        <c:lblOffset val="100"/>
      </c:catAx>
      <c:valAx>
        <c:axId val="81526144"/>
        <c:scaling>
          <c:orientation val="minMax"/>
        </c:scaling>
        <c:delete val="1"/>
        <c:axPos val="b"/>
        <c:numFmt formatCode="0" sourceLinked="1"/>
        <c:tickLblPos val="none"/>
        <c:crossAx val="81524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Ever tested and received results</c:v>
                </c:pt>
                <c:pt idx="1">
                  <c:v>Tested in last 12 months and received results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Ever tested and received results</c:v>
                </c:pt>
                <c:pt idx="1">
                  <c:v>Tested in last 12 months and received results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8</c:v>
                </c:pt>
              </c:numCache>
            </c:numRef>
          </c:val>
        </c:ser>
        <c:dLbls>
          <c:showVal val="1"/>
        </c:dLbls>
        <c:overlap val="-25"/>
        <c:axId val="81588992"/>
        <c:axId val="81590528"/>
      </c:barChart>
      <c:catAx>
        <c:axId val="81588992"/>
        <c:scaling>
          <c:orientation val="minMax"/>
        </c:scaling>
        <c:axPos val="b"/>
        <c:majorTickMark val="none"/>
        <c:tickLblPos val="nextTo"/>
        <c:crossAx val="81590528"/>
        <c:crosses val="autoZero"/>
        <c:auto val="1"/>
        <c:lblAlgn val="ctr"/>
        <c:lblOffset val="100"/>
      </c:catAx>
      <c:valAx>
        <c:axId val="81590528"/>
        <c:scaling>
          <c:orientation val="minMax"/>
          <c:max val="25"/>
        </c:scaling>
        <c:delete val="1"/>
        <c:axPos val="l"/>
        <c:numFmt formatCode="General" sourceLinked="1"/>
        <c:tickLblPos val="none"/>
        <c:crossAx val="81588992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277777777777781E-2"/>
          <c:y val="0.35655999250093739"/>
          <c:w val="0.96944444444444489"/>
          <c:h val="0.4961145481814773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 medical injection in the last 12 months</c:v>
                </c:pt>
                <c:pt idx="1">
                  <c:v>For last injection, syringe and needle taken from a new, unopened package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31</c:v>
                </c:pt>
                <c:pt idx="1">
                  <c:v>99</c:v>
                </c:pt>
              </c:numCache>
            </c:numRef>
          </c:val>
        </c:ser>
        <c:dLbls>
          <c:showVal val="1"/>
        </c:dLbls>
        <c:overlap val="-25"/>
        <c:axId val="81829248"/>
        <c:axId val="81831040"/>
      </c:barChart>
      <c:catAx>
        <c:axId val="81829248"/>
        <c:scaling>
          <c:orientation val="minMax"/>
        </c:scaling>
        <c:axPos val="b"/>
        <c:majorTickMark val="none"/>
        <c:tickLblPos val="nextTo"/>
        <c:crossAx val="81831040"/>
        <c:crosses val="autoZero"/>
        <c:auto val="1"/>
        <c:lblAlgn val="ctr"/>
        <c:lblOffset val="100"/>
      </c:catAx>
      <c:valAx>
        <c:axId val="81831040"/>
        <c:scaling>
          <c:orientation val="minMax"/>
        </c:scaling>
        <c:delete val="1"/>
        <c:axPos val="l"/>
        <c:numFmt formatCode="General" sourceLinked="1"/>
        <c:tickLblPos val="none"/>
        <c:crossAx val="818292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8119860017497847"/>
          <c:y val="4.6407949006374155E-3"/>
          <c:w val="0.21815824584426963"/>
          <c:h val="7.84045108768184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4644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education, especially among women.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0982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0986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5581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3620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78305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2420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88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4001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5536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0096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03630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0685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77E09-3E25-4B89-9E14-03AEC2D59632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334DB-F737-4C15-9978-3A39C34DA2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5745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HIV/AIDS and STIs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3763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Attitudes Towards Negotiating Safer Sexual Relations with Husbands</a:t>
            </a:r>
            <a:endParaRPr lang="en-US" sz="40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607300156"/>
              </p:ext>
            </p:extLst>
          </p:nvPr>
        </p:nvGraphicFramePr>
        <p:xfrm>
          <a:off x="533400" y="1789032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371600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women and men age 15-49 who believe that woman is justified in: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b="1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Multiple Sexual Partners: Men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men who had sex in the year before the survey:</a:t>
            </a:r>
          </a:p>
          <a:p>
            <a:pPr lvl="1"/>
            <a:r>
              <a:rPr lang="en-US" b="1" dirty="0" smtClean="0"/>
              <a:t>4%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Among those with 2+ partners:</a:t>
            </a:r>
            <a:endParaRPr lang="en-US" sz="2800" dirty="0"/>
          </a:p>
          <a:p>
            <a:pPr lvl="1"/>
            <a:r>
              <a:rPr lang="en-US" b="1" dirty="0" smtClean="0"/>
              <a:t>27% </a:t>
            </a:r>
            <a:r>
              <a:rPr lang="en-US" dirty="0" smtClean="0"/>
              <a:t>of men report using a condom the last time they had sex</a:t>
            </a:r>
            <a:endParaRPr lang="en-US" dirty="0"/>
          </a:p>
          <a:p>
            <a:r>
              <a:rPr lang="en-US" sz="2800" dirty="0" smtClean="0"/>
              <a:t>Over the course of their lifetimes: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have an average of </a:t>
            </a:r>
            <a:r>
              <a:rPr lang="en-US" b="1" dirty="0" smtClean="0"/>
              <a:t>2.5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Paid Sex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11329856"/>
              </p:ext>
            </p:extLst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8600" y="14478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men age 15-49 who: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33400" y="762000"/>
            <a:ext cx="8153400" cy="5715000"/>
          </a:xfrm>
        </p:spPr>
        <p:txBody>
          <a:bodyPr>
            <a:normAutofit/>
          </a:bodyPr>
          <a:lstStyle/>
          <a:p>
            <a:r>
              <a:rPr lang="en-US" b="1" dirty="0" smtClean="0"/>
              <a:t>38% </a:t>
            </a:r>
            <a:r>
              <a:rPr lang="en-US" dirty="0" smtClean="0"/>
              <a:t>of women and </a:t>
            </a:r>
            <a:r>
              <a:rPr lang="en-US" b="1" dirty="0" smtClean="0"/>
              <a:t>57%</a:t>
            </a:r>
            <a:r>
              <a:rPr lang="en-US" dirty="0" smtClean="0"/>
              <a:t> of men </a:t>
            </a:r>
            <a:r>
              <a:rPr lang="en-US" b="1" i="1" dirty="0" smtClean="0"/>
              <a:t>know where to get an HIV test</a:t>
            </a:r>
            <a:r>
              <a:rPr lang="en-US" i="1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HIV Testing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5479818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2400" y="1219200"/>
            <a:ext cx="6781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Safe </a:t>
            </a:r>
            <a:r>
              <a:rPr lang="en-US" sz="3600" dirty="0" smtClean="0"/>
              <a:t>Medical</a:t>
            </a:r>
            <a:r>
              <a:rPr lang="en-US" sz="4000" dirty="0" smtClean="0"/>
              <a:t> Injections</a:t>
            </a:r>
            <a:endParaRPr lang="en-US" sz="4000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p14="http://schemas.microsoft.com/office/powerpoint/2010/main" val="983732425"/>
              </p:ext>
            </p:extLst>
          </p:nvPr>
        </p:nvGraphicFramePr>
        <p:xfrm>
          <a:off x="0" y="838200"/>
          <a:ext cx="9144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219200" y="3048000"/>
            <a:ext cx="2209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486400" y="2438400"/>
            <a:ext cx="2438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9200" y="21336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age 15-49 percentage who: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334000" y="1238071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age 15-49 who had a medical injection in the past 12 months percentage that:</a:t>
            </a:r>
            <a:endParaRPr lang="en-US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b="1" dirty="0" smtClean="0"/>
              <a:t>HIV and Youth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46087880"/>
              </p:ext>
            </p:extLst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5300" y="8382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6019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85%</a:t>
            </a:r>
            <a:r>
              <a:rPr lang="en-US" sz="3600" b="1" dirty="0" smtClean="0"/>
              <a:t> </a:t>
            </a:r>
            <a:r>
              <a:rPr lang="en-US" sz="3600" dirty="0" smtClean="0"/>
              <a:t>of young women and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97%</a:t>
            </a:r>
            <a:r>
              <a:rPr lang="en-US" sz="3600" b="1" dirty="0" smtClean="0"/>
              <a:t> </a:t>
            </a:r>
            <a:r>
              <a:rPr lang="en-US" sz="3600" dirty="0" smtClean="0"/>
              <a:t>of young men </a:t>
            </a:r>
          </a:p>
          <a:p>
            <a:pPr algn="ctr">
              <a:buNone/>
            </a:pPr>
            <a:r>
              <a:rPr lang="en-US" sz="3600" dirty="0" smtClean="0"/>
              <a:t>know a </a:t>
            </a:r>
            <a:r>
              <a:rPr lang="en-US" sz="3600" b="1" dirty="0" smtClean="0">
                <a:solidFill>
                  <a:schemeClr val="tx2"/>
                </a:solidFill>
              </a:rPr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HIV Knowledge</a:t>
            </a:r>
          </a:p>
          <a:p>
            <a:r>
              <a:rPr lang="en-US" sz="3200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99%</a:t>
            </a:r>
            <a:r>
              <a:rPr lang="en-US" sz="3600" dirty="0" smtClean="0"/>
              <a:t> of never-married young women age 15-24  have </a:t>
            </a:r>
            <a:r>
              <a:rPr lang="en-US" sz="3600" b="1" dirty="0" smtClean="0">
                <a:solidFill>
                  <a:schemeClr val="tx2"/>
                </a:solidFill>
              </a:rPr>
              <a:t>not had sexual intercourse</a:t>
            </a:r>
            <a:r>
              <a:rPr lang="en-US" sz="3600" dirty="0" smtClean="0"/>
              <a:t>,</a:t>
            </a:r>
            <a:r>
              <a:rPr lang="en-US" sz="3600" b="1" dirty="0" smtClean="0"/>
              <a:t> </a:t>
            </a:r>
            <a:r>
              <a:rPr lang="en-US" sz="3600" dirty="0" smtClean="0"/>
              <a:t>compared to </a:t>
            </a:r>
            <a:r>
              <a:rPr lang="en-US" sz="3600" b="1" dirty="0" smtClean="0">
                <a:solidFill>
                  <a:schemeClr val="tx2"/>
                </a:solidFill>
              </a:rPr>
              <a:t>78%</a:t>
            </a:r>
            <a:r>
              <a:rPr lang="en-US" sz="3600" b="1" dirty="0" smtClean="0"/>
              <a:t> </a:t>
            </a:r>
            <a:r>
              <a:rPr lang="en-US" sz="3600" dirty="0" smtClean="0"/>
              <a:t>of never-married </a:t>
            </a:r>
            <a:r>
              <a:rPr lang="en-US" sz="3600" b="1" dirty="0" smtClean="0">
                <a:solidFill>
                  <a:schemeClr val="tx2"/>
                </a:solidFill>
              </a:rPr>
              <a:t>young men </a:t>
            </a:r>
            <a:r>
              <a:rPr lang="en-US" sz="3600" dirty="0" smtClean="0"/>
              <a:t>age 15-24.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Age at First Sex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40%</a:t>
            </a:r>
            <a:r>
              <a:rPr lang="en-US" b="1" dirty="0" smtClean="0"/>
              <a:t> </a:t>
            </a:r>
            <a:r>
              <a:rPr lang="en-US" dirty="0" smtClean="0"/>
              <a:t>of women 18-24 had sex </a:t>
            </a:r>
            <a:r>
              <a:rPr lang="en-US" b="1" dirty="0" smtClean="0">
                <a:solidFill>
                  <a:schemeClr val="tx2"/>
                </a:solidFill>
              </a:rPr>
              <a:t>before age 18 </a:t>
            </a:r>
            <a:endParaRPr lang="en-US" dirty="0" smtClean="0"/>
          </a:p>
          <a:p>
            <a:pPr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24%</a:t>
            </a:r>
            <a:r>
              <a:rPr lang="en-US" b="1" dirty="0" smtClean="0"/>
              <a:t> </a:t>
            </a:r>
            <a:r>
              <a:rPr lang="en-US" dirty="0" smtClean="0"/>
              <a:t>of men 18-24 had sex </a:t>
            </a:r>
            <a:r>
              <a:rPr lang="en-US" b="1" dirty="0" smtClean="0">
                <a:solidFill>
                  <a:schemeClr val="tx2"/>
                </a:solidFill>
              </a:rPr>
              <a:t>before age 18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Multiple Sexual Partners: Young Men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young men :</a:t>
            </a:r>
          </a:p>
          <a:p>
            <a:pPr lvl="1"/>
            <a:r>
              <a:rPr lang="en-US" b="1" dirty="0" smtClean="0">
                <a:solidFill>
                  <a:schemeClr val="tx2"/>
                </a:solidFill>
              </a:rPr>
              <a:t>11%</a:t>
            </a:r>
            <a:r>
              <a:rPr lang="en-US" b="1" dirty="0" smtClean="0"/>
              <a:t> </a:t>
            </a:r>
            <a:r>
              <a:rPr lang="en-US" dirty="0" smtClean="0"/>
              <a:t>had </a:t>
            </a:r>
            <a:r>
              <a:rPr lang="en-US" b="1" dirty="0" smtClean="0">
                <a:solidFill>
                  <a:schemeClr val="tx2"/>
                </a:solidFill>
              </a:rPr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Among those with 2+ partners:</a:t>
            </a:r>
            <a:endParaRPr lang="en-US" sz="2800" dirty="0"/>
          </a:p>
          <a:p>
            <a:pPr lvl="1"/>
            <a:r>
              <a:rPr lang="en-US" b="1" dirty="0" smtClean="0">
                <a:solidFill>
                  <a:schemeClr val="tx2"/>
                </a:solidFill>
              </a:rPr>
              <a:t>45%</a:t>
            </a:r>
            <a:r>
              <a:rPr lang="en-US" b="1" dirty="0" smtClean="0"/>
              <a:t> </a:t>
            </a:r>
            <a:r>
              <a:rPr lang="en-US" dirty="0" smtClean="0"/>
              <a:t>report </a:t>
            </a:r>
            <a:r>
              <a:rPr lang="en-US" b="1" dirty="0" smtClean="0">
                <a:solidFill>
                  <a:schemeClr val="tx2"/>
                </a:solidFill>
              </a:rPr>
              <a:t>using a condom </a:t>
            </a:r>
            <a:r>
              <a:rPr lang="en-US" dirty="0" smtClean="0"/>
              <a:t>the last time they had sex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5653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9132125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HIV Testing and Youth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42306" y="1828800"/>
            <a:ext cx="8229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5%</a:t>
            </a:r>
            <a:r>
              <a:rPr lang="en-US" sz="3200" dirty="0" smtClean="0"/>
              <a:t> of young women and </a:t>
            </a:r>
            <a:r>
              <a:rPr lang="en-US" sz="3200" b="1" dirty="0" smtClean="0">
                <a:solidFill>
                  <a:schemeClr val="tx2"/>
                </a:solidFill>
              </a:rPr>
              <a:t>13%</a:t>
            </a:r>
            <a:r>
              <a:rPr lang="en-US" sz="3200" dirty="0" smtClean="0"/>
              <a:t> of young men who had sexual intercourse in the past 12 months also had an </a:t>
            </a:r>
            <a:r>
              <a:rPr lang="en-US" sz="3200" b="1" dirty="0" smtClean="0">
                <a:solidFill>
                  <a:schemeClr val="tx2"/>
                </a:solidFill>
              </a:rPr>
              <a:t>HIV test and received the results</a:t>
            </a:r>
            <a:r>
              <a:rPr lang="en-US" sz="3200" dirty="0" smtClean="0"/>
              <a:t> in the past 12 months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71%</a:t>
            </a:r>
            <a:r>
              <a:rPr lang="en-US" sz="2800" b="1" dirty="0" smtClean="0"/>
              <a:t>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>
                <a:solidFill>
                  <a:schemeClr val="tx2"/>
                </a:solidFill>
              </a:rPr>
              <a:t>84%</a:t>
            </a:r>
            <a:r>
              <a:rPr lang="en-US" sz="2800" b="1" dirty="0" smtClean="0"/>
              <a:t>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>
                <a:solidFill>
                  <a:schemeClr val="tx2"/>
                </a:solidFill>
              </a:rPr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5%</a:t>
            </a:r>
            <a:r>
              <a:rPr lang="en-US" sz="2800" b="1" dirty="0" smtClean="0"/>
              <a:t>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tx2"/>
                </a:solidFill>
              </a:rPr>
              <a:t>14%</a:t>
            </a:r>
            <a:r>
              <a:rPr lang="en-US" sz="2800" dirty="0" smtClean="0"/>
              <a:t> men </a:t>
            </a:r>
            <a:r>
              <a:rPr lang="en-US" sz="2800" b="1" dirty="0" smtClean="0">
                <a:solidFill>
                  <a:schemeClr val="tx2"/>
                </a:solidFill>
              </a:rPr>
              <a:t>have ever been tested for HIV and received the results</a:t>
            </a:r>
            <a:r>
              <a:rPr lang="en-US" sz="28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26%</a:t>
            </a:r>
            <a:r>
              <a:rPr lang="en-US" sz="2800" dirty="0" smtClean="0"/>
              <a:t> of young women and </a:t>
            </a:r>
            <a:r>
              <a:rPr lang="en-US" sz="2800" b="1" dirty="0" smtClean="0">
                <a:solidFill>
                  <a:schemeClr val="tx2"/>
                </a:solidFill>
              </a:rPr>
              <a:t>34%</a:t>
            </a:r>
            <a:r>
              <a:rPr lang="en-US" sz="2800" b="1" dirty="0" smtClean="0"/>
              <a:t> </a:t>
            </a:r>
            <a:r>
              <a:rPr lang="en-US" sz="2800" dirty="0" smtClean="0"/>
              <a:t>of young men age 15-24 have </a:t>
            </a:r>
            <a:r>
              <a:rPr lang="en-US" sz="2800" b="1" dirty="0" smtClean="0">
                <a:solidFill>
                  <a:schemeClr val="tx2"/>
                </a:solidFill>
              </a:rPr>
              <a:t>comprehensive HIV knowledge</a:t>
            </a:r>
            <a:r>
              <a:rPr lang="en-US" sz="28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85%</a:t>
            </a:r>
            <a:r>
              <a:rPr lang="en-US" sz="2800" b="1" dirty="0" smtClean="0"/>
              <a:t> </a:t>
            </a:r>
            <a:r>
              <a:rPr lang="en-US" sz="2800" dirty="0" smtClean="0"/>
              <a:t>of young women and </a:t>
            </a:r>
            <a:r>
              <a:rPr lang="en-US" sz="2800" b="1" dirty="0" smtClean="0">
                <a:solidFill>
                  <a:schemeClr val="tx2"/>
                </a:solidFill>
              </a:rPr>
              <a:t>97%</a:t>
            </a:r>
            <a:r>
              <a:rPr lang="en-US" sz="2800" dirty="0" smtClean="0"/>
              <a:t> of young men </a:t>
            </a:r>
            <a:r>
              <a:rPr lang="en-US" sz="2800" b="1" dirty="0" smtClean="0">
                <a:solidFill>
                  <a:schemeClr val="tx2"/>
                </a:solidFill>
              </a:rPr>
              <a:t>know a condom source</a:t>
            </a:r>
            <a:r>
              <a:rPr lang="en-US" sz="2800" b="1" i="1" dirty="0" smtClean="0"/>
              <a:t>.</a:t>
            </a:r>
            <a:endParaRPr lang="en-US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Awareness of HIV/AIDS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600200" y="1524000"/>
            <a:ext cx="5791200" cy="3657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600" dirty="0" smtClean="0"/>
              <a:t>Overall,</a:t>
            </a:r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86%</a:t>
            </a:r>
            <a:r>
              <a:rPr lang="en-US" sz="3600" b="1" dirty="0" smtClean="0"/>
              <a:t> </a:t>
            </a:r>
            <a:r>
              <a:rPr lang="en-US" sz="3600" dirty="0" smtClean="0"/>
              <a:t>of women and </a:t>
            </a:r>
            <a:r>
              <a:rPr lang="en-US" sz="3600" b="1" dirty="0" smtClean="0">
                <a:solidFill>
                  <a:schemeClr val="tx2"/>
                </a:solidFill>
              </a:rPr>
              <a:t>97%</a:t>
            </a:r>
            <a:r>
              <a:rPr lang="en-US" sz="3600" dirty="0" smtClean="0"/>
              <a:t> of men </a:t>
            </a:r>
            <a:r>
              <a:rPr lang="en-US" sz="3600" b="1" dirty="0" smtClean="0">
                <a:solidFill>
                  <a:schemeClr val="tx2"/>
                </a:solidFill>
              </a:rPr>
              <a:t>have heard of HIV/AIDS</a:t>
            </a:r>
            <a:r>
              <a:rPr lang="en-US" sz="3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Methods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35666257"/>
              </p:ext>
            </p:extLst>
          </p:nvPr>
        </p:nvGraphicFramePr>
        <p:xfrm>
          <a:off x="457200" y="1874837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5938" y="1092714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67132135"/>
              </p:ext>
            </p:extLst>
          </p:nvPr>
        </p:nvGraphicFramePr>
        <p:xfrm>
          <a:off x="447304" y="1600752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-9896" y="972234"/>
            <a:ext cx="8391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 HIV can be prevented by using condoms AND limiting sex to one HIV-negative partner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Knowledge of Mother to Child Transmission (MTCT) of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196268645"/>
              </p:ext>
            </p:extLst>
          </p:nvPr>
        </p:nvGraphicFramePr>
        <p:xfrm>
          <a:off x="381000" y="1600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154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184720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HIV Knowledge</a:t>
            </a:r>
          </a:p>
          <a:p>
            <a:r>
              <a:rPr lang="en-US" sz="3200" b="1" dirty="0" smtClean="0"/>
              <a:t>HIV-related Attitudes</a:t>
            </a:r>
          </a:p>
          <a:p>
            <a:r>
              <a:rPr lang="en-US" sz="3200" dirty="0" smtClean="0"/>
              <a:t>HIV-related Behavior &amp; HIV Testing</a:t>
            </a:r>
          </a:p>
          <a:p>
            <a:r>
              <a:rPr lang="en-US" sz="3200" dirty="0" smtClean="0"/>
              <a:t>HIV and Youth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Beliefs About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400272680"/>
              </p:ext>
            </p:extLst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1771"/>
            <a:ext cx="86106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Accepting Attitudes Towards Those Living With HIV</a:t>
            </a:r>
            <a:endParaRPr lang="en-US" sz="40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754464802"/>
              </p:ext>
            </p:extLst>
          </p:nvPr>
        </p:nvGraphicFramePr>
        <p:xfrm>
          <a:off x="381000" y="10668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91694" y="601881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719</Words>
  <Application>Microsoft Office PowerPoint</Application>
  <PresentationFormat>On-screen Show (4:3)</PresentationFormat>
  <Paragraphs>87</Paragraphs>
  <Slides>24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Custom Design</vt:lpstr>
      <vt:lpstr>1_Custom Design</vt:lpstr>
      <vt:lpstr>Slide 1</vt:lpstr>
      <vt:lpstr>Slide 2</vt:lpstr>
      <vt:lpstr>Awareness of HIV/AIDS</vt:lpstr>
      <vt:lpstr>Knowledge of HIV Prevention Methods</vt:lpstr>
      <vt:lpstr>Knowledge of HIV Prevention by Education</vt:lpstr>
      <vt:lpstr>Knowledge of Mother to Child Transmission (MTCT) of HIV &amp; AIDS</vt:lpstr>
      <vt:lpstr>Slide 7</vt:lpstr>
      <vt:lpstr>Beliefs About HIV &amp; AIDS</vt:lpstr>
      <vt:lpstr>Accepting Attitudes Towards Those Living With HIV</vt:lpstr>
      <vt:lpstr>Attitudes Towards Negotiating Safer Sexual Relations with Husbands</vt:lpstr>
      <vt:lpstr>Slide 11</vt:lpstr>
      <vt:lpstr>Multiple Sexual Partners: Men</vt:lpstr>
      <vt:lpstr>Paid Sex</vt:lpstr>
      <vt:lpstr>38% of women and 57% of men know where to get an HIV test.  </vt:lpstr>
      <vt:lpstr>HIV Testing</vt:lpstr>
      <vt:lpstr>Safe Medical Injections</vt:lpstr>
      <vt:lpstr>Slide 17</vt:lpstr>
      <vt:lpstr>Comprehensive Knowledge of HIV among Youth</vt:lpstr>
      <vt:lpstr>Slide 19</vt:lpstr>
      <vt:lpstr>Slide 20</vt:lpstr>
      <vt:lpstr>Age at First Sex</vt:lpstr>
      <vt:lpstr>Multiple Sexual Partners: Young Men</vt:lpstr>
      <vt:lpstr>HIV Testing and Youth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478</cp:revision>
  <dcterms:created xsi:type="dcterms:W3CDTF">2010-10-01T13:18:19Z</dcterms:created>
  <dcterms:modified xsi:type="dcterms:W3CDTF">2012-06-27T15:46:23Z</dcterms:modified>
</cp:coreProperties>
</file>