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5" r:id="rId3"/>
    <p:sldId id="282" r:id="rId4"/>
    <p:sldId id="312" r:id="rId5"/>
    <p:sldId id="313" r:id="rId6"/>
    <p:sldId id="283" r:id="rId7"/>
    <p:sldId id="314" r:id="rId8"/>
    <p:sldId id="276" r:id="rId9"/>
    <p:sldId id="315" r:id="rId10"/>
    <p:sldId id="316" r:id="rId11"/>
    <p:sldId id="317" r:id="rId12"/>
    <p:sldId id="291" r:id="rId13"/>
    <p:sldId id="318" r:id="rId14"/>
    <p:sldId id="319" r:id="rId15"/>
    <p:sldId id="320" r:id="rId16"/>
    <p:sldId id="321" r:id="rId17"/>
    <p:sldId id="301" r:id="rId18"/>
    <p:sldId id="323" r:id="rId19"/>
    <p:sldId id="324" r:id="rId20"/>
    <p:sldId id="295" r:id="rId21"/>
    <p:sldId id="297" r:id="rId22"/>
    <p:sldId id="300" r:id="rId23"/>
    <p:sldId id="296" r:id="rId24"/>
    <p:sldId id="325" r:id="rId25"/>
    <p:sldId id="326" r:id="rId26"/>
    <p:sldId id="310" r:id="rId27"/>
    <p:sldId id="311" r:id="rId2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007" autoAdjust="0"/>
  </p:normalViewPr>
  <p:slideViewPr>
    <p:cSldViewPr>
      <p:cViewPr>
        <p:scale>
          <a:sx n="80" d="100"/>
          <a:sy n="80" d="100"/>
        </p:scale>
        <p:origin x="-22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7595D1-A578-442B-9167-B72343A0FFE0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C7677E-657E-4932-9C37-E363CA9FC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F0BB84-8CE0-4E42-8085-0FBF6E088D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Up to date patient register means it has an entry within past seven days that indicates child’s age and diagnosis or symptom.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739980-FBE8-4798-8BC7-4C4963975FB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87F936-F249-4F57-9BE0-1E8A8A3B93F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F7CE75-BBAE-4C61-9E7F-16B15BB8F4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90BD2-1FA4-45B8-840C-2DA841DE8DA1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44EA5-43DF-4EA2-BD30-A838E55915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F88AD-788A-4693-93EB-C735979BD6B2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0BC56-80CD-479E-A37E-876899C5CA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E9CE4-17A9-4A58-AEED-055D9CC6460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16234-8576-4A33-8E8A-A7D8D8EC6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4642E-A16E-4A18-A9B6-E6BD6E1E1A8F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8464-E700-41EF-B4A0-37B75706E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7AE7-985E-45D9-931A-0E053CBBAF9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D66C3-E96B-4F5A-9053-CDCB4E2EA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4073-BAFA-4CDD-8C08-C612E79FA1CE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117C8-E259-44CC-81D1-CEACC143F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015DF-ACBD-4074-A029-C8771CEBE910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40664-4352-4BAE-A07A-A3B3752E81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47833-1671-46E5-93F7-1476E4C466F6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CFF61-64FF-41BB-BB69-2D7FFFF3FA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EDABF-7BF8-46B8-A353-056B998FFED5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578A-EC1E-497B-9A58-4BFFEA524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4056F-82EF-4ED5-ABA4-FAEAE280508F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A6C50-C535-4857-B73A-71FC8856C8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B56D0-4929-4977-8102-E17597DB14EC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AECC6-C570-4A70-8A84-29854917B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65BA3A-749A-4D15-8368-358A5E70452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99F875-7C56-4BE0-B989-B320CD9F9D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Excel_97-2003_Worksheet14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Namibia Health Facility Census </a:t>
            </a:r>
            <a:br>
              <a:rPr lang="en-US" b="1" dirty="0" smtClean="0"/>
            </a:br>
            <a:r>
              <a:rPr lang="en-US" b="1" dirty="0" smtClean="0"/>
              <a:t>(NHFC) 2009</a:t>
            </a:r>
            <a:endParaRPr lang="en-US" b="1" dirty="0"/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Calibri" pitchFamily="34" charset="0"/>
              </a:rPr>
              <a:t>Family Planning</a:t>
            </a:r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2286000"/>
            <a:ext cx="9144000" cy="2362200"/>
            <a:chOff x="0" y="2438400"/>
            <a:chExt cx="9144000" cy="2362200"/>
          </a:xfrm>
        </p:grpSpPr>
        <p:sp>
          <p:nvSpPr>
            <p:cNvPr id="8" name="Rectangle 7"/>
            <p:cNvSpPr/>
            <p:nvPr/>
          </p:nvSpPr>
          <p:spPr>
            <a:xfrm>
              <a:off x="0" y="2438400"/>
              <a:ext cx="91440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2590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4495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2" name="Picture 11" descr="Namibia-mot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90800"/>
            <a:ext cx="9144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Availability of Contraceptive Methods</a:t>
            </a:r>
          </a:p>
        </p:txBody>
      </p:sp>
      <p:graphicFrame>
        <p:nvGraphicFramePr>
          <p:cNvPr id="12291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029200"/>
        </p:xfrm>
        <a:graphic>
          <a:graphicData uri="http://schemas.openxmlformats.org/presentationml/2006/ole">
            <p:oleObj spid="_x0000_s12291" r:id="rId3" imgW="9144793" imgH="5029636" progId="Excel.Sheet.8">
              <p:embed/>
            </p:oleObj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A- 5.1)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providing temporary methods of family planning (N=359)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 Information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Availability of Family Planning Methods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Items to Support Quality Family Planning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Provider Training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Items to Support Quality Counseling for Family Planning</a:t>
            </a:r>
            <a:endParaRPr lang="en-US" dirty="0"/>
          </a:p>
        </p:txBody>
      </p:sp>
      <p:graphicFrame>
        <p:nvGraphicFramePr>
          <p:cNvPr id="14339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presentationml/2006/ole">
            <p:oleObj spid="_x0000_s14339" r:id="rId3" imgW="8992379" imgH="5255207" progId="Excel.Sheet.8">
              <p:embed/>
            </p:oleObj>
          </a:graphicData>
        </a:graphic>
      </p:graphicFrame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A-5.5)</a:t>
            </a:r>
          </a:p>
        </p:txBody>
      </p:sp>
      <p:sp>
        <p:nvSpPr>
          <p:cNvPr id="14341" name="TextBox 9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providing temporary methods of family planning (N=358)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/>
              <a:t>Items for Infection Control</a:t>
            </a:r>
            <a:endParaRPr lang="en-US" smtClean="0"/>
          </a:p>
        </p:txBody>
      </p:sp>
      <p:graphicFrame>
        <p:nvGraphicFramePr>
          <p:cNvPr id="15363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presentationml/2006/ole">
            <p:oleObj spid="_x0000_s15363" r:id="rId3" imgW="8992379" imgH="5255207" progId="Excel.Sheet.8">
              <p:embed/>
            </p:oleObj>
          </a:graphicData>
        </a:graphic>
      </p:graphicFrame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A-5.)</a:t>
            </a: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providing temporary methods of family planning (N=358)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STI Treatment by Family Planning Providers</a:t>
            </a:r>
            <a:endParaRPr lang="en-US" b="1" dirty="0"/>
          </a:p>
        </p:txBody>
      </p:sp>
      <p:graphicFrame>
        <p:nvGraphicFramePr>
          <p:cNvPr id="1638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981200"/>
          <a:ext cx="8839200" cy="4876800"/>
        </p:xfrm>
        <a:graphic>
          <a:graphicData uri="http://schemas.openxmlformats.org/presentationml/2006/ole">
            <p:oleObj spid="_x0000_s16387" r:id="rId3" imgW="8839966" imgH="4877223" progId="Excel.Sheet.8">
              <p:embed/>
            </p:oleObj>
          </a:graphicData>
        </a:graphic>
      </p:graphicFrame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0" y="1219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5.3)</a:t>
            </a: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temporary methods of family planning where family planning providers routinely treat STIs (N=358)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Availability of STI Medicines</a:t>
            </a:r>
            <a:endParaRPr lang="en-US" smtClean="0"/>
          </a:p>
        </p:txBody>
      </p:sp>
      <p:graphicFrame>
        <p:nvGraphicFramePr>
          <p:cNvPr id="17411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5334000"/>
        </p:xfrm>
        <a:graphic>
          <a:graphicData uri="http://schemas.openxmlformats.org/presentationml/2006/ole">
            <p:oleObj spid="_x0000_s17411" r:id="rId3" imgW="9144793" imgH="5334462" progId="Excel.Sheet.8">
              <p:embed/>
            </p:oleObj>
          </a:graphicData>
        </a:graphic>
      </p:graphicFrame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A- 5.8)</a:t>
            </a:r>
          </a:p>
        </p:txBody>
      </p:sp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facilities offering temporary methods of family planning and family planning providers routinely treat STIs, percentage at least one medicine to treat each of the following STIs: (N=290)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 Information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Availability of Family Planning Methods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Provider Training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Training of Providers</a:t>
            </a:r>
          </a:p>
        </p:txBody>
      </p:sp>
      <p:graphicFrame>
        <p:nvGraphicFramePr>
          <p:cNvPr id="20483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presentationml/2006/ole">
            <p:oleObj spid="_x0000_s20483" r:id="rId3" imgW="9144793" imgH="5029636" progId="Excel.Sheet.8">
              <p:embed/>
            </p:oleObj>
          </a:graphicData>
        </a:graphic>
      </p:graphicFrame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A- 5.17)</a:t>
            </a: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FP service providers (N=788)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 Information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Availability of Family Planning Methods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Provider Training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296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Percent Distribution of Observed </a:t>
            </a:r>
            <a:br>
              <a:rPr lang="en-US" b="1" dirty="0" smtClean="0"/>
            </a:br>
            <a:r>
              <a:rPr lang="en-US" b="1" dirty="0" smtClean="0"/>
              <a:t>FP Clients</a:t>
            </a:r>
            <a:endParaRPr lang="en-US" sz="2000" i="1" dirty="0"/>
          </a:p>
        </p:txBody>
      </p:sp>
      <p:graphicFrame>
        <p:nvGraphicFramePr>
          <p:cNvPr id="22531" name="Content Placeholder 6"/>
          <p:cNvGraphicFramePr>
            <a:graphicFrameLocks noGrp="1"/>
          </p:cNvGraphicFramePr>
          <p:nvPr>
            <p:ph idx="1"/>
          </p:nvPr>
        </p:nvGraphicFramePr>
        <p:xfrm>
          <a:off x="482600" y="584200"/>
          <a:ext cx="8229600" cy="6324600"/>
        </p:xfrm>
        <a:graphic>
          <a:graphicData uri="http://schemas.openxmlformats.org/presentationml/2006/ole">
            <p:oleObj spid="_x0000_s22531" r:id="rId3" imgW="8230313" imgH="6322100" progId="Excel.Sheet.8">
              <p:embed/>
            </p:oleObj>
          </a:graphicData>
        </a:graphic>
      </p:graphicFrame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6629400" y="914400"/>
            <a:ext cx="228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A- 5.20)</a:t>
            </a:r>
          </a:p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N=983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Background Information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Availability of Family Planning Methods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Provider Training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sz="4000" b="1" smtClean="0"/>
              <a:t>Components of FP Counseling </a:t>
            </a:r>
            <a:endParaRPr lang="en-US" sz="4000" smtClean="0"/>
          </a:p>
        </p:txBody>
      </p:sp>
      <p:graphicFrame>
        <p:nvGraphicFramePr>
          <p:cNvPr id="23555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presentationml/2006/ole">
            <p:oleObj spid="_x0000_s23555" r:id="rId3" imgW="8992379" imgH="5255207" progId="Excel.Sheet.8">
              <p:embed/>
            </p:oleObj>
          </a:graphicData>
        </a:graphic>
      </p:graphicFrame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A- 5.22)</a:t>
            </a: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observed female family planning clients, percentage whose consultations included components that contribute to quality counseling (N=983)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Elements of Client Assessment (First-Visit Female FP Clients)</a:t>
            </a:r>
            <a:endParaRPr lang="en-US" dirty="0"/>
          </a:p>
        </p:txBody>
      </p:sp>
      <p:graphicFrame>
        <p:nvGraphicFramePr>
          <p:cNvPr id="24579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presentationml/2006/ole">
            <p:oleObj spid="_x0000_s24579" r:id="rId3" imgW="9144793" imgH="4797968" progId="Excel.Sheet.8">
              <p:embed/>
            </p:oleObj>
          </a:graphicData>
        </a:graphic>
      </p:graphicFrame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38100" y="9858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A- 5.23)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-7938" y="1317625"/>
            <a:ext cx="9144001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first-visit family planning clients whose consultations included specific assessments and examinations (N=161) </a:t>
            </a: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-17463" y="5589588"/>
            <a:ext cx="1289051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Medical History</a:t>
            </a: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0" y="2895600"/>
            <a:ext cx="1119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Client History</a:t>
            </a: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" name="Left Brace 9"/>
          <p:cNvSpPr/>
          <p:nvPr/>
        </p:nvSpPr>
        <p:spPr>
          <a:xfrm>
            <a:off x="1066800" y="2133600"/>
            <a:ext cx="762000" cy="26670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Left Brace 10"/>
          <p:cNvSpPr/>
          <p:nvPr/>
        </p:nvSpPr>
        <p:spPr>
          <a:xfrm>
            <a:off x="1295400" y="5181600"/>
            <a:ext cx="381000" cy="16764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sz="4000" b="1" smtClean="0"/>
              <a:t>Discussion of Condoms</a:t>
            </a:r>
          </a:p>
        </p:txBody>
      </p:sp>
      <p:graphicFrame>
        <p:nvGraphicFramePr>
          <p:cNvPr id="25603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presentationml/2006/ole">
            <p:oleObj spid="_x0000_s25603" r:id="rId4" imgW="9144793" imgH="5102794" progId="Excel.Sheet.8">
              <p:embed/>
            </p:oleObj>
          </a:graphicData>
        </a:graphic>
      </p:graphicFrame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first-visit family planning clients whose consultations included specific assessments and examinations (N=161)</a:t>
            </a: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Components of FP Consultations</a:t>
            </a:r>
            <a:endParaRPr lang="en-US" smtClean="0"/>
          </a:p>
        </p:txBody>
      </p:sp>
      <p:graphicFrame>
        <p:nvGraphicFramePr>
          <p:cNvPr id="26627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2057400"/>
          <a:ext cx="8991600" cy="4800600"/>
        </p:xfrm>
        <a:graphic>
          <a:graphicData uri="http://schemas.openxmlformats.org/presentationml/2006/ole">
            <p:oleObj spid="_x0000_s26627" r:id="rId3" imgW="8992379" imgH="4797968" progId="Excel.Sheet.8">
              <p:embed/>
            </p:oleObj>
          </a:graphicData>
        </a:graphic>
      </p:graphicFrame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A- 5.26)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observed and interviewed female family planning clients who received oral contraceptive pills or injectables, percentage who were being told essential information about the method (N=959)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Progestin-only injectables:		82%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Condoms:					10%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Combined Oral Contraceptives:	10%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Progestin-only pills:				5%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No method:					1%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/>
              <a:t>Method Received and/or Prescribed</a:t>
            </a:r>
            <a:br>
              <a:rPr lang="en-US" sz="4000" b="1" smtClean="0"/>
            </a:br>
            <a:endParaRPr lang="en-US" sz="2400" smtClean="0"/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(Table A- 5.21) </a:t>
            </a:r>
          </a:p>
          <a:p>
            <a:pPr algn="ctr"/>
            <a:endParaRPr lang="en-US" sz="2000">
              <a:latin typeface="Calibri" pitchFamily="34" charset="0"/>
            </a:endParaRPr>
          </a:p>
          <a:p>
            <a:pPr algn="ctr"/>
            <a:r>
              <a:rPr lang="en-US" i="1">
                <a:latin typeface="Calibri" pitchFamily="34" charset="0"/>
              </a:rPr>
              <a:t>Among observed and interviewed FP clients (N=983)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12% of observed and interviewed FP clients reported that the facility of choice was NOT the one closest to their home.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They chose a different facility because: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Inconvenient for visit/work location (26%)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Was referred to this facility (12%)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Inconvenient operating hours (8%)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Prefer anonymity (5%)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/>
              <a:t>Choice of Facility</a:t>
            </a:r>
            <a:endParaRPr lang="en-US" sz="2400" smtClean="0"/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(Table A-5.29)</a:t>
            </a:r>
          </a:p>
          <a:p>
            <a:pPr algn="ctr"/>
            <a:r>
              <a:rPr lang="en-US" sz="2000" i="1">
                <a:latin typeface="Calibri" pitchFamily="34" charset="0"/>
              </a:rPr>
              <a:t>(N=117)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Key Findings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3600" b="1" smtClean="0">
                <a:solidFill>
                  <a:schemeClr val="bg1"/>
                </a:solidFill>
              </a:rPr>
              <a:t>Availability:</a:t>
            </a:r>
          </a:p>
          <a:p>
            <a:pPr lvl="1" eaLnBrk="1" hangingPunct="1"/>
            <a:r>
              <a:rPr lang="en-US" sz="3200" b="1" smtClean="0">
                <a:solidFill>
                  <a:schemeClr val="bg1"/>
                </a:solidFill>
              </a:rPr>
              <a:t>90%</a:t>
            </a:r>
            <a:r>
              <a:rPr lang="en-US" sz="3200" smtClean="0">
                <a:solidFill>
                  <a:schemeClr val="bg1"/>
                </a:solidFill>
              </a:rPr>
              <a:t> of facilities offer </a:t>
            </a:r>
            <a:r>
              <a:rPr lang="en-US" sz="3200" b="1" smtClean="0">
                <a:solidFill>
                  <a:schemeClr val="bg1"/>
                </a:solidFill>
              </a:rPr>
              <a:t>temporary method </a:t>
            </a:r>
            <a:r>
              <a:rPr lang="en-US" sz="3200" smtClean="0">
                <a:solidFill>
                  <a:schemeClr val="bg1"/>
                </a:solidFill>
              </a:rPr>
              <a:t>of FP; </a:t>
            </a:r>
            <a:r>
              <a:rPr lang="en-US" sz="3200" b="1" smtClean="0">
                <a:solidFill>
                  <a:schemeClr val="bg1"/>
                </a:solidFill>
              </a:rPr>
              <a:t>33%</a:t>
            </a:r>
            <a:r>
              <a:rPr lang="en-US" sz="3200" smtClean="0">
                <a:solidFill>
                  <a:schemeClr val="bg1"/>
                </a:solidFill>
              </a:rPr>
              <a:t> offer </a:t>
            </a:r>
            <a:r>
              <a:rPr lang="en-US" sz="3200" b="1" smtClean="0">
                <a:solidFill>
                  <a:schemeClr val="bg1"/>
                </a:solidFill>
              </a:rPr>
              <a:t>male or female sterilisation</a:t>
            </a:r>
          </a:p>
          <a:p>
            <a:pPr lvl="1" eaLnBrk="1" hangingPunct="1"/>
            <a:r>
              <a:rPr lang="en-US" sz="3200" b="1" smtClean="0">
                <a:solidFill>
                  <a:schemeClr val="bg1"/>
                </a:solidFill>
              </a:rPr>
              <a:t>Most</a:t>
            </a:r>
            <a:r>
              <a:rPr lang="en-US" sz="3200" smtClean="0">
                <a:solidFill>
                  <a:schemeClr val="bg1"/>
                </a:solidFill>
              </a:rPr>
              <a:t> FP services are </a:t>
            </a:r>
            <a:r>
              <a:rPr lang="en-US" sz="3200" b="1" smtClean="0">
                <a:solidFill>
                  <a:schemeClr val="bg1"/>
                </a:solidFill>
              </a:rPr>
              <a:t>available 5 or more days </a:t>
            </a:r>
            <a:r>
              <a:rPr lang="en-US" sz="3200" smtClean="0">
                <a:solidFill>
                  <a:schemeClr val="bg1"/>
                </a:solidFill>
              </a:rPr>
              <a:t>a week.</a:t>
            </a:r>
          </a:p>
          <a:p>
            <a:pPr lvl="1" eaLnBrk="1" hangingPunct="1"/>
            <a:r>
              <a:rPr lang="en-US" sz="3200" b="1" smtClean="0">
                <a:solidFill>
                  <a:schemeClr val="bg1"/>
                </a:solidFill>
              </a:rPr>
              <a:t>Progestin-only injectables, male condoms, and oral contraceptive pills </a:t>
            </a:r>
            <a:r>
              <a:rPr lang="en-US" sz="3200" smtClean="0">
                <a:solidFill>
                  <a:schemeClr val="bg1"/>
                </a:solidFill>
              </a:rPr>
              <a:t>are the most readily available methods.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Quality: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dirty="0" smtClean="0">
                <a:solidFill>
                  <a:schemeClr val="bg1"/>
                </a:solidFill>
              </a:rPr>
              <a:t>Most</a:t>
            </a:r>
            <a:r>
              <a:rPr lang="en-US" dirty="0" smtClean="0">
                <a:solidFill>
                  <a:schemeClr val="bg1"/>
                </a:solidFill>
              </a:rPr>
              <a:t> facilities offer </a:t>
            </a:r>
            <a:r>
              <a:rPr lang="en-US" b="1" dirty="0" smtClean="0">
                <a:solidFill>
                  <a:schemeClr val="bg1"/>
                </a:solidFill>
              </a:rPr>
              <a:t>privacy and have visual aids </a:t>
            </a:r>
            <a:r>
              <a:rPr lang="en-US" dirty="0" smtClean="0">
                <a:solidFill>
                  <a:schemeClr val="bg1"/>
                </a:solidFill>
              </a:rPr>
              <a:t>for </a:t>
            </a:r>
            <a:r>
              <a:rPr lang="en-US" dirty="0" err="1" smtClean="0">
                <a:solidFill>
                  <a:schemeClr val="bg1"/>
                </a:solidFill>
              </a:rPr>
              <a:t>counselling</a:t>
            </a:r>
            <a:r>
              <a:rPr lang="en-US" dirty="0" smtClean="0">
                <a:solidFill>
                  <a:schemeClr val="bg1"/>
                </a:solidFill>
              </a:rPr>
              <a:t>; </a:t>
            </a:r>
            <a:r>
              <a:rPr lang="en-US" b="1" dirty="0" smtClean="0">
                <a:solidFill>
                  <a:schemeClr val="bg1"/>
                </a:solidFill>
              </a:rPr>
              <a:t>visual aids are not frequently used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b="1" dirty="0" smtClean="0">
                <a:solidFill>
                  <a:schemeClr val="bg1"/>
                </a:solidFill>
              </a:rPr>
              <a:t>Half </a:t>
            </a:r>
            <a:r>
              <a:rPr lang="en-US" dirty="0" smtClean="0">
                <a:solidFill>
                  <a:schemeClr val="bg1"/>
                </a:solidFill>
              </a:rPr>
              <a:t>have </a:t>
            </a:r>
            <a:r>
              <a:rPr lang="en-US" b="1" dirty="0" smtClean="0">
                <a:solidFill>
                  <a:schemeClr val="bg1"/>
                </a:solidFill>
              </a:rPr>
              <a:t>written FP guidelines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dirty="0" smtClean="0">
                <a:solidFill>
                  <a:schemeClr val="bg1"/>
                </a:solidFill>
              </a:rPr>
              <a:t>85%</a:t>
            </a:r>
            <a:r>
              <a:rPr lang="en-US" dirty="0" smtClean="0">
                <a:solidFill>
                  <a:schemeClr val="bg1"/>
                </a:solidFill>
              </a:rPr>
              <a:t> of FP facilities have </a:t>
            </a:r>
            <a:r>
              <a:rPr lang="en-US" b="1" dirty="0" smtClean="0">
                <a:solidFill>
                  <a:schemeClr val="bg1"/>
                </a:solidFill>
              </a:rPr>
              <a:t>running water; 65% </a:t>
            </a:r>
            <a:r>
              <a:rPr lang="en-US" dirty="0" smtClean="0">
                <a:solidFill>
                  <a:schemeClr val="bg1"/>
                </a:solidFill>
              </a:rPr>
              <a:t>have </a:t>
            </a:r>
            <a:r>
              <a:rPr lang="en-US" b="1" dirty="0" smtClean="0">
                <a:solidFill>
                  <a:schemeClr val="bg1"/>
                </a:solidFill>
              </a:rPr>
              <a:t>all items for infection control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</a:rPr>
              <a:t>Providers in </a:t>
            </a:r>
            <a:r>
              <a:rPr lang="en-US" b="1" dirty="0" smtClean="0">
                <a:solidFill>
                  <a:schemeClr val="bg1"/>
                </a:solidFill>
              </a:rPr>
              <a:t>81%</a:t>
            </a:r>
            <a:r>
              <a:rPr lang="en-US" dirty="0" smtClean="0">
                <a:solidFill>
                  <a:schemeClr val="bg1"/>
                </a:solidFill>
              </a:rPr>
              <a:t> of FP facilities </a:t>
            </a:r>
            <a:r>
              <a:rPr lang="en-US" b="1" dirty="0" smtClean="0">
                <a:solidFill>
                  <a:schemeClr val="bg1"/>
                </a:solidFill>
              </a:rPr>
              <a:t>routinely treat STIs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b="1" dirty="0" smtClean="0">
                <a:solidFill>
                  <a:schemeClr val="bg1"/>
                </a:solidFill>
              </a:rPr>
              <a:t>87% </a:t>
            </a:r>
            <a:r>
              <a:rPr lang="en-US" dirty="0" smtClean="0">
                <a:solidFill>
                  <a:schemeClr val="bg1"/>
                </a:solidFill>
              </a:rPr>
              <a:t>of these facilities had </a:t>
            </a:r>
            <a:r>
              <a:rPr lang="en-US" b="1" dirty="0" smtClean="0">
                <a:solidFill>
                  <a:schemeClr val="bg1"/>
                </a:solidFill>
              </a:rPr>
              <a:t>medicines to treat common STIs.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bg1"/>
              </a:solidFill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dirty="0" smtClean="0">
                <a:solidFill>
                  <a:schemeClr val="bg1"/>
                </a:solidFill>
              </a:rPr>
              <a:t>Less than 10% of providers received FP training </a:t>
            </a:r>
            <a:r>
              <a:rPr lang="en-US" dirty="0" smtClean="0">
                <a:solidFill>
                  <a:schemeClr val="bg1"/>
                </a:solidFill>
              </a:rPr>
              <a:t>in the 12 months before the survey.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pPr eaLnBrk="1" hangingPunct="1"/>
            <a:r>
              <a:rPr lang="en-US" sz="3600" b="1" smtClean="0"/>
              <a:t>Use of Family Planning Methods among Currently Married Women (NDHS 2006-07)</a:t>
            </a:r>
          </a:p>
        </p:txBody>
      </p:sp>
      <p:graphicFrame>
        <p:nvGraphicFramePr>
          <p:cNvPr id="4099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4099" r:id="rId3" imgW="9144793" imgH="4877223" progId="Excel.Sheet.8">
              <p:embed/>
            </p:oleObj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currently married women age 15-49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/>
              <a:t>How Does Namibia Compare?</a:t>
            </a:r>
          </a:p>
        </p:txBody>
      </p:sp>
      <p:graphicFrame>
        <p:nvGraphicFramePr>
          <p:cNvPr id="5123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44000" cy="5638800"/>
        </p:xfrm>
        <a:graphic>
          <a:graphicData uri="http://schemas.openxmlformats.org/presentationml/2006/ole">
            <p:oleObj spid="_x0000_s5123" r:id="rId3" imgW="9144793" imgH="5639289" progId="Excel.Sheet.8">
              <p:embed/>
            </p:oleObj>
          </a:graphicData>
        </a:graphic>
      </p:graphicFrame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Percentage of currently married women who are using any modern method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7239000" y="1981200"/>
            <a:ext cx="1066800" cy="5334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tx2">
              <a:lumMod val="5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en-US" sz="4000" b="1" smtClean="0"/>
              <a:t>Use of Modern Methods </a:t>
            </a:r>
            <a:br>
              <a:rPr lang="en-US" sz="4000" b="1" smtClean="0"/>
            </a:br>
            <a:r>
              <a:rPr lang="en-US" sz="4000" b="1" smtClean="0"/>
              <a:t>by Region (NDHS 2006-07)</a:t>
            </a:r>
          </a:p>
        </p:txBody>
      </p:sp>
      <p:grpSp>
        <p:nvGrpSpPr>
          <p:cNvPr id="6147" name="Group 4"/>
          <p:cNvGrpSpPr>
            <a:grpSpLocks noChangeAspect="1"/>
          </p:cNvGrpSpPr>
          <p:nvPr/>
        </p:nvGrpSpPr>
        <p:grpSpPr bwMode="auto">
          <a:xfrm>
            <a:off x="1066800" y="-457200"/>
            <a:ext cx="7010400" cy="9072563"/>
            <a:chOff x="1824" y="1008"/>
            <a:chExt cx="2203" cy="2851"/>
          </a:xfrm>
        </p:grpSpPr>
        <p:sp>
          <p:nvSpPr>
            <p:cNvPr id="616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6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/>
              <a:ahLst/>
              <a:cxnLst>
                <a:cxn ang="0">
                  <a:pos x="313" y="51"/>
                </a:cxn>
                <a:cxn ang="0">
                  <a:pos x="353" y="74"/>
                </a:cxn>
                <a:cxn ang="0">
                  <a:pos x="400" y="99"/>
                </a:cxn>
                <a:cxn ang="0">
                  <a:pos x="397" y="162"/>
                </a:cxn>
                <a:cxn ang="0">
                  <a:pos x="402" y="226"/>
                </a:cxn>
                <a:cxn ang="0">
                  <a:pos x="393" y="263"/>
                </a:cxn>
                <a:cxn ang="0">
                  <a:pos x="337" y="315"/>
                </a:cxn>
                <a:cxn ang="0">
                  <a:pos x="321" y="382"/>
                </a:cxn>
                <a:cxn ang="0">
                  <a:pos x="319" y="392"/>
                </a:cxn>
                <a:cxn ang="0">
                  <a:pos x="310" y="394"/>
                </a:cxn>
                <a:cxn ang="0">
                  <a:pos x="300" y="471"/>
                </a:cxn>
                <a:cxn ang="0">
                  <a:pos x="253" y="455"/>
                </a:cxn>
                <a:cxn ang="0">
                  <a:pos x="242" y="454"/>
                </a:cxn>
                <a:cxn ang="0">
                  <a:pos x="228" y="452"/>
                </a:cxn>
                <a:cxn ang="0">
                  <a:pos x="215" y="448"/>
                </a:cxn>
                <a:cxn ang="0">
                  <a:pos x="121" y="437"/>
                </a:cxn>
                <a:cxn ang="0">
                  <a:pos x="115" y="423"/>
                </a:cxn>
                <a:cxn ang="0">
                  <a:pos x="119" y="410"/>
                </a:cxn>
                <a:cxn ang="0">
                  <a:pos x="118" y="413"/>
                </a:cxn>
                <a:cxn ang="0">
                  <a:pos x="123" y="407"/>
                </a:cxn>
                <a:cxn ang="0">
                  <a:pos x="119" y="391"/>
                </a:cxn>
                <a:cxn ang="0">
                  <a:pos x="113" y="374"/>
                </a:cxn>
                <a:cxn ang="0">
                  <a:pos x="110" y="354"/>
                </a:cxn>
                <a:cxn ang="0">
                  <a:pos x="115" y="345"/>
                </a:cxn>
                <a:cxn ang="0">
                  <a:pos x="120" y="353"/>
                </a:cxn>
                <a:cxn ang="0">
                  <a:pos x="122" y="353"/>
                </a:cxn>
                <a:cxn ang="0">
                  <a:pos x="128" y="335"/>
                </a:cxn>
                <a:cxn ang="0">
                  <a:pos x="127" y="320"/>
                </a:cxn>
                <a:cxn ang="0">
                  <a:pos x="127" y="307"/>
                </a:cxn>
                <a:cxn ang="0">
                  <a:pos x="122" y="288"/>
                </a:cxn>
                <a:cxn ang="0">
                  <a:pos x="115" y="274"/>
                </a:cxn>
                <a:cxn ang="0">
                  <a:pos x="109" y="258"/>
                </a:cxn>
                <a:cxn ang="0">
                  <a:pos x="94" y="241"/>
                </a:cxn>
                <a:cxn ang="0">
                  <a:pos x="84" y="224"/>
                </a:cxn>
                <a:cxn ang="0">
                  <a:pos x="67" y="203"/>
                </a:cxn>
                <a:cxn ang="0">
                  <a:pos x="53" y="190"/>
                </a:cxn>
                <a:cxn ang="0">
                  <a:pos x="48" y="180"/>
                </a:cxn>
                <a:cxn ang="0">
                  <a:pos x="39" y="164"/>
                </a:cxn>
                <a:cxn ang="0">
                  <a:pos x="32" y="148"/>
                </a:cxn>
                <a:cxn ang="0">
                  <a:pos x="22" y="131"/>
                </a:cxn>
                <a:cxn ang="0">
                  <a:pos x="10" y="116"/>
                </a:cxn>
                <a:cxn ang="0">
                  <a:pos x="1" y="102"/>
                </a:cxn>
                <a:cxn ang="0">
                  <a:pos x="16" y="90"/>
                </a:cxn>
                <a:cxn ang="0">
                  <a:pos x="27" y="82"/>
                </a:cxn>
                <a:cxn ang="0">
                  <a:pos x="38" y="75"/>
                </a:cxn>
                <a:cxn ang="0">
                  <a:pos x="50" y="72"/>
                </a:cxn>
                <a:cxn ang="0">
                  <a:pos x="64" y="69"/>
                </a:cxn>
                <a:cxn ang="0">
                  <a:pos x="77" y="67"/>
                </a:cxn>
                <a:cxn ang="0">
                  <a:pos x="87" y="68"/>
                </a:cxn>
                <a:cxn ang="0">
                  <a:pos x="100" y="71"/>
                </a:cxn>
                <a:cxn ang="0">
                  <a:pos x="114" y="70"/>
                </a:cxn>
                <a:cxn ang="0">
                  <a:pos x="126" y="69"/>
                </a:cxn>
                <a:cxn ang="0">
                  <a:pos x="139" y="74"/>
                </a:cxn>
                <a:cxn ang="0">
                  <a:pos x="154" y="74"/>
                </a:cxn>
                <a:cxn ang="0">
                  <a:pos x="169" y="69"/>
                </a:cxn>
                <a:cxn ang="0">
                  <a:pos x="180" y="61"/>
                </a:cxn>
                <a:cxn ang="0">
                  <a:pos x="189" y="53"/>
                </a:cxn>
                <a:cxn ang="0">
                  <a:pos x="199" y="47"/>
                </a:cxn>
                <a:cxn ang="0">
                  <a:pos x="208" y="42"/>
                </a:cxn>
                <a:cxn ang="0">
                  <a:pos x="217" y="34"/>
                </a:cxn>
                <a:cxn ang="0">
                  <a:pos x="226" y="24"/>
                </a:cxn>
                <a:cxn ang="0">
                  <a:pos x="236" y="16"/>
                </a:cxn>
                <a:cxn ang="0">
                  <a:pos x="242" y="9"/>
                </a:cxn>
              </a:cxnLst>
              <a:rect l="0" t="0" r="r" b="b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3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79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168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0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2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3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4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176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7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8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9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0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1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2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3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4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5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6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7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8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9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190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1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2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3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4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5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6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7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8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9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200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201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02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203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204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05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06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/>
              <a:ahLst/>
              <a:cxnLst>
                <a:cxn ang="0">
                  <a:pos x="334" y="22"/>
                </a:cxn>
                <a:cxn ang="0">
                  <a:pos x="339" y="27"/>
                </a:cxn>
                <a:cxn ang="0">
                  <a:pos x="331" y="48"/>
                </a:cxn>
                <a:cxn ang="0">
                  <a:pos x="322" y="82"/>
                </a:cxn>
                <a:cxn ang="0">
                  <a:pos x="344" y="101"/>
                </a:cxn>
                <a:cxn ang="0">
                  <a:pos x="360" y="141"/>
                </a:cxn>
                <a:cxn ang="0">
                  <a:pos x="378" y="176"/>
                </a:cxn>
                <a:cxn ang="0">
                  <a:pos x="369" y="191"/>
                </a:cxn>
                <a:cxn ang="0">
                  <a:pos x="386" y="197"/>
                </a:cxn>
                <a:cxn ang="0">
                  <a:pos x="379" y="220"/>
                </a:cxn>
                <a:cxn ang="0">
                  <a:pos x="392" y="242"/>
                </a:cxn>
                <a:cxn ang="0">
                  <a:pos x="359" y="271"/>
                </a:cxn>
                <a:cxn ang="0">
                  <a:pos x="324" y="278"/>
                </a:cxn>
                <a:cxn ang="0">
                  <a:pos x="302" y="268"/>
                </a:cxn>
                <a:cxn ang="0">
                  <a:pos x="279" y="269"/>
                </a:cxn>
                <a:cxn ang="0">
                  <a:pos x="245" y="274"/>
                </a:cxn>
                <a:cxn ang="0">
                  <a:pos x="238" y="254"/>
                </a:cxn>
                <a:cxn ang="0">
                  <a:pos x="243" y="236"/>
                </a:cxn>
                <a:cxn ang="0">
                  <a:pos x="231" y="225"/>
                </a:cxn>
                <a:cxn ang="0">
                  <a:pos x="209" y="230"/>
                </a:cxn>
                <a:cxn ang="0">
                  <a:pos x="209" y="215"/>
                </a:cxn>
                <a:cxn ang="0">
                  <a:pos x="182" y="208"/>
                </a:cxn>
                <a:cxn ang="0">
                  <a:pos x="158" y="225"/>
                </a:cxn>
                <a:cxn ang="0">
                  <a:pos x="144" y="220"/>
                </a:cxn>
                <a:cxn ang="0">
                  <a:pos x="140" y="222"/>
                </a:cxn>
                <a:cxn ang="0">
                  <a:pos x="135" y="220"/>
                </a:cxn>
                <a:cxn ang="0">
                  <a:pos x="122" y="226"/>
                </a:cxn>
                <a:cxn ang="0">
                  <a:pos x="109" y="256"/>
                </a:cxn>
                <a:cxn ang="0">
                  <a:pos x="112" y="277"/>
                </a:cxn>
                <a:cxn ang="0">
                  <a:pos x="93" y="271"/>
                </a:cxn>
                <a:cxn ang="0">
                  <a:pos x="89" y="275"/>
                </a:cxn>
                <a:cxn ang="0">
                  <a:pos x="87" y="280"/>
                </a:cxn>
                <a:cxn ang="0">
                  <a:pos x="84" y="291"/>
                </a:cxn>
                <a:cxn ang="0">
                  <a:pos x="103" y="301"/>
                </a:cxn>
                <a:cxn ang="0">
                  <a:pos x="109" y="315"/>
                </a:cxn>
                <a:cxn ang="0">
                  <a:pos x="94" y="308"/>
                </a:cxn>
                <a:cxn ang="0">
                  <a:pos x="74" y="339"/>
                </a:cxn>
                <a:cxn ang="0">
                  <a:pos x="66" y="319"/>
                </a:cxn>
                <a:cxn ang="0">
                  <a:pos x="75" y="306"/>
                </a:cxn>
                <a:cxn ang="0">
                  <a:pos x="30" y="319"/>
                </a:cxn>
                <a:cxn ang="0">
                  <a:pos x="17" y="289"/>
                </a:cxn>
                <a:cxn ang="0">
                  <a:pos x="14" y="234"/>
                </a:cxn>
                <a:cxn ang="0">
                  <a:pos x="14" y="219"/>
                </a:cxn>
                <a:cxn ang="0">
                  <a:pos x="20" y="217"/>
                </a:cxn>
                <a:cxn ang="0">
                  <a:pos x="25" y="217"/>
                </a:cxn>
                <a:cxn ang="0">
                  <a:pos x="31" y="214"/>
                </a:cxn>
                <a:cxn ang="0">
                  <a:pos x="24" y="167"/>
                </a:cxn>
                <a:cxn ang="0">
                  <a:pos x="48" y="141"/>
                </a:cxn>
                <a:cxn ang="0">
                  <a:pos x="67" y="125"/>
                </a:cxn>
                <a:cxn ang="0">
                  <a:pos x="116" y="96"/>
                </a:cxn>
                <a:cxn ang="0">
                  <a:pos x="135" y="86"/>
                </a:cxn>
                <a:cxn ang="0">
                  <a:pos x="154" y="87"/>
                </a:cxn>
                <a:cxn ang="0">
                  <a:pos x="185" y="77"/>
                </a:cxn>
                <a:cxn ang="0">
                  <a:pos x="204" y="76"/>
                </a:cxn>
                <a:cxn ang="0">
                  <a:pos x="224" y="62"/>
                </a:cxn>
                <a:cxn ang="0">
                  <a:pos x="236" y="56"/>
                </a:cxn>
                <a:cxn ang="0">
                  <a:pos x="246" y="41"/>
                </a:cxn>
                <a:cxn ang="0">
                  <a:pos x="276" y="17"/>
                </a:cxn>
                <a:cxn ang="0">
                  <a:pos x="322" y="3"/>
                </a:cxn>
              </a:cxnLst>
              <a:rect l="0" t="0" r="r" b="b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208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09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0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1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2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>
                <a:gd name="T0" fmla="*/ 254 w 434"/>
                <a:gd name="T1" fmla="*/ 1 h 516"/>
                <a:gd name="T2" fmla="*/ 273 w 434"/>
                <a:gd name="T3" fmla="*/ 4 h 516"/>
                <a:gd name="T4" fmla="*/ 292 w 434"/>
                <a:gd name="T5" fmla="*/ 6 h 516"/>
                <a:gd name="T6" fmla="*/ 311 w 434"/>
                <a:gd name="T7" fmla="*/ 9 h 516"/>
                <a:gd name="T8" fmla="*/ 333 w 434"/>
                <a:gd name="T9" fmla="*/ 11 h 516"/>
                <a:gd name="T10" fmla="*/ 345 w 434"/>
                <a:gd name="T11" fmla="*/ 15 h 516"/>
                <a:gd name="T12" fmla="*/ 361 w 434"/>
                <a:gd name="T13" fmla="*/ 13 h 516"/>
                <a:gd name="T14" fmla="*/ 384 w 434"/>
                <a:gd name="T15" fmla="*/ 18 h 516"/>
                <a:gd name="T16" fmla="*/ 408 w 434"/>
                <a:gd name="T17" fmla="*/ 18 h 516"/>
                <a:gd name="T18" fmla="*/ 421 w 434"/>
                <a:gd name="T19" fmla="*/ 17 h 516"/>
                <a:gd name="T20" fmla="*/ 434 w 434"/>
                <a:gd name="T21" fmla="*/ 26 h 516"/>
                <a:gd name="T22" fmla="*/ 434 w 434"/>
                <a:gd name="T23" fmla="*/ 67 h 516"/>
                <a:gd name="T24" fmla="*/ 434 w 434"/>
                <a:gd name="T25" fmla="*/ 103 h 516"/>
                <a:gd name="T26" fmla="*/ 434 w 434"/>
                <a:gd name="T27" fmla="*/ 132 h 516"/>
                <a:gd name="T28" fmla="*/ 434 w 434"/>
                <a:gd name="T29" fmla="*/ 203 h 516"/>
                <a:gd name="T30" fmla="*/ 420 w 434"/>
                <a:gd name="T31" fmla="*/ 250 h 516"/>
                <a:gd name="T32" fmla="*/ 353 w 434"/>
                <a:gd name="T33" fmla="*/ 250 h 516"/>
                <a:gd name="T34" fmla="*/ 292 w 434"/>
                <a:gd name="T35" fmla="*/ 292 h 516"/>
                <a:gd name="T36" fmla="*/ 292 w 434"/>
                <a:gd name="T37" fmla="*/ 440 h 516"/>
                <a:gd name="T38" fmla="*/ 267 w 434"/>
                <a:gd name="T39" fmla="*/ 516 h 516"/>
                <a:gd name="T40" fmla="*/ 219 w 434"/>
                <a:gd name="T41" fmla="*/ 516 h 516"/>
                <a:gd name="T42" fmla="*/ 187 w 434"/>
                <a:gd name="T43" fmla="*/ 491 h 516"/>
                <a:gd name="T44" fmla="*/ 150 w 434"/>
                <a:gd name="T45" fmla="*/ 497 h 516"/>
                <a:gd name="T46" fmla="*/ 122 w 434"/>
                <a:gd name="T47" fmla="*/ 500 h 516"/>
                <a:gd name="T48" fmla="*/ 75 w 434"/>
                <a:gd name="T49" fmla="*/ 478 h 516"/>
                <a:gd name="T50" fmla="*/ 71 w 434"/>
                <a:gd name="T51" fmla="*/ 436 h 516"/>
                <a:gd name="T52" fmla="*/ 56 w 434"/>
                <a:gd name="T53" fmla="*/ 420 h 516"/>
                <a:gd name="T54" fmla="*/ 58 w 434"/>
                <a:gd name="T55" fmla="*/ 401 h 516"/>
                <a:gd name="T56" fmla="*/ 55 w 434"/>
                <a:gd name="T57" fmla="*/ 393 h 516"/>
                <a:gd name="T58" fmla="*/ 48 w 434"/>
                <a:gd name="T59" fmla="*/ 376 h 516"/>
                <a:gd name="T60" fmla="*/ 37 w 434"/>
                <a:gd name="T61" fmla="*/ 318 h 516"/>
                <a:gd name="T62" fmla="*/ 12 w 434"/>
                <a:gd name="T63" fmla="*/ 301 h 516"/>
                <a:gd name="T64" fmla="*/ 9 w 434"/>
                <a:gd name="T65" fmla="*/ 270 h 516"/>
                <a:gd name="T66" fmla="*/ 17 w 434"/>
                <a:gd name="T67" fmla="*/ 248 h 516"/>
                <a:gd name="T68" fmla="*/ 18 w 434"/>
                <a:gd name="T69" fmla="*/ 235 h 516"/>
                <a:gd name="T70" fmla="*/ 23 w 434"/>
                <a:gd name="T71" fmla="*/ 224 h 516"/>
                <a:gd name="T72" fmla="*/ 38 w 434"/>
                <a:gd name="T73" fmla="*/ 190 h 516"/>
                <a:gd name="T74" fmla="*/ 39 w 434"/>
                <a:gd name="T75" fmla="*/ 157 h 516"/>
                <a:gd name="T76" fmla="*/ 38 w 434"/>
                <a:gd name="T77" fmla="*/ 143 h 516"/>
                <a:gd name="T78" fmla="*/ 63 w 434"/>
                <a:gd name="T79" fmla="*/ 129 h 516"/>
                <a:gd name="T80" fmla="*/ 81 w 434"/>
                <a:gd name="T81" fmla="*/ 118 h 516"/>
                <a:gd name="T82" fmla="*/ 85 w 434"/>
                <a:gd name="T83" fmla="*/ 100 h 516"/>
                <a:gd name="T84" fmla="*/ 87 w 434"/>
                <a:gd name="T85" fmla="*/ 86 h 516"/>
                <a:gd name="T86" fmla="*/ 92 w 434"/>
                <a:gd name="T87" fmla="*/ 76 h 516"/>
                <a:gd name="T88" fmla="*/ 101 w 434"/>
                <a:gd name="T89" fmla="*/ 61 h 516"/>
                <a:gd name="T90" fmla="*/ 115 w 434"/>
                <a:gd name="T91" fmla="*/ 51 h 516"/>
                <a:gd name="T92" fmla="*/ 126 w 434"/>
                <a:gd name="T93" fmla="*/ 38 h 516"/>
                <a:gd name="T94" fmla="*/ 139 w 434"/>
                <a:gd name="T95" fmla="*/ 33 h 516"/>
                <a:gd name="T96" fmla="*/ 147 w 434"/>
                <a:gd name="T97" fmla="*/ 31 h 516"/>
                <a:gd name="T98" fmla="*/ 153 w 434"/>
                <a:gd name="T99" fmla="*/ 26 h 516"/>
                <a:gd name="T100" fmla="*/ 160 w 434"/>
                <a:gd name="T101" fmla="*/ 21 h 516"/>
                <a:gd name="T102" fmla="*/ 166 w 434"/>
                <a:gd name="T103" fmla="*/ 19 h 516"/>
                <a:gd name="T104" fmla="*/ 173 w 434"/>
                <a:gd name="T105" fmla="*/ 16 h 516"/>
                <a:gd name="T106" fmla="*/ 181 w 434"/>
                <a:gd name="T107" fmla="*/ 13 h 516"/>
                <a:gd name="T108" fmla="*/ 188 w 434"/>
                <a:gd name="T109" fmla="*/ 11 h 516"/>
                <a:gd name="T110" fmla="*/ 197 w 434"/>
                <a:gd name="T111" fmla="*/ 7 h 516"/>
                <a:gd name="T112" fmla="*/ 202 w 434"/>
                <a:gd name="T113" fmla="*/ 1 h 516"/>
                <a:gd name="T114" fmla="*/ 216 w 434"/>
                <a:gd name="T115" fmla="*/ 1 h 516"/>
                <a:gd name="T116" fmla="*/ 230 w 434"/>
                <a:gd name="T117" fmla="*/ 1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16"/>
                <a:gd name="T179" fmla="*/ 434 w 434"/>
                <a:gd name="T180" fmla="*/ 516 h 5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3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4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5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16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8" name="TextBox 57"/>
          <p:cNvSpPr txBox="1">
            <a:spLocks noChangeArrowheads="1"/>
          </p:cNvSpPr>
          <p:nvPr/>
        </p:nvSpPr>
        <p:spPr bwMode="auto">
          <a:xfrm>
            <a:off x="5715000" y="4343400"/>
            <a:ext cx="2590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 sexually active women using any modern method</a:t>
            </a:r>
          </a:p>
        </p:txBody>
      </p:sp>
      <p:sp>
        <p:nvSpPr>
          <p:cNvPr id="6149" name="TextBox 58"/>
          <p:cNvSpPr txBox="1">
            <a:spLocks noChangeArrowheads="1"/>
          </p:cNvSpPr>
          <p:nvPr/>
        </p:nvSpPr>
        <p:spPr bwMode="auto">
          <a:xfrm>
            <a:off x="1676400" y="16002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Kunene 56%</a:t>
            </a:r>
          </a:p>
        </p:txBody>
      </p:sp>
      <p:sp>
        <p:nvSpPr>
          <p:cNvPr id="6150" name="TextBox 59"/>
          <p:cNvSpPr txBox="1">
            <a:spLocks noChangeArrowheads="1"/>
          </p:cNvSpPr>
          <p:nvPr/>
        </p:nvSpPr>
        <p:spPr bwMode="auto">
          <a:xfrm>
            <a:off x="2514600" y="1524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66%</a:t>
            </a:r>
          </a:p>
        </p:txBody>
      </p:sp>
      <p:sp>
        <p:nvSpPr>
          <p:cNvPr id="6151" name="TextBox 60"/>
          <p:cNvSpPr txBox="1">
            <a:spLocks noChangeArrowheads="1"/>
          </p:cNvSpPr>
          <p:nvPr/>
        </p:nvSpPr>
        <p:spPr bwMode="auto">
          <a:xfrm>
            <a:off x="1524000" y="34290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Oshana68%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5613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3" name="TextBox 79"/>
          <p:cNvSpPr txBox="1">
            <a:spLocks noChangeArrowheads="1"/>
          </p:cNvSpPr>
          <p:nvPr/>
        </p:nvSpPr>
        <p:spPr bwMode="auto">
          <a:xfrm>
            <a:off x="3200400" y="990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53%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3622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5" name="TextBox 98"/>
          <p:cNvSpPr txBox="1">
            <a:spLocks noChangeArrowheads="1"/>
          </p:cNvSpPr>
          <p:nvPr/>
        </p:nvSpPr>
        <p:spPr bwMode="auto">
          <a:xfrm>
            <a:off x="3505200" y="1752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61%</a:t>
            </a:r>
          </a:p>
        </p:txBody>
      </p:sp>
      <p:sp>
        <p:nvSpPr>
          <p:cNvPr id="6156" name="TextBox 99"/>
          <p:cNvSpPr txBox="1">
            <a:spLocks noChangeArrowheads="1"/>
          </p:cNvSpPr>
          <p:nvPr/>
        </p:nvSpPr>
        <p:spPr bwMode="auto">
          <a:xfrm>
            <a:off x="4724400" y="17526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latin typeface="Calibri" pitchFamily="34" charset="0"/>
              </a:rPr>
              <a:t>47%</a:t>
            </a:r>
          </a:p>
        </p:txBody>
      </p:sp>
      <p:sp>
        <p:nvSpPr>
          <p:cNvPr id="6157" name="TextBox 100"/>
          <p:cNvSpPr txBox="1">
            <a:spLocks noChangeArrowheads="1"/>
          </p:cNvSpPr>
          <p:nvPr/>
        </p:nvSpPr>
        <p:spPr bwMode="auto">
          <a:xfrm>
            <a:off x="6400800" y="16002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Caprivi 51%</a:t>
            </a:r>
          </a:p>
        </p:txBody>
      </p:sp>
      <p:sp>
        <p:nvSpPr>
          <p:cNvPr id="6158" name="TextBox 101"/>
          <p:cNvSpPr txBox="1">
            <a:spLocks noChangeArrowheads="1"/>
          </p:cNvSpPr>
          <p:nvPr/>
        </p:nvSpPr>
        <p:spPr bwMode="auto">
          <a:xfrm>
            <a:off x="2667000" y="3276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79%</a:t>
            </a:r>
          </a:p>
        </p:txBody>
      </p:sp>
      <p:sp>
        <p:nvSpPr>
          <p:cNvPr id="6159" name="TextBox 102"/>
          <p:cNvSpPr txBox="1">
            <a:spLocks noChangeArrowheads="1"/>
          </p:cNvSpPr>
          <p:nvPr/>
        </p:nvSpPr>
        <p:spPr bwMode="auto">
          <a:xfrm>
            <a:off x="3505200" y="27432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67%</a:t>
            </a:r>
          </a:p>
        </p:txBody>
      </p:sp>
      <p:sp>
        <p:nvSpPr>
          <p:cNvPr id="6160" name="TextBox 103"/>
          <p:cNvSpPr txBox="1">
            <a:spLocks noChangeArrowheads="1"/>
          </p:cNvSpPr>
          <p:nvPr/>
        </p:nvSpPr>
        <p:spPr bwMode="auto">
          <a:xfrm>
            <a:off x="4724400" y="3048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latin typeface="Calibri" pitchFamily="34" charset="0"/>
              </a:rPr>
              <a:t>58%</a:t>
            </a:r>
          </a:p>
        </p:txBody>
      </p:sp>
      <p:sp>
        <p:nvSpPr>
          <p:cNvPr id="6161" name="TextBox 104"/>
          <p:cNvSpPr txBox="1">
            <a:spLocks noChangeArrowheads="1"/>
          </p:cNvSpPr>
          <p:nvPr/>
        </p:nvSpPr>
        <p:spPr bwMode="auto">
          <a:xfrm>
            <a:off x="3581400" y="3733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solidFill>
                  <a:srgbClr val="000000"/>
                </a:solidFill>
                <a:latin typeface="Calibri" pitchFamily="34" charset="0"/>
              </a:rPr>
              <a:t>78%</a:t>
            </a:r>
          </a:p>
        </p:txBody>
      </p:sp>
      <p:sp>
        <p:nvSpPr>
          <p:cNvPr id="6162" name="TextBox 105"/>
          <p:cNvSpPr txBox="1">
            <a:spLocks noChangeArrowheads="1"/>
          </p:cNvSpPr>
          <p:nvPr/>
        </p:nvSpPr>
        <p:spPr bwMode="auto">
          <a:xfrm>
            <a:off x="3657600" y="4495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63%</a:t>
            </a:r>
          </a:p>
        </p:txBody>
      </p:sp>
      <p:sp>
        <p:nvSpPr>
          <p:cNvPr id="6163" name="TextBox 106"/>
          <p:cNvSpPr txBox="1">
            <a:spLocks noChangeArrowheads="1"/>
          </p:cNvSpPr>
          <p:nvPr/>
        </p:nvSpPr>
        <p:spPr bwMode="auto">
          <a:xfrm>
            <a:off x="3733800" y="5638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latin typeface="Calibri" pitchFamily="34" charset="0"/>
              </a:rPr>
              <a:t>68%</a:t>
            </a:r>
          </a:p>
        </p:txBody>
      </p:sp>
      <p:sp>
        <p:nvSpPr>
          <p:cNvPr id="6164" name="TextBox 72"/>
          <p:cNvSpPr txBox="1">
            <a:spLocks noChangeArrowheads="1"/>
          </p:cNvSpPr>
          <p:nvPr/>
        </p:nvSpPr>
        <p:spPr bwMode="auto">
          <a:xfrm>
            <a:off x="6096000" y="22860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66%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Fertility Preferences of All Women </a:t>
            </a:r>
            <a:br>
              <a:rPr lang="en-US" b="1" dirty="0" smtClean="0"/>
            </a:br>
            <a:r>
              <a:rPr lang="en-US" b="1" dirty="0" smtClean="0"/>
              <a:t> (NDHS 2006-07)</a:t>
            </a:r>
            <a:endParaRPr lang="en-US" b="1" dirty="0"/>
          </a:p>
        </p:txBody>
      </p:sp>
      <p:graphicFrame>
        <p:nvGraphicFramePr>
          <p:cNvPr id="7171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638800"/>
        </p:xfrm>
        <a:graphic>
          <a:graphicData uri="http://schemas.openxmlformats.org/presentationml/2006/ole">
            <p:oleObj spid="_x0000_s7171" r:id="rId3" imgW="8230313" imgH="563928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 Information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Availability of Family Planning Methods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Provider Training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sz="3000" b="1" smtClean="0"/>
              <a:t>Availability of Temporary Family Planning Methods</a:t>
            </a:r>
          </a:p>
        </p:txBody>
      </p:sp>
      <p:grpSp>
        <p:nvGrpSpPr>
          <p:cNvPr id="10243" name="Group 4"/>
          <p:cNvGrpSpPr>
            <a:grpSpLocks noChangeAspect="1"/>
          </p:cNvGrpSpPr>
          <p:nvPr/>
        </p:nvGrpSpPr>
        <p:grpSpPr bwMode="auto">
          <a:xfrm>
            <a:off x="1066800" y="-838200"/>
            <a:ext cx="7010400" cy="9072563"/>
            <a:chOff x="1824" y="1008"/>
            <a:chExt cx="2203" cy="2851"/>
          </a:xfrm>
        </p:grpSpPr>
        <p:sp>
          <p:nvSpPr>
            <p:cNvPr id="10262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/>
              <a:ahLst/>
              <a:cxnLst>
                <a:cxn ang="0">
                  <a:pos x="284" y="3"/>
                </a:cxn>
                <a:cxn ang="0">
                  <a:pos x="294" y="8"/>
                </a:cxn>
                <a:cxn ang="0">
                  <a:pos x="303" y="5"/>
                </a:cxn>
                <a:cxn ang="0">
                  <a:pos x="315" y="3"/>
                </a:cxn>
                <a:cxn ang="0">
                  <a:pos x="325" y="5"/>
                </a:cxn>
                <a:cxn ang="0">
                  <a:pos x="335" y="7"/>
                </a:cxn>
                <a:cxn ang="0">
                  <a:pos x="349" y="10"/>
                </a:cxn>
                <a:cxn ang="0">
                  <a:pos x="360" y="18"/>
                </a:cxn>
                <a:cxn ang="0">
                  <a:pos x="365" y="22"/>
                </a:cxn>
                <a:cxn ang="0">
                  <a:pos x="372" y="25"/>
                </a:cxn>
                <a:cxn ang="0">
                  <a:pos x="374" y="33"/>
                </a:cxn>
                <a:cxn ang="0">
                  <a:pos x="381" y="36"/>
                </a:cxn>
                <a:cxn ang="0">
                  <a:pos x="392" y="43"/>
                </a:cxn>
                <a:cxn ang="0">
                  <a:pos x="387" y="45"/>
                </a:cxn>
                <a:cxn ang="0">
                  <a:pos x="376" y="47"/>
                </a:cxn>
                <a:cxn ang="0">
                  <a:pos x="366" y="50"/>
                </a:cxn>
                <a:cxn ang="0">
                  <a:pos x="360" y="50"/>
                </a:cxn>
                <a:cxn ang="0">
                  <a:pos x="353" y="47"/>
                </a:cxn>
                <a:cxn ang="0">
                  <a:pos x="345" y="49"/>
                </a:cxn>
                <a:cxn ang="0">
                  <a:pos x="335" y="52"/>
                </a:cxn>
                <a:cxn ang="0">
                  <a:pos x="325" y="57"/>
                </a:cxn>
                <a:cxn ang="0">
                  <a:pos x="318" y="64"/>
                </a:cxn>
                <a:cxn ang="0">
                  <a:pos x="308" y="68"/>
                </a:cxn>
                <a:cxn ang="0">
                  <a:pos x="303" y="78"/>
                </a:cxn>
                <a:cxn ang="0">
                  <a:pos x="294" y="84"/>
                </a:cxn>
                <a:cxn ang="0">
                  <a:pos x="284" y="81"/>
                </a:cxn>
                <a:cxn ang="0">
                  <a:pos x="279" y="72"/>
                </a:cxn>
                <a:cxn ang="0">
                  <a:pos x="269" y="67"/>
                </a:cxn>
                <a:cxn ang="0">
                  <a:pos x="262" y="73"/>
                </a:cxn>
                <a:cxn ang="0">
                  <a:pos x="255" y="78"/>
                </a:cxn>
                <a:cxn ang="0">
                  <a:pos x="247" y="78"/>
                </a:cxn>
                <a:cxn ang="0">
                  <a:pos x="238" y="84"/>
                </a:cxn>
                <a:cxn ang="0">
                  <a:pos x="230" y="91"/>
                </a:cxn>
                <a:cxn ang="0">
                  <a:pos x="219" y="96"/>
                </a:cxn>
                <a:cxn ang="0">
                  <a:pos x="211" y="102"/>
                </a:cxn>
                <a:cxn ang="0">
                  <a:pos x="203" y="105"/>
                </a:cxn>
                <a:cxn ang="0">
                  <a:pos x="198" y="113"/>
                </a:cxn>
                <a:cxn ang="0">
                  <a:pos x="189" y="122"/>
                </a:cxn>
                <a:cxn ang="0">
                  <a:pos x="181" y="130"/>
                </a:cxn>
                <a:cxn ang="0">
                  <a:pos x="173" y="136"/>
                </a:cxn>
                <a:cxn ang="0">
                  <a:pos x="163" y="142"/>
                </a:cxn>
                <a:cxn ang="0">
                  <a:pos x="154" y="140"/>
                </a:cxn>
                <a:cxn ang="0">
                  <a:pos x="152" y="129"/>
                </a:cxn>
                <a:cxn ang="0">
                  <a:pos x="150" y="120"/>
                </a:cxn>
                <a:cxn ang="0">
                  <a:pos x="145" y="111"/>
                </a:cxn>
                <a:cxn ang="0">
                  <a:pos x="138" y="106"/>
                </a:cxn>
                <a:cxn ang="0">
                  <a:pos x="129" y="102"/>
                </a:cxn>
                <a:cxn ang="0">
                  <a:pos x="124" y="92"/>
                </a:cxn>
                <a:cxn ang="0">
                  <a:pos x="121" y="83"/>
                </a:cxn>
                <a:cxn ang="0">
                  <a:pos x="115" y="75"/>
                </a:cxn>
                <a:cxn ang="0">
                  <a:pos x="5" y="47"/>
                </a:cxn>
                <a:cxn ang="0">
                  <a:pos x="32" y="42"/>
                </a:cxn>
                <a:cxn ang="0">
                  <a:pos x="59" y="38"/>
                </a:cxn>
                <a:cxn ang="0">
                  <a:pos x="83" y="33"/>
                </a:cxn>
                <a:cxn ang="0">
                  <a:pos x="110" y="27"/>
                </a:cxn>
                <a:cxn ang="0">
                  <a:pos x="135" y="23"/>
                </a:cxn>
                <a:cxn ang="0">
                  <a:pos x="160" y="18"/>
                </a:cxn>
                <a:cxn ang="0">
                  <a:pos x="186" y="13"/>
                </a:cxn>
                <a:cxn ang="0">
                  <a:pos x="212" y="8"/>
                </a:cxn>
                <a:cxn ang="0">
                  <a:pos x="235" y="3"/>
                </a:cxn>
                <a:cxn ang="0">
                  <a:pos x="254" y="2"/>
                </a:cxn>
                <a:cxn ang="0">
                  <a:pos x="264" y="2"/>
                </a:cxn>
              </a:cxnLst>
              <a:rect l="0" t="0" r="r" b="b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64" name="Freeform 6"/>
            <p:cNvSpPr>
              <a:spLocks/>
            </p:cNvSpPr>
            <p:nvPr/>
          </p:nvSpPr>
          <p:spPr bwMode="auto">
            <a:xfrm>
              <a:off x="2232" y="2087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6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Freeform 9"/>
            <p:cNvSpPr>
              <a:spLocks noEditPoints="1"/>
            </p:cNvSpPr>
            <p:nvPr/>
          </p:nvSpPr>
          <p:spPr bwMode="auto">
            <a:xfrm>
              <a:off x="2348" y="2469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/>
              <a:ahLst/>
              <a:cxnLst>
                <a:cxn ang="0">
                  <a:pos x="78" y="340"/>
                </a:cxn>
                <a:cxn ang="0">
                  <a:pos x="57" y="287"/>
                </a:cxn>
                <a:cxn ang="0">
                  <a:pos x="39" y="233"/>
                </a:cxn>
                <a:cxn ang="0">
                  <a:pos x="25" y="194"/>
                </a:cxn>
                <a:cxn ang="0">
                  <a:pos x="171" y="88"/>
                </a:cxn>
                <a:cxn ang="0">
                  <a:pos x="289" y="90"/>
                </a:cxn>
                <a:cxn ang="0">
                  <a:pos x="378" y="77"/>
                </a:cxn>
                <a:cxn ang="0">
                  <a:pos x="474" y="66"/>
                </a:cxn>
                <a:cxn ang="0">
                  <a:pos x="553" y="74"/>
                </a:cxn>
                <a:cxn ang="0">
                  <a:pos x="655" y="81"/>
                </a:cxn>
                <a:cxn ang="0">
                  <a:pos x="742" y="176"/>
                </a:cxn>
                <a:cxn ang="0">
                  <a:pos x="736" y="487"/>
                </a:cxn>
                <a:cxn ang="0">
                  <a:pos x="715" y="498"/>
                </a:cxn>
                <a:cxn ang="0">
                  <a:pos x="689" y="499"/>
                </a:cxn>
                <a:cxn ang="0">
                  <a:pos x="671" y="514"/>
                </a:cxn>
                <a:cxn ang="0">
                  <a:pos x="650" y="532"/>
                </a:cxn>
                <a:cxn ang="0">
                  <a:pos x="634" y="554"/>
                </a:cxn>
                <a:cxn ang="0">
                  <a:pos x="599" y="555"/>
                </a:cxn>
                <a:cxn ang="0">
                  <a:pos x="544" y="547"/>
                </a:cxn>
                <a:cxn ang="0">
                  <a:pos x="498" y="553"/>
                </a:cxn>
                <a:cxn ang="0">
                  <a:pos x="462" y="550"/>
                </a:cxn>
                <a:cxn ang="0">
                  <a:pos x="421" y="532"/>
                </a:cxn>
                <a:cxn ang="0">
                  <a:pos x="393" y="525"/>
                </a:cxn>
                <a:cxn ang="0">
                  <a:pos x="374" y="516"/>
                </a:cxn>
                <a:cxn ang="0">
                  <a:pos x="367" y="489"/>
                </a:cxn>
                <a:cxn ang="0">
                  <a:pos x="356" y="460"/>
                </a:cxn>
                <a:cxn ang="0">
                  <a:pos x="338" y="440"/>
                </a:cxn>
                <a:cxn ang="0">
                  <a:pos x="301" y="436"/>
                </a:cxn>
                <a:cxn ang="0">
                  <a:pos x="286" y="457"/>
                </a:cxn>
                <a:cxn ang="0">
                  <a:pos x="287" y="477"/>
                </a:cxn>
                <a:cxn ang="0">
                  <a:pos x="260" y="496"/>
                </a:cxn>
                <a:cxn ang="0">
                  <a:pos x="236" y="514"/>
                </a:cxn>
                <a:cxn ang="0">
                  <a:pos x="216" y="502"/>
                </a:cxn>
                <a:cxn ang="0">
                  <a:pos x="190" y="478"/>
                </a:cxn>
                <a:cxn ang="0">
                  <a:pos x="167" y="457"/>
                </a:cxn>
                <a:cxn ang="0">
                  <a:pos x="147" y="441"/>
                </a:cxn>
                <a:cxn ang="0">
                  <a:pos x="127" y="420"/>
                </a:cxn>
                <a:cxn ang="0">
                  <a:pos x="113" y="396"/>
                </a:cxn>
                <a:cxn ang="0">
                  <a:pos x="103" y="379"/>
                </a:cxn>
                <a:cxn ang="0">
                  <a:pos x="95" y="362"/>
                </a:cxn>
                <a:cxn ang="0">
                  <a:pos x="83" y="348"/>
                </a:cxn>
                <a:cxn ang="0">
                  <a:pos x="73" y="331"/>
                </a:cxn>
                <a:cxn ang="0">
                  <a:pos x="67" y="316"/>
                </a:cxn>
                <a:cxn ang="0">
                  <a:pos x="65" y="298"/>
                </a:cxn>
                <a:cxn ang="0">
                  <a:pos x="63" y="280"/>
                </a:cxn>
                <a:cxn ang="0">
                  <a:pos x="51" y="270"/>
                </a:cxn>
                <a:cxn ang="0">
                  <a:pos x="47" y="258"/>
                </a:cxn>
                <a:cxn ang="0">
                  <a:pos x="41" y="246"/>
                </a:cxn>
                <a:cxn ang="0">
                  <a:pos x="44" y="233"/>
                </a:cxn>
                <a:cxn ang="0">
                  <a:pos x="49" y="236"/>
                </a:cxn>
                <a:cxn ang="0">
                  <a:pos x="53" y="226"/>
                </a:cxn>
                <a:cxn ang="0">
                  <a:pos x="48" y="212"/>
                </a:cxn>
                <a:cxn ang="0">
                  <a:pos x="34" y="194"/>
                </a:cxn>
                <a:cxn ang="0">
                  <a:pos x="21" y="178"/>
                </a:cxn>
                <a:cxn ang="0">
                  <a:pos x="19" y="163"/>
                </a:cxn>
                <a:cxn ang="0">
                  <a:pos x="26" y="153"/>
                </a:cxn>
                <a:cxn ang="0">
                  <a:pos x="16" y="131"/>
                </a:cxn>
                <a:cxn ang="0">
                  <a:pos x="8" y="110"/>
                </a:cxn>
                <a:cxn ang="0">
                  <a:pos x="5" y="95"/>
                </a:cxn>
                <a:cxn ang="0">
                  <a:pos x="12" y="76"/>
                </a:cxn>
                <a:cxn ang="0">
                  <a:pos x="4" y="57"/>
                </a:cxn>
                <a:cxn ang="0">
                  <a:pos x="1" y="38"/>
                </a:cxn>
                <a:cxn ang="0">
                  <a:pos x="7" y="15"/>
                </a:cxn>
              </a:cxnLst>
              <a:rect l="0" t="0" r="r" b="b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1" y="508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90" y="477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6" y="337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4" y="299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6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5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69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0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1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2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273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4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5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6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7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8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9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0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1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2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3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4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5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6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287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8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9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0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1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2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3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4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5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6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297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298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9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300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0301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2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2" y="0"/>
                </a:cxn>
                <a:cxn ang="0">
                  <a:pos x="68" y="6"/>
                </a:cxn>
                <a:cxn ang="0">
                  <a:pos x="74" y="13"/>
                </a:cxn>
                <a:cxn ang="0">
                  <a:pos x="78" y="21"/>
                </a:cxn>
                <a:cxn ang="0">
                  <a:pos x="87" y="27"/>
                </a:cxn>
                <a:cxn ang="0">
                  <a:pos x="90" y="36"/>
                </a:cxn>
                <a:cxn ang="0">
                  <a:pos x="98" y="42"/>
                </a:cxn>
                <a:cxn ang="0">
                  <a:pos x="106" y="48"/>
                </a:cxn>
                <a:cxn ang="0">
                  <a:pos x="116" y="54"/>
                </a:cxn>
                <a:cxn ang="0">
                  <a:pos x="125" y="58"/>
                </a:cxn>
                <a:cxn ang="0">
                  <a:pos x="138" y="61"/>
                </a:cxn>
                <a:cxn ang="0">
                  <a:pos x="148" y="63"/>
                </a:cxn>
                <a:cxn ang="0">
                  <a:pos x="159" y="62"/>
                </a:cxn>
                <a:cxn ang="0">
                  <a:pos x="166" y="59"/>
                </a:cxn>
                <a:cxn ang="0">
                  <a:pos x="178" y="59"/>
                </a:cxn>
                <a:cxn ang="0">
                  <a:pos x="190" y="64"/>
                </a:cxn>
                <a:cxn ang="0">
                  <a:pos x="198" y="66"/>
                </a:cxn>
                <a:cxn ang="0">
                  <a:pos x="208" y="67"/>
                </a:cxn>
                <a:cxn ang="0">
                  <a:pos x="220" y="68"/>
                </a:cxn>
                <a:cxn ang="0">
                  <a:pos x="230" y="67"/>
                </a:cxn>
                <a:cxn ang="0">
                  <a:pos x="239" y="65"/>
                </a:cxn>
                <a:cxn ang="0">
                  <a:pos x="249" y="72"/>
                </a:cxn>
                <a:cxn ang="0">
                  <a:pos x="258" y="67"/>
                </a:cxn>
                <a:cxn ang="0">
                  <a:pos x="268" y="68"/>
                </a:cxn>
                <a:cxn ang="0">
                  <a:pos x="279" y="68"/>
                </a:cxn>
                <a:cxn ang="0">
                  <a:pos x="288" y="72"/>
                </a:cxn>
                <a:cxn ang="0">
                  <a:pos x="298" y="71"/>
                </a:cxn>
                <a:cxn ang="0">
                  <a:pos x="308" y="71"/>
                </a:cxn>
                <a:cxn ang="0">
                  <a:pos x="318" y="71"/>
                </a:cxn>
                <a:cxn ang="0">
                  <a:pos x="328" y="68"/>
                </a:cxn>
                <a:cxn ang="0">
                  <a:pos x="337" y="71"/>
                </a:cxn>
                <a:cxn ang="0">
                  <a:pos x="348" y="72"/>
                </a:cxn>
                <a:cxn ang="0">
                  <a:pos x="355" y="78"/>
                </a:cxn>
                <a:cxn ang="0">
                  <a:pos x="364" y="84"/>
                </a:cxn>
                <a:cxn ang="0">
                  <a:pos x="375" y="84"/>
                </a:cxn>
                <a:cxn ang="0">
                  <a:pos x="384" y="87"/>
                </a:cxn>
                <a:cxn ang="0">
                  <a:pos x="394" y="87"/>
                </a:cxn>
                <a:cxn ang="0">
                  <a:pos x="400" y="92"/>
                </a:cxn>
                <a:cxn ang="0">
                  <a:pos x="408" y="90"/>
                </a:cxn>
                <a:cxn ang="0">
                  <a:pos x="415" y="85"/>
                </a:cxn>
                <a:cxn ang="0">
                  <a:pos x="426" y="82"/>
                </a:cxn>
                <a:cxn ang="0">
                  <a:pos x="436" y="80"/>
                </a:cxn>
                <a:cxn ang="0">
                  <a:pos x="446" y="78"/>
                </a:cxn>
                <a:cxn ang="0">
                  <a:pos x="457" y="78"/>
                </a:cxn>
                <a:cxn ang="0">
                  <a:pos x="465" y="81"/>
                </a:cxn>
                <a:cxn ang="0">
                  <a:pos x="475" y="85"/>
                </a:cxn>
                <a:cxn ang="0">
                  <a:pos x="483" y="90"/>
                </a:cxn>
                <a:cxn ang="0">
                  <a:pos x="505" y="85"/>
                </a:cxn>
                <a:cxn ang="0">
                  <a:pos x="529" y="81"/>
                </a:cxn>
                <a:cxn ang="0">
                  <a:pos x="553" y="77"/>
                </a:cxn>
                <a:cxn ang="0">
                  <a:pos x="577" y="72"/>
                </a:cxn>
                <a:cxn ang="0">
                  <a:pos x="602" y="67"/>
                </a:cxn>
                <a:cxn ang="0">
                  <a:pos x="626" y="63"/>
                </a:cxn>
                <a:cxn ang="0">
                  <a:pos x="608" y="109"/>
                </a:cxn>
                <a:cxn ang="0">
                  <a:pos x="428" y="249"/>
                </a:cxn>
                <a:cxn ang="0">
                  <a:pos x="209" y="255"/>
                </a:cxn>
                <a:cxn ang="0">
                  <a:pos x="162" y="201"/>
                </a:cxn>
                <a:cxn ang="0">
                  <a:pos x="102" y="198"/>
                </a:cxn>
                <a:cxn ang="0">
                  <a:pos x="1" y="162"/>
                </a:cxn>
                <a:cxn ang="0">
                  <a:pos x="5" y="0"/>
                </a:cxn>
              </a:cxnLst>
              <a:rect l="0" t="0" r="r" b="b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04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252" y="14"/>
                </a:cxn>
                <a:cxn ang="0">
                  <a:pos x="268" y="32"/>
                </a:cxn>
                <a:cxn ang="0">
                  <a:pos x="291" y="48"/>
                </a:cxn>
                <a:cxn ang="0">
                  <a:pos x="312" y="64"/>
                </a:cxn>
                <a:cxn ang="0">
                  <a:pos x="336" y="69"/>
                </a:cxn>
                <a:cxn ang="0">
                  <a:pos x="348" y="82"/>
                </a:cxn>
                <a:cxn ang="0">
                  <a:pos x="349" y="98"/>
                </a:cxn>
                <a:cxn ang="0">
                  <a:pos x="364" y="160"/>
                </a:cxn>
                <a:cxn ang="0">
                  <a:pos x="367" y="206"/>
                </a:cxn>
                <a:cxn ang="0">
                  <a:pos x="366" y="236"/>
                </a:cxn>
                <a:cxn ang="0">
                  <a:pos x="375" y="267"/>
                </a:cxn>
                <a:cxn ang="0">
                  <a:pos x="375" y="295"/>
                </a:cxn>
                <a:cxn ang="0">
                  <a:pos x="382" y="327"/>
                </a:cxn>
                <a:cxn ang="0">
                  <a:pos x="387" y="351"/>
                </a:cxn>
                <a:cxn ang="0">
                  <a:pos x="399" y="328"/>
                </a:cxn>
                <a:cxn ang="0">
                  <a:pos x="501" y="323"/>
                </a:cxn>
                <a:cxn ang="0">
                  <a:pos x="627" y="345"/>
                </a:cxn>
                <a:cxn ang="0">
                  <a:pos x="710" y="391"/>
                </a:cxn>
                <a:cxn ang="0">
                  <a:pos x="625" y="495"/>
                </a:cxn>
                <a:cxn ang="0">
                  <a:pos x="512" y="516"/>
                </a:cxn>
                <a:cxn ang="0">
                  <a:pos x="500" y="528"/>
                </a:cxn>
                <a:cxn ang="0">
                  <a:pos x="483" y="543"/>
                </a:cxn>
                <a:cxn ang="0">
                  <a:pos x="469" y="552"/>
                </a:cxn>
                <a:cxn ang="0">
                  <a:pos x="455" y="566"/>
                </a:cxn>
                <a:cxn ang="0">
                  <a:pos x="435" y="577"/>
                </a:cxn>
                <a:cxn ang="0">
                  <a:pos x="410" y="579"/>
                </a:cxn>
                <a:cxn ang="0">
                  <a:pos x="389" y="577"/>
                </a:cxn>
                <a:cxn ang="0">
                  <a:pos x="367" y="575"/>
                </a:cxn>
                <a:cxn ang="0">
                  <a:pos x="349" y="572"/>
                </a:cxn>
                <a:cxn ang="0">
                  <a:pos x="326" y="575"/>
                </a:cxn>
                <a:cxn ang="0">
                  <a:pos x="307" y="582"/>
                </a:cxn>
                <a:cxn ang="0">
                  <a:pos x="290" y="594"/>
                </a:cxn>
                <a:cxn ang="0">
                  <a:pos x="263" y="597"/>
                </a:cxn>
                <a:cxn ang="0">
                  <a:pos x="250" y="572"/>
                </a:cxn>
                <a:cxn ang="0">
                  <a:pos x="234" y="542"/>
                </a:cxn>
                <a:cxn ang="0">
                  <a:pos x="227" y="519"/>
                </a:cxn>
                <a:cxn ang="0">
                  <a:pos x="216" y="495"/>
                </a:cxn>
                <a:cxn ang="0">
                  <a:pos x="209" y="471"/>
                </a:cxn>
                <a:cxn ang="0">
                  <a:pos x="189" y="445"/>
                </a:cxn>
                <a:cxn ang="0">
                  <a:pos x="177" y="415"/>
                </a:cxn>
                <a:cxn ang="0">
                  <a:pos x="163" y="388"/>
                </a:cxn>
                <a:cxn ang="0">
                  <a:pos x="148" y="363"/>
                </a:cxn>
                <a:cxn ang="0">
                  <a:pos x="139" y="339"/>
                </a:cxn>
                <a:cxn ang="0">
                  <a:pos x="123" y="313"/>
                </a:cxn>
                <a:cxn ang="0">
                  <a:pos x="107" y="293"/>
                </a:cxn>
                <a:cxn ang="0">
                  <a:pos x="95" y="271"/>
                </a:cxn>
                <a:cxn ang="0">
                  <a:pos x="74" y="247"/>
                </a:cxn>
                <a:cxn ang="0">
                  <a:pos x="42" y="218"/>
                </a:cxn>
                <a:cxn ang="0">
                  <a:pos x="35" y="188"/>
                </a:cxn>
                <a:cxn ang="0">
                  <a:pos x="15" y="165"/>
                </a:cxn>
                <a:cxn ang="0">
                  <a:pos x="11" y="135"/>
                </a:cxn>
                <a:cxn ang="0">
                  <a:pos x="4" y="107"/>
                </a:cxn>
                <a:cxn ang="0">
                  <a:pos x="0" y="71"/>
                </a:cxn>
                <a:cxn ang="0">
                  <a:pos x="5" y="44"/>
                </a:cxn>
                <a:cxn ang="0">
                  <a:pos x="25" y="37"/>
                </a:cxn>
                <a:cxn ang="0">
                  <a:pos x="50" y="27"/>
                </a:cxn>
                <a:cxn ang="0">
                  <a:pos x="71" y="37"/>
                </a:cxn>
                <a:cxn ang="0">
                  <a:pos x="95" y="38"/>
                </a:cxn>
                <a:cxn ang="0">
                  <a:pos x="117" y="42"/>
                </a:cxn>
                <a:cxn ang="0">
                  <a:pos x="140" y="32"/>
                </a:cxn>
                <a:cxn ang="0">
                  <a:pos x="161" y="18"/>
                </a:cxn>
                <a:cxn ang="0">
                  <a:pos x="183" y="4"/>
                </a:cxn>
              </a:cxnLst>
              <a:rect l="0" t="0" r="r" b="b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89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50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5" y="572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1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7" y="7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06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7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/>
              <a:ahLst/>
              <a:cxnLst>
                <a:cxn ang="0">
                  <a:pos x="297" y="52"/>
                </a:cxn>
                <a:cxn ang="0">
                  <a:pos x="273" y="52"/>
                </a:cxn>
                <a:cxn ang="0">
                  <a:pos x="223" y="53"/>
                </a:cxn>
                <a:cxn ang="0">
                  <a:pos x="170" y="55"/>
                </a:cxn>
                <a:cxn ang="0">
                  <a:pos x="136" y="69"/>
                </a:cxn>
                <a:cxn ang="0">
                  <a:pos x="114" y="76"/>
                </a:cxn>
                <a:cxn ang="0">
                  <a:pos x="101" y="67"/>
                </a:cxn>
                <a:cxn ang="0">
                  <a:pos x="89" y="60"/>
                </a:cxn>
                <a:cxn ang="0">
                  <a:pos x="81" y="54"/>
                </a:cxn>
                <a:cxn ang="0">
                  <a:pos x="76" y="51"/>
                </a:cxn>
                <a:cxn ang="0">
                  <a:pos x="66" y="45"/>
                </a:cxn>
                <a:cxn ang="0">
                  <a:pos x="57" y="43"/>
                </a:cxn>
                <a:cxn ang="0">
                  <a:pos x="41" y="42"/>
                </a:cxn>
                <a:cxn ang="0">
                  <a:pos x="32" y="41"/>
                </a:cxn>
                <a:cxn ang="0">
                  <a:pos x="25" y="41"/>
                </a:cxn>
                <a:cxn ang="0">
                  <a:pos x="14" y="40"/>
                </a:cxn>
                <a:cxn ang="0">
                  <a:pos x="13" y="39"/>
                </a:cxn>
                <a:cxn ang="0">
                  <a:pos x="14" y="35"/>
                </a:cxn>
                <a:cxn ang="0">
                  <a:pos x="13" y="33"/>
                </a:cxn>
                <a:cxn ang="0">
                  <a:pos x="13" y="30"/>
                </a:cxn>
                <a:cxn ang="0">
                  <a:pos x="11" y="28"/>
                </a:cxn>
                <a:cxn ang="0">
                  <a:pos x="11" y="26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6" y="20"/>
                </a:cxn>
                <a:cxn ang="0">
                  <a:pos x="6" y="19"/>
                </a:cxn>
                <a:cxn ang="0">
                  <a:pos x="4" y="17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20" y="0"/>
                </a:cxn>
                <a:cxn ang="0">
                  <a:pos x="32" y="0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66" y="0"/>
                </a:cxn>
                <a:cxn ang="0">
                  <a:pos x="78" y="0"/>
                </a:cxn>
                <a:cxn ang="0">
                  <a:pos x="90" y="0"/>
                </a:cxn>
                <a:cxn ang="0">
                  <a:pos x="102" y="0"/>
                </a:cxn>
                <a:cxn ang="0">
                  <a:pos x="114" y="0"/>
                </a:cxn>
                <a:cxn ang="0">
                  <a:pos x="127" y="0"/>
                </a:cxn>
                <a:cxn ang="0">
                  <a:pos x="137" y="1"/>
                </a:cxn>
                <a:cxn ang="0">
                  <a:pos x="150" y="1"/>
                </a:cxn>
                <a:cxn ang="0">
                  <a:pos x="162" y="1"/>
                </a:cxn>
                <a:cxn ang="0">
                  <a:pos x="174" y="1"/>
                </a:cxn>
                <a:cxn ang="0">
                  <a:pos x="186" y="1"/>
                </a:cxn>
                <a:cxn ang="0">
                  <a:pos x="199" y="1"/>
                </a:cxn>
                <a:cxn ang="0">
                  <a:pos x="209" y="1"/>
                </a:cxn>
                <a:cxn ang="0">
                  <a:pos x="222" y="1"/>
                </a:cxn>
                <a:cxn ang="0">
                  <a:pos x="234" y="1"/>
                </a:cxn>
                <a:cxn ang="0">
                  <a:pos x="246" y="1"/>
                </a:cxn>
                <a:cxn ang="0">
                  <a:pos x="256" y="1"/>
                </a:cxn>
                <a:cxn ang="0">
                  <a:pos x="268" y="1"/>
                </a:cxn>
                <a:cxn ang="0">
                  <a:pos x="279" y="1"/>
                </a:cxn>
                <a:cxn ang="0">
                  <a:pos x="290" y="1"/>
                </a:cxn>
                <a:cxn ang="0">
                  <a:pos x="302" y="0"/>
                </a:cxn>
                <a:cxn ang="0">
                  <a:pos x="315" y="0"/>
                </a:cxn>
                <a:cxn ang="0">
                  <a:pos x="327" y="0"/>
                </a:cxn>
                <a:cxn ang="0">
                  <a:pos x="339" y="0"/>
                </a:cxn>
              </a:cxnLst>
              <a:rect l="0" t="0" r="r" b="b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14" y="76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/>
              <a:ahLst/>
              <a:cxnLst>
                <a:cxn ang="0">
                  <a:pos x="254" y="1"/>
                </a:cxn>
                <a:cxn ang="0">
                  <a:pos x="273" y="4"/>
                </a:cxn>
                <a:cxn ang="0">
                  <a:pos x="292" y="6"/>
                </a:cxn>
                <a:cxn ang="0">
                  <a:pos x="311" y="9"/>
                </a:cxn>
                <a:cxn ang="0">
                  <a:pos x="333" y="11"/>
                </a:cxn>
                <a:cxn ang="0">
                  <a:pos x="345" y="15"/>
                </a:cxn>
                <a:cxn ang="0">
                  <a:pos x="361" y="13"/>
                </a:cxn>
                <a:cxn ang="0">
                  <a:pos x="384" y="18"/>
                </a:cxn>
                <a:cxn ang="0">
                  <a:pos x="408" y="18"/>
                </a:cxn>
                <a:cxn ang="0">
                  <a:pos x="421" y="17"/>
                </a:cxn>
                <a:cxn ang="0">
                  <a:pos x="434" y="26"/>
                </a:cxn>
                <a:cxn ang="0">
                  <a:pos x="434" y="67"/>
                </a:cxn>
                <a:cxn ang="0">
                  <a:pos x="434" y="103"/>
                </a:cxn>
                <a:cxn ang="0">
                  <a:pos x="434" y="132"/>
                </a:cxn>
                <a:cxn ang="0">
                  <a:pos x="434" y="203"/>
                </a:cxn>
                <a:cxn ang="0">
                  <a:pos x="420" y="250"/>
                </a:cxn>
                <a:cxn ang="0">
                  <a:pos x="353" y="250"/>
                </a:cxn>
                <a:cxn ang="0">
                  <a:pos x="292" y="292"/>
                </a:cxn>
                <a:cxn ang="0">
                  <a:pos x="292" y="440"/>
                </a:cxn>
                <a:cxn ang="0">
                  <a:pos x="267" y="516"/>
                </a:cxn>
                <a:cxn ang="0">
                  <a:pos x="219" y="516"/>
                </a:cxn>
                <a:cxn ang="0">
                  <a:pos x="187" y="491"/>
                </a:cxn>
                <a:cxn ang="0">
                  <a:pos x="150" y="497"/>
                </a:cxn>
                <a:cxn ang="0">
                  <a:pos x="122" y="500"/>
                </a:cxn>
                <a:cxn ang="0">
                  <a:pos x="75" y="478"/>
                </a:cxn>
                <a:cxn ang="0">
                  <a:pos x="71" y="436"/>
                </a:cxn>
                <a:cxn ang="0">
                  <a:pos x="56" y="420"/>
                </a:cxn>
                <a:cxn ang="0">
                  <a:pos x="58" y="401"/>
                </a:cxn>
                <a:cxn ang="0">
                  <a:pos x="55" y="393"/>
                </a:cxn>
                <a:cxn ang="0">
                  <a:pos x="48" y="376"/>
                </a:cxn>
                <a:cxn ang="0">
                  <a:pos x="37" y="318"/>
                </a:cxn>
                <a:cxn ang="0">
                  <a:pos x="12" y="301"/>
                </a:cxn>
                <a:cxn ang="0">
                  <a:pos x="9" y="270"/>
                </a:cxn>
                <a:cxn ang="0">
                  <a:pos x="17" y="248"/>
                </a:cxn>
                <a:cxn ang="0">
                  <a:pos x="18" y="235"/>
                </a:cxn>
                <a:cxn ang="0">
                  <a:pos x="23" y="224"/>
                </a:cxn>
                <a:cxn ang="0">
                  <a:pos x="38" y="190"/>
                </a:cxn>
                <a:cxn ang="0">
                  <a:pos x="39" y="157"/>
                </a:cxn>
                <a:cxn ang="0">
                  <a:pos x="38" y="143"/>
                </a:cxn>
                <a:cxn ang="0">
                  <a:pos x="63" y="129"/>
                </a:cxn>
                <a:cxn ang="0">
                  <a:pos x="81" y="118"/>
                </a:cxn>
                <a:cxn ang="0">
                  <a:pos x="85" y="100"/>
                </a:cxn>
                <a:cxn ang="0">
                  <a:pos x="87" y="86"/>
                </a:cxn>
                <a:cxn ang="0">
                  <a:pos x="92" y="76"/>
                </a:cxn>
                <a:cxn ang="0">
                  <a:pos x="101" y="61"/>
                </a:cxn>
                <a:cxn ang="0">
                  <a:pos x="115" y="51"/>
                </a:cxn>
                <a:cxn ang="0">
                  <a:pos x="126" y="38"/>
                </a:cxn>
                <a:cxn ang="0">
                  <a:pos x="139" y="33"/>
                </a:cxn>
                <a:cxn ang="0">
                  <a:pos x="147" y="31"/>
                </a:cxn>
                <a:cxn ang="0">
                  <a:pos x="153" y="26"/>
                </a:cxn>
                <a:cxn ang="0">
                  <a:pos x="160" y="21"/>
                </a:cxn>
                <a:cxn ang="0">
                  <a:pos x="166" y="19"/>
                </a:cxn>
                <a:cxn ang="0">
                  <a:pos x="173" y="16"/>
                </a:cxn>
                <a:cxn ang="0">
                  <a:pos x="181" y="13"/>
                </a:cxn>
                <a:cxn ang="0">
                  <a:pos x="188" y="11"/>
                </a:cxn>
                <a:cxn ang="0">
                  <a:pos x="197" y="7"/>
                </a:cxn>
                <a:cxn ang="0">
                  <a:pos x="202" y="1"/>
                </a:cxn>
                <a:cxn ang="0">
                  <a:pos x="216" y="1"/>
                </a:cxn>
                <a:cxn ang="0">
                  <a:pos x="230" y="1"/>
                </a:cxn>
              </a:cxnLst>
              <a:rect l="0" t="0" r="r" b="b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55" y="1"/>
                </a:cxn>
                <a:cxn ang="0">
                  <a:pos x="80" y="1"/>
                </a:cxn>
                <a:cxn ang="0">
                  <a:pos x="104" y="1"/>
                </a:cxn>
                <a:cxn ang="0">
                  <a:pos x="127" y="1"/>
                </a:cxn>
                <a:cxn ang="0">
                  <a:pos x="152" y="1"/>
                </a:cxn>
                <a:cxn ang="0">
                  <a:pos x="176" y="1"/>
                </a:cxn>
                <a:cxn ang="0">
                  <a:pos x="197" y="1"/>
                </a:cxn>
                <a:cxn ang="0">
                  <a:pos x="204" y="13"/>
                </a:cxn>
                <a:cxn ang="0">
                  <a:pos x="209" y="21"/>
                </a:cxn>
                <a:cxn ang="0">
                  <a:pos x="214" y="28"/>
                </a:cxn>
                <a:cxn ang="0">
                  <a:pos x="217" y="35"/>
                </a:cxn>
                <a:cxn ang="0">
                  <a:pos x="216" y="42"/>
                </a:cxn>
                <a:cxn ang="0">
                  <a:pos x="200" y="58"/>
                </a:cxn>
                <a:cxn ang="0">
                  <a:pos x="185" y="72"/>
                </a:cxn>
                <a:cxn ang="0">
                  <a:pos x="165" y="95"/>
                </a:cxn>
                <a:cxn ang="0">
                  <a:pos x="171" y="99"/>
                </a:cxn>
                <a:cxn ang="0">
                  <a:pos x="180" y="101"/>
                </a:cxn>
                <a:cxn ang="0">
                  <a:pos x="187" y="104"/>
                </a:cxn>
                <a:cxn ang="0">
                  <a:pos x="191" y="107"/>
                </a:cxn>
                <a:cxn ang="0">
                  <a:pos x="197" y="124"/>
                </a:cxn>
                <a:cxn ang="0">
                  <a:pos x="198" y="187"/>
                </a:cxn>
                <a:cxn ang="0">
                  <a:pos x="198" y="201"/>
                </a:cxn>
                <a:cxn ang="0">
                  <a:pos x="203" y="211"/>
                </a:cxn>
                <a:cxn ang="0">
                  <a:pos x="203" y="224"/>
                </a:cxn>
                <a:cxn ang="0">
                  <a:pos x="197" y="230"/>
                </a:cxn>
                <a:cxn ang="0">
                  <a:pos x="203" y="237"/>
                </a:cxn>
                <a:cxn ang="0">
                  <a:pos x="209" y="240"/>
                </a:cxn>
                <a:cxn ang="0">
                  <a:pos x="203" y="242"/>
                </a:cxn>
                <a:cxn ang="0">
                  <a:pos x="195" y="244"/>
                </a:cxn>
                <a:cxn ang="0">
                  <a:pos x="187" y="248"/>
                </a:cxn>
                <a:cxn ang="0">
                  <a:pos x="178" y="251"/>
                </a:cxn>
                <a:cxn ang="0">
                  <a:pos x="169" y="254"/>
                </a:cxn>
                <a:cxn ang="0">
                  <a:pos x="143" y="261"/>
                </a:cxn>
                <a:cxn ang="0">
                  <a:pos x="82" y="264"/>
                </a:cxn>
                <a:cxn ang="0">
                  <a:pos x="62" y="265"/>
                </a:cxn>
                <a:cxn ang="0">
                  <a:pos x="62" y="277"/>
                </a:cxn>
                <a:cxn ang="0">
                  <a:pos x="64" y="290"/>
                </a:cxn>
                <a:cxn ang="0">
                  <a:pos x="46" y="286"/>
                </a:cxn>
                <a:cxn ang="0">
                  <a:pos x="50" y="277"/>
                </a:cxn>
                <a:cxn ang="0">
                  <a:pos x="44" y="266"/>
                </a:cxn>
                <a:cxn ang="0">
                  <a:pos x="38" y="258"/>
                </a:cxn>
                <a:cxn ang="0">
                  <a:pos x="32" y="244"/>
                </a:cxn>
                <a:cxn ang="0">
                  <a:pos x="33" y="233"/>
                </a:cxn>
                <a:cxn ang="0">
                  <a:pos x="37" y="222"/>
                </a:cxn>
                <a:cxn ang="0">
                  <a:pos x="37" y="212"/>
                </a:cxn>
                <a:cxn ang="0">
                  <a:pos x="31" y="200"/>
                </a:cxn>
                <a:cxn ang="0">
                  <a:pos x="26" y="190"/>
                </a:cxn>
                <a:cxn ang="0">
                  <a:pos x="24" y="177"/>
                </a:cxn>
                <a:cxn ang="0">
                  <a:pos x="25" y="165"/>
                </a:cxn>
                <a:cxn ang="0">
                  <a:pos x="25" y="154"/>
                </a:cxn>
                <a:cxn ang="0">
                  <a:pos x="25" y="140"/>
                </a:cxn>
                <a:cxn ang="0">
                  <a:pos x="24" y="128"/>
                </a:cxn>
                <a:cxn ang="0">
                  <a:pos x="23" y="108"/>
                </a:cxn>
                <a:cxn ang="0">
                  <a:pos x="14" y="74"/>
                </a:cxn>
                <a:cxn ang="0">
                  <a:pos x="5" y="47"/>
                </a:cxn>
                <a:cxn ang="0">
                  <a:pos x="7" y="35"/>
                </a:cxn>
                <a:cxn ang="0">
                  <a:pos x="1" y="30"/>
                </a:cxn>
                <a:cxn ang="0">
                  <a:pos x="3" y="23"/>
                </a:cxn>
                <a:cxn ang="0">
                  <a:pos x="7" y="16"/>
                </a:cxn>
                <a:cxn ang="0">
                  <a:pos x="10" y="3"/>
                </a:cxn>
              </a:cxnLst>
              <a:rect l="0" t="0" r="r" b="b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09" y="21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0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3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11" name="Freeform 53"/>
            <p:cNvSpPr>
              <a:spLocks/>
            </p:cNvSpPr>
            <p:nvPr/>
          </p:nvSpPr>
          <p:spPr bwMode="auto">
            <a:xfrm>
              <a:off x="2467" y="1685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/>
              <a:ahLst/>
              <a:cxnLst>
                <a:cxn ang="0">
                  <a:pos x="112" y="19"/>
                </a:cxn>
                <a:cxn ang="0">
                  <a:pos x="165" y="11"/>
                </a:cxn>
                <a:cxn ang="0">
                  <a:pos x="243" y="9"/>
                </a:cxn>
                <a:cxn ang="0">
                  <a:pos x="309" y="53"/>
                </a:cxn>
                <a:cxn ang="0">
                  <a:pos x="334" y="164"/>
                </a:cxn>
                <a:cxn ang="0">
                  <a:pos x="311" y="192"/>
                </a:cxn>
                <a:cxn ang="0">
                  <a:pos x="310" y="222"/>
                </a:cxn>
                <a:cxn ang="0">
                  <a:pos x="296" y="234"/>
                </a:cxn>
                <a:cxn ang="0">
                  <a:pos x="288" y="263"/>
                </a:cxn>
                <a:cxn ang="0">
                  <a:pos x="251" y="250"/>
                </a:cxn>
                <a:cxn ang="0">
                  <a:pos x="226" y="225"/>
                </a:cxn>
                <a:cxn ang="0">
                  <a:pos x="211" y="217"/>
                </a:cxn>
                <a:cxn ang="0">
                  <a:pos x="182" y="213"/>
                </a:cxn>
                <a:cxn ang="0">
                  <a:pos x="160" y="238"/>
                </a:cxn>
                <a:cxn ang="0">
                  <a:pos x="137" y="250"/>
                </a:cxn>
                <a:cxn ang="0">
                  <a:pos x="111" y="250"/>
                </a:cxn>
                <a:cxn ang="0">
                  <a:pos x="85" y="247"/>
                </a:cxn>
                <a:cxn ang="0">
                  <a:pos x="56" y="242"/>
                </a:cxn>
                <a:cxn ang="0">
                  <a:pos x="19" y="234"/>
                </a:cxn>
                <a:cxn ang="0">
                  <a:pos x="13" y="224"/>
                </a:cxn>
                <a:cxn ang="0">
                  <a:pos x="12" y="215"/>
                </a:cxn>
                <a:cxn ang="0">
                  <a:pos x="15" y="212"/>
                </a:cxn>
                <a:cxn ang="0">
                  <a:pos x="19" y="206"/>
                </a:cxn>
                <a:cxn ang="0">
                  <a:pos x="15" y="204"/>
                </a:cxn>
                <a:cxn ang="0">
                  <a:pos x="11" y="199"/>
                </a:cxn>
                <a:cxn ang="0">
                  <a:pos x="8" y="193"/>
                </a:cxn>
                <a:cxn ang="0">
                  <a:pos x="5" y="187"/>
                </a:cxn>
                <a:cxn ang="0">
                  <a:pos x="1" y="180"/>
                </a:cxn>
                <a:cxn ang="0">
                  <a:pos x="0" y="173"/>
                </a:cxn>
                <a:cxn ang="0">
                  <a:pos x="0" y="166"/>
                </a:cxn>
                <a:cxn ang="0">
                  <a:pos x="3" y="159"/>
                </a:cxn>
                <a:cxn ang="0">
                  <a:pos x="6" y="154"/>
                </a:cxn>
                <a:cxn ang="0">
                  <a:pos x="11" y="149"/>
                </a:cxn>
                <a:cxn ang="0">
                  <a:pos x="16" y="145"/>
                </a:cxn>
                <a:cxn ang="0">
                  <a:pos x="21" y="140"/>
                </a:cxn>
                <a:cxn ang="0">
                  <a:pos x="25" y="139"/>
                </a:cxn>
                <a:cxn ang="0">
                  <a:pos x="26" y="136"/>
                </a:cxn>
                <a:cxn ang="0">
                  <a:pos x="26" y="130"/>
                </a:cxn>
                <a:cxn ang="0">
                  <a:pos x="21" y="125"/>
                </a:cxn>
                <a:cxn ang="0">
                  <a:pos x="20" y="119"/>
                </a:cxn>
                <a:cxn ang="0">
                  <a:pos x="17" y="114"/>
                </a:cxn>
                <a:cxn ang="0">
                  <a:pos x="15" y="110"/>
                </a:cxn>
                <a:cxn ang="0">
                  <a:pos x="16" y="104"/>
                </a:cxn>
                <a:cxn ang="0">
                  <a:pos x="15" y="99"/>
                </a:cxn>
                <a:cxn ang="0">
                  <a:pos x="16" y="94"/>
                </a:cxn>
                <a:cxn ang="0">
                  <a:pos x="17" y="86"/>
                </a:cxn>
                <a:cxn ang="0">
                  <a:pos x="23" y="80"/>
                </a:cxn>
                <a:cxn ang="0">
                  <a:pos x="27" y="72"/>
                </a:cxn>
                <a:cxn ang="0">
                  <a:pos x="29" y="66"/>
                </a:cxn>
                <a:cxn ang="0">
                  <a:pos x="29" y="58"/>
                </a:cxn>
                <a:cxn ang="0">
                  <a:pos x="27" y="52"/>
                </a:cxn>
                <a:cxn ang="0">
                  <a:pos x="24" y="47"/>
                </a:cxn>
                <a:cxn ang="0">
                  <a:pos x="23" y="37"/>
                </a:cxn>
                <a:cxn ang="0">
                  <a:pos x="23" y="28"/>
                </a:cxn>
                <a:cxn ang="0">
                  <a:pos x="23" y="15"/>
                </a:cxn>
                <a:cxn ang="0">
                  <a:pos x="28" y="3"/>
                </a:cxn>
                <a:cxn ang="0">
                  <a:pos x="40" y="10"/>
                </a:cxn>
                <a:cxn ang="0">
                  <a:pos x="55" y="21"/>
                </a:cxn>
              </a:cxnLst>
              <a:rect l="0" t="0" r="r" b="b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13" name="Freeform 55"/>
            <p:cNvSpPr>
              <a:spLocks/>
            </p:cNvSpPr>
            <p:nvPr/>
          </p:nvSpPr>
          <p:spPr bwMode="auto">
            <a:xfrm>
              <a:off x="2508" y="1839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44" name="TextBox 57"/>
          <p:cNvSpPr txBox="1">
            <a:spLocks noChangeArrowheads="1"/>
          </p:cNvSpPr>
          <p:nvPr/>
        </p:nvSpPr>
        <p:spPr bwMode="auto">
          <a:xfrm>
            <a:off x="5715000" y="47244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all facilities</a:t>
            </a:r>
          </a:p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(N=396)</a:t>
            </a:r>
          </a:p>
        </p:txBody>
      </p:sp>
      <p:sp>
        <p:nvSpPr>
          <p:cNvPr id="10245" name="TextBox 58"/>
          <p:cNvSpPr txBox="1">
            <a:spLocks noChangeArrowheads="1"/>
          </p:cNvSpPr>
          <p:nvPr/>
        </p:nvSpPr>
        <p:spPr bwMode="auto">
          <a:xfrm>
            <a:off x="1676400" y="12192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Kunene 96%</a:t>
            </a:r>
          </a:p>
        </p:txBody>
      </p:sp>
      <p:sp>
        <p:nvSpPr>
          <p:cNvPr id="10246" name="TextBox 59"/>
          <p:cNvSpPr txBox="1">
            <a:spLocks noChangeArrowheads="1"/>
          </p:cNvSpPr>
          <p:nvPr/>
        </p:nvSpPr>
        <p:spPr bwMode="auto">
          <a:xfrm>
            <a:off x="2514600" y="1143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94%</a:t>
            </a:r>
          </a:p>
        </p:txBody>
      </p:sp>
      <p:sp>
        <p:nvSpPr>
          <p:cNvPr id="10247" name="TextBox 60"/>
          <p:cNvSpPr txBox="1">
            <a:spLocks noChangeArrowheads="1"/>
          </p:cNvSpPr>
          <p:nvPr/>
        </p:nvSpPr>
        <p:spPr bwMode="auto">
          <a:xfrm>
            <a:off x="1524000" y="30480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Oshana85%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1803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9" name="TextBox 79"/>
          <p:cNvSpPr txBox="1">
            <a:spLocks noChangeArrowheads="1"/>
          </p:cNvSpPr>
          <p:nvPr/>
        </p:nvSpPr>
        <p:spPr bwMode="auto">
          <a:xfrm>
            <a:off x="3200400" y="609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91%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19812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1" name="TextBox 98"/>
          <p:cNvSpPr txBox="1">
            <a:spLocks noChangeArrowheads="1"/>
          </p:cNvSpPr>
          <p:nvPr/>
        </p:nvSpPr>
        <p:spPr bwMode="auto">
          <a:xfrm>
            <a:off x="3505200" y="1371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91%</a:t>
            </a:r>
          </a:p>
        </p:txBody>
      </p:sp>
      <p:sp>
        <p:nvSpPr>
          <p:cNvPr id="10252" name="TextBox 99"/>
          <p:cNvSpPr txBox="1">
            <a:spLocks noChangeArrowheads="1"/>
          </p:cNvSpPr>
          <p:nvPr/>
        </p:nvSpPr>
        <p:spPr bwMode="auto">
          <a:xfrm>
            <a:off x="4724400" y="13716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96%</a:t>
            </a:r>
          </a:p>
        </p:txBody>
      </p:sp>
      <p:sp>
        <p:nvSpPr>
          <p:cNvPr id="10253" name="TextBox 100"/>
          <p:cNvSpPr txBox="1">
            <a:spLocks noChangeArrowheads="1"/>
          </p:cNvSpPr>
          <p:nvPr/>
        </p:nvSpPr>
        <p:spPr bwMode="auto">
          <a:xfrm>
            <a:off x="6400800" y="12192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Caprivi 93%</a:t>
            </a:r>
          </a:p>
        </p:txBody>
      </p:sp>
      <p:sp>
        <p:nvSpPr>
          <p:cNvPr id="10254" name="TextBox 101"/>
          <p:cNvSpPr txBox="1">
            <a:spLocks noChangeArrowheads="1"/>
          </p:cNvSpPr>
          <p:nvPr/>
        </p:nvSpPr>
        <p:spPr bwMode="auto">
          <a:xfrm>
            <a:off x="2667000" y="2895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86%</a:t>
            </a:r>
          </a:p>
        </p:txBody>
      </p:sp>
      <p:sp>
        <p:nvSpPr>
          <p:cNvPr id="10255" name="TextBox 102"/>
          <p:cNvSpPr txBox="1">
            <a:spLocks noChangeArrowheads="1"/>
          </p:cNvSpPr>
          <p:nvPr/>
        </p:nvSpPr>
        <p:spPr bwMode="auto">
          <a:xfrm>
            <a:off x="3505200" y="23622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86%</a:t>
            </a:r>
          </a:p>
        </p:txBody>
      </p:sp>
      <p:sp>
        <p:nvSpPr>
          <p:cNvPr id="10256" name="TextBox 103"/>
          <p:cNvSpPr txBox="1">
            <a:spLocks noChangeArrowheads="1"/>
          </p:cNvSpPr>
          <p:nvPr/>
        </p:nvSpPr>
        <p:spPr bwMode="auto">
          <a:xfrm>
            <a:off x="4724400" y="2667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94%</a:t>
            </a:r>
          </a:p>
        </p:txBody>
      </p:sp>
      <p:sp>
        <p:nvSpPr>
          <p:cNvPr id="10257" name="TextBox 104"/>
          <p:cNvSpPr txBox="1">
            <a:spLocks noChangeArrowheads="1"/>
          </p:cNvSpPr>
          <p:nvPr/>
        </p:nvSpPr>
        <p:spPr bwMode="auto">
          <a:xfrm>
            <a:off x="3581400" y="3352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latin typeface="Calibri" pitchFamily="34" charset="0"/>
              </a:rPr>
              <a:t>76%</a:t>
            </a:r>
          </a:p>
        </p:txBody>
      </p:sp>
      <p:sp>
        <p:nvSpPr>
          <p:cNvPr id="10258" name="TextBox 105"/>
          <p:cNvSpPr txBox="1">
            <a:spLocks noChangeArrowheads="1"/>
          </p:cNvSpPr>
          <p:nvPr/>
        </p:nvSpPr>
        <p:spPr bwMode="auto">
          <a:xfrm>
            <a:off x="3657600" y="4114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90%</a:t>
            </a:r>
          </a:p>
        </p:txBody>
      </p:sp>
      <p:sp>
        <p:nvSpPr>
          <p:cNvPr id="10259" name="TextBox 106"/>
          <p:cNvSpPr txBox="1">
            <a:spLocks noChangeArrowheads="1"/>
          </p:cNvSpPr>
          <p:nvPr/>
        </p:nvSpPr>
        <p:spPr bwMode="auto">
          <a:xfrm>
            <a:off x="3733800" y="5257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92%</a:t>
            </a:r>
          </a:p>
        </p:txBody>
      </p:sp>
      <p:sp>
        <p:nvSpPr>
          <p:cNvPr id="10260" name="TextBox 72"/>
          <p:cNvSpPr txBox="1">
            <a:spLocks noChangeArrowheads="1"/>
          </p:cNvSpPr>
          <p:nvPr/>
        </p:nvSpPr>
        <p:spPr bwMode="auto">
          <a:xfrm>
            <a:off x="6096000" y="22098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90%</a:t>
            </a:r>
          </a:p>
        </p:txBody>
      </p:sp>
      <p:sp>
        <p:nvSpPr>
          <p:cNvPr id="10261" name="TextBox 74"/>
          <p:cNvSpPr txBox="1">
            <a:spLocks noChangeArrowheads="1"/>
          </p:cNvSpPr>
          <p:nvPr/>
        </p:nvSpPr>
        <p:spPr bwMode="auto">
          <a:xfrm>
            <a:off x="5715000" y="3505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5.1)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Family Planning Services</a:t>
            </a:r>
            <a:endParaRPr lang="en-US" b="1" dirty="0"/>
          </a:p>
        </p:txBody>
      </p:sp>
      <p:graphicFrame>
        <p:nvGraphicFramePr>
          <p:cNvPr id="11267" name="Content Placeholder 6"/>
          <p:cNvGraphicFramePr>
            <a:graphicFrameLocks noGrp="1"/>
          </p:cNvGraphicFramePr>
          <p:nvPr>
            <p:ph idx="1"/>
          </p:nvPr>
        </p:nvGraphicFramePr>
        <p:xfrm>
          <a:off x="-50800" y="1473200"/>
          <a:ext cx="9144000" cy="5232400"/>
        </p:xfrm>
        <a:graphic>
          <a:graphicData uri="http://schemas.openxmlformats.org/presentationml/2006/ole">
            <p:oleObj spid="_x0000_s11267" r:id="rId3" imgW="9144793" imgH="5230821" progId="Excel.Sheet.8">
              <p:embed/>
            </p:oleObj>
          </a:graphicData>
        </a:graphic>
      </p:graphicFrame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5.2)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offering temporary methods of family planning (N=358)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mibia HFC 2009">
      <a:dk1>
        <a:srgbClr val="000000"/>
      </a:dk1>
      <a:lt1>
        <a:srgbClr val="FFFFFF"/>
      </a:lt1>
      <a:dk2>
        <a:srgbClr val="85B24A"/>
      </a:dk2>
      <a:lt2>
        <a:srgbClr val="FEF8DC"/>
      </a:lt2>
      <a:accent1>
        <a:srgbClr val="CC3300"/>
      </a:accent1>
      <a:accent2>
        <a:srgbClr val="FBDF53"/>
      </a:accent2>
      <a:accent3>
        <a:srgbClr val="CC3300"/>
      </a:accent3>
      <a:accent4>
        <a:srgbClr val="3399FF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825</Words>
  <Application>Microsoft Office PowerPoint</Application>
  <PresentationFormat>On-screen Show (4:3)</PresentationFormat>
  <Paragraphs>168</Paragraphs>
  <Slides>27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Microsoft Office Excel 97-2003 Worksheet</vt:lpstr>
      <vt:lpstr>Namibia Health Facility Census  (NHFC) 2009</vt:lpstr>
      <vt:lpstr>Outline</vt:lpstr>
      <vt:lpstr>Use of Family Planning Methods among Currently Married Women (NDHS 2006-07)</vt:lpstr>
      <vt:lpstr>How Does Namibia Compare?</vt:lpstr>
      <vt:lpstr>Use of Modern Methods  by Region (NDHS 2006-07)</vt:lpstr>
      <vt:lpstr>Fertility Preferences of All Women   (NDHS 2006-07)</vt:lpstr>
      <vt:lpstr>Outline</vt:lpstr>
      <vt:lpstr>Availability of Temporary Family Planning Methods</vt:lpstr>
      <vt:lpstr>Availability of Family Planning Services</vt:lpstr>
      <vt:lpstr>Availability of Contraceptive Methods</vt:lpstr>
      <vt:lpstr>Outline</vt:lpstr>
      <vt:lpstr>Items to Support Quality Counseling for Family Planning</vt:lpstr>
      <vt:lpstr>Items for Infection Control</vt:lpstr>
      <vt:lpstr>STI Treatment by Family Planning Providers</vt:lpstr>
      <vt:lpstr>Availability of STI Medicines</vt:lpstr>
      <vt:lpstr>Outline</vt:lpstr>
      <vt:lpstr>Training of Providers</vt:lpstr>
      <vt:lpstr>Outline</vt:lpstr>
      <vt:lpstr>Percent Distribution of Observed  FP Clients</vt:lpstr>
      <vt:lpstr>Components of FP Counseling </vt:lpstr>
      <vt:lpstr>Elements of Client Assessment (First-Visit Female FP Clients)</vt:lpstr>
      <vt:lpstr>Discussion of Condoms</vt:lpstr>
      <vt:lpstr>Components of FP Consultations</vt:lpstr>
      <vt:lpstr>Method Received and/or Prescribed </vt:lpstr>
      <vt:lpstr>Choice of Facility</vt:lpstr>
      <vt:lpstr>Key Findings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291</cp:revision>
  <dcterms:created xsi:type="dcterms:W3CDTF">2010-08-17T13:53:29Z</dcterms:created>
  <dcterms:modified xsi:type="dcterms:W3CDTF">2012-05-11T14:17:57Z</dcterms:modified>
</cp:coreProperties>
</file>