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06" r:id="rId3"/>
    <p:sldId id="258" r:id="rId4"/>
    <p:sldId id="282" r:id="rId5"/>
    <p:sldId id="283" r:id="rId6"/>
    <p:sldId id="284" r:id="rId7"/>
    <p:sldId id="303" r:id="rId8"/>
    <p:sldId id="285" r:id="rId9"/>
    <p:sldId id="286" r:id="rId10"/>
    <p:sldId id="287" r:id="rId11"/>
    <p:sldId id="304" r:id="rId12"/>
    <p:sldId id="305" r:id="rId13"/>
    <p:sldId id="292" r:id="rId14"/>
    <p:sldId id="259" r:id="rId15"/>
    <p:sldId id="293" r:id="rId16"/>
    <p:sldId id="260" r:id="rId17"/>
    <p:sldId id="261" r:id="rId18"/>
    <p:sldId id="262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264" r:id="rId28"/>
    <p:sldId id="302" r:id="rId2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71" autoAdjust="0"/>
  </p:normalViewPr>
  <p:slideViewPr>
    <p:cSldViewPr>
      <p:cViewPr>
        <p:scale>
          <a:sx n="80" d="100"/>
          <a:sy n="80" d="100"/>
        </p:scale>
        <p:origin x="-1037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183E03-2547-40ED-92E9-DC3165D678BC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09920B6-9D3B-4B5C-8D2E-82A419F7C8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3198B6-A436-4343-840D-2125962FA40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Sick bays only appear in Chapters 3, 5, 7, &amp; 8.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Free standing VCTs only appear in Chapter 8 in tables regarding HIV testing and Youth Friendly Services.  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305CEF-C2EB-4CB0-937C-7409C697ED9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er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CDB776-6DA4-40F5-BAAA-DAEC9EA2BA5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C555C-D3E5-4488-BBE9-425F32AA1E02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DECB-6A7B-486A-AB30-5007FF4BCA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7EF87-1684-4964-8E88-A766E9938B86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88F5F-90EF-4FE2-8CC9-A55FAB121C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58090-ABDC-4068-9CF8-73DE6C6E451F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D1D6C-033A-4C84-AE0F-2A571F186A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0C5FC-6ADD-4C45-8EB1-1A52E4084C97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93BC2-7790-4F28-AA2E-C67DA7CAF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8AE73-3B8E-4684-A37A-52140037BBAB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635C0-4B9C-4E18-81A6-E8AC24509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7370A-C84C-4867-8F06-94F75CAB4A07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FFE2E-AA44-4FFB-A65B-B073F8FF8C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AB141-9073-4346-8732-580DDAE64414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BC8EE-1011-4A17-85EA-FC0A633FF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84ACA-2FD7-462C-8C11-47B0E93B7C2E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E7CDF-5EE4-43E6-88F4-09C45776FF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93C07-6A43-4A5D-9982-4FF512E66F95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BC322-6D49-4042-A173-A1A6C9AEC6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9A32-9500-4458-A23F-9BCBA83B62A6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9F09A-0AD7-4BC4-9BC5-B12FB6EA4A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F0DB6-CBE4-4B27-8742-F6A9BAD83680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686BE-8CFB-4D19-84E4-B65035B4E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33AAE3-4F02-428A-83F5-10688316C3ED}" type="datetimeFigureOut">
              <a:rPr lang="en-US"/>
              <a:pPr>
                <a:defRPr/>
              </a:pPr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F82296-243F-425A-A94F-20ED7332E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Namibia Health Facility Census </a:t>
            </a:r>
            <a:br>
              <a:rPr lang="en-US" dirty="0" smtClean="0"/>
            </a:br>
            <a:r>
              <a:rPr lang="en-US" dirty="0" smtClean="0"/>
              <a:t>(NHFC) 2009</a:t>
            </a:r>
            <a:endParaRPr lang="en-US" dirty="0"/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0" y="495300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bri" pitchFamily="34" charset="0"/>
              </a:rPr>
              <a:t>Survey Methodology &amp; Overview of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Calibri" pitchFamily="34" charset="0"/>
              </a:rPr>
              <a:t>Namibia Health System</a:t>
            </a:r>
          </a:p>
        </p:txBody>
      </p:sp>
      <p:grpSp>
        <p:nvGrpSpPr>
          <p:cNvPr id="6148" name="Group 6"/>
          <p:cNvGrpSpPr>
            <a:grpSpLocks/>
          </p:cNvGrpSpPr>
          <p:nvPr/>
        </p:nvGrpSpPr>
        <p:grpSpPr bwMode="auto">
          <a:xfrm>
            <a:off x="-76200" y="1981200"/>
            <a:ext cx="9220200" cy="2362200"/>
            <a:chOff x="0" y="2438400"/>
            <a:chExt cx="9220200" cy="2362200"/>
          </a:xfrm>
        </p:grpSpPr>
        <p:sp>
          <p:nvSpPr>
            <p:cNvPr id="8" name="Rectangle 7"/>
            <p:cNvSpPr/>
            <p:nvPr/>
          </p:nvSpPr>
          <p:spPr>
            <a:xfrm>
              <a:off x="0" y="2438400"/>
              <a:ext cx="9220200" cy="2362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2590800"/>
              <a:ext cx="92202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4495800"/>
              <a:ext cx="92202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5" name="Picture 14" descr="Namibia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0" y="2286000"/>
            <a:ext cx="92202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 smtClean="0"/>
              <a:t>Organization of the Health System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Primary Health Care (PHC) approach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Regional directorates: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13 Regional Management Teams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Public Health services provided through all district hospitals, health centres, and clinics.</a:t>
            </a:r>
          </a:p>
          <a:p>
            <a:pPr lvl="2" eaLnBrk="1" hangingPunct="1"/>
            <a:r>
              <a:rPr lang="en-US" smtClean="0">
                <a:solidFill>
                  <a:schemeClr val="bg1"/>
                </a:solidFill>
              </a:rPr>
              <a:t>3 intermediate hospitals, 1 national referral hospital</a:t>
            </a:r>
          </a:p>
          <a:p>
            <a:pPr lvl="2" eaLnBrk="1" hangingPunct="1"/>
            <a:r>
              <a:rPr lang="en-US" smtClean="0">
                <a:solidFill>
                  <a:schemeClr val="bg1"/>
                </a:solidFill>
              </a:rPr>
              <a:t>Outreach services provided throughout the country</a:t>
            </a:r>
          </a:p>
          <a:p>
            <a:pPr lvl="2" eaLnBrk="1" hangingPunct="1">
              <a:buFont typeface="Arial" pitchFamily="34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Organization of the Health System: Public Health Sector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Universal coverage;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Financed through general taxation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3 tiers (central, regional, and district)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1 national hospital, 3 intermediate hospitals, 30 district hospitals, 44 health centers, 265 clinics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Outreach services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Secondary and curative services 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Medical scheme for civil servants (Public Service Medical Aid Scheme)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Organization of the Health System: Private Health Sector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NGOs financed by external aid delivery community-based health care; churches manage mission facilities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For-Profit Sector plays 3 roles:</a:t>
            </a:r>
          </a:p>
          <a:p>
            <a:pPr lvl="2" eaLnBrk="1" hangingPunct="1"/>
            <a:r>
              <a:rPr lang="en-US" smtClean="0">
                <a:solidFill>
                  <a:schemeClr val="bg1"/>
                </a:solidFill>
              </a:rPr>
              <a:t>Financing- employers contribute to coverage of insurance</a:t>
            </a:r>
          </a:p>
          <a:p>
            <a:pPr lvl="2" eaLnBrk="1" hangingPunct="1"/>
            <a:r>
              <a:rPr lang="en-US" smtClean="0">
                <a:solidFill>
                  <a:schemeClr val="bg1"/>
                </a:solidFill>
              </a:rPr>
              <a:t>Risk pooling- medical scheme available</a:t>
            </a:r>
          </a:p>
          <a:p>
            <a:pPr lvl="2" eaLnBrk="1" hangingPunct="1"/>
            <a:r>
              <a:rPr lang="en-US" smtClean="0">
                <a:solidFill>
                  <a:schemeClr val="bg1"/>
                </a:solidFill>
              </a:rPr>
              <a:t>Service providers- 844 private health care facilities registered with the MoHSS including hospitals, primary care clinics, health centers, pharmacies, medical practitioners.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2009 NHFC </a:t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Survey Methodology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Contents of the 2009 NHFC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Facility Level Infrastructure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Child Health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Family Planning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Maternal Health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Infectious Diseases including sexually transmitted infections, tuberculosis, malaria and HIV/AIDS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Questionnaires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76200" y="1722438"/>
            <a:ext cx="9067800" cy="5135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chemeClr val="bg1"/>
                </a:solidFill>
              </a:rPr>
              <a:t>Developed by MEASURE DHS project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US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chemeClr val="bg1"/>
                </a:solidFill>
              </a:rPr>
              <a:t>Adapted with technical specialists from the MoHSS, NGOs, and other key stakeholders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US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chemeClr val="bg1"/>
                </a:solidFill>
              </a:rPr>
              <a:t>Two-phase pretest between February 16 and May 3, 2009.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Data Collection Tools</a:t>
            </a:r>
            <a:endParaRPr lang="en-US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Facility Audit Questionnaires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Administered to most knowledgeable person for particular service or system component being assessed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Observation Protocol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Sick child, antenatal care and family planning consultations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Exit Interview with Clients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From a sample of clients after they saw a provider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Health Worker/Provider Interview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At each facility from all or a sample of providers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Facility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>
                <a:solidFill>
                  <a:schemeClr val="bg1"/>
                </a:solidFill>
              </a:rPr>
              <a:t>Type of Facility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Hospital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Health Center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Clinic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Sick bay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Free standing VCT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>
                <a:solidFill>
                  <a:schemeClr val="bg1"/>
                </a:solidFill>
              </a:rPr>
              <a:t>Number of Facilities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45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47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295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9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15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			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Managing Authority</a:t>
            </a:r>
          </a:p>
        </p:txBody>
      </p:sp>
      <p:graphicFrame>
        <p:nvGraphicFramePr>
          <p:cNvPr id="1026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1026" r:id="rId3" imgW="8230313" imgH="4523624" progId="Excel.Sheet.8">
              <p:embed/>
            </p:oleObj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distribution of facilities by managing authority (N=411)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Sampling of Health Service Providers </a:t>
            </a:r>
            <a:br>
              <a:rPr lang="en-US" b="1" dirty="0" smtClean="0"/>
            </a:br>
            <a:r>
              <a:rPr lang="en-US" b="1" dirty="0" smtClean="0"/>
              <a:t>for Interviews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Interviewed providers selected from those who: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Were at the facility the day of the survey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Provided services that were assessed by the NHFC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In facilities with less than 8 providers all providers were interviewed.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In facilities with more than 8 providers, on average 8 randomly selected providers were interviewed.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Data were weighted to ensure that the sample of providers reflects the same proportions that exist in Namibia as a whole.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029200"/>
            <a:ext cx="9144000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28600" y="152400"/>
            <a:ext cx="86868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600" dirty="0">
                <a:solidFill>
                  <a:schemeClr val="bg1"/>
                </a:solidFill>
                <a:latin typeface="Calibri" pitchFamily="34" charset="0"/>
              </a:rPr>
              <a:t>The 2009 Namibia Health Facility Census (NHFC) was implemented by the Directorate of Special Programmes (HIV/AIDS/TB/MALARIA) in the Ministry of Health and Social Services (</a:t>
            </a:r>
            <a:r>
              <a:rPr lang="en-GB" sz="2600" dirty="0" err="1">
                <a:solidFill>
                  <a:schemeClr val="bg1"/>
                </a:solidFill>
                <a:latin typeface="Calibri" pitchFamily="34" charset="0"/>
              </a:rPr>
              <a:t>MoHSS</a:t>
            </a:r>
            <a:r>
              <a:rPr lang="en-GB" sz="2600" dirty="0">
                <a:solidFill>
                  <a:schemeClr val="bg1"/>
                </a:solidFill>
                <a:latin typeface="Calibri" pitchFamily="34" charset="0"/>
              </a:rPr>
              <a:t>).</a:t>
            </a:r>
          </a:p>
          <a:p>
            <a:pPr algn="ctr"/>
            <a:endParaRPr lang="en-GB" sz="26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GB" sz="2600" dirty="0">
                <a:solidFill>
                  <a:schemeClr val="bg1"/>
                </a:solidFill>
                <a:latin typeface="Calibri" pitchFamily="34" charset="0"/>
              </a:rPr>
              <a:t>The census received technical support from ICF Macro under the MEASURE DHS project. </a:t>
            </a:r>
          </a:p>
          <a:p>
            <a:pPr algn="ctr"/>
            <a:endParaRPr lang="en-GB" sz="26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GB" sz="2600" dirty="0">
                <a:solidFill>
                  <a:schemeClr val="bg1"/>
                </a:solidFill>
                <a:latin typeface="Calibri" pitchFamily="34" charset="0"/>
              </a:rPr>
              <a:t>Financial support for the census was received from the United States Agency for International Development, Global Fund, Government of the Republic of Namibia  and World Health Organisation.</a:t>
            </a:r>
            <a:endParaRPr lang="en-US" sz="26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2" descr="Namibia_NHFC_log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5166360"/>
            <a:ext cx="7025640" cy="15392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Distribution of Interviewed Providers </a:t>
            </a:r>
            <a:br>
              <a:rPr lang="en-US" b="1" dirty="0" smtClean="0"/>
            </a:br>
            <a:r>
              <a:rPr lang="en-US" b="1" dirty="0" smtClean="0"/>
              <a:t>by Facility Type (N=1,679)</a:t>
            </a:r>
            <a:endParaRPr lang="en-US" b="1" dirty="0"/>
          </a:p>
        </p:txBody>
      </p:sp>
      <p:graphicFrame>
        <p:nvGraphicFramePr>
          <p:cNvPr id="2050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5334000"/>
        </p:xfrm>
        <a:graphic>
          <a:graphicData uri="http://schemas.openxmlformats.org/presentationml/2006/ole">
            <p:oleObj spid="_x0000_s2050" r:id="rId3" imgW="9144793" imgH="5334462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Distribution of Interviewed Providers by Qualification (N=1,679)</a:t>
            </a:r>
            <a:endParaRPr lang="en-US" b="1" dirty="0"/>
          </a:p>
        </p:txBody>
      </p:sp>
      <p:graphicFrame>
        <p:nvGraphicFramePr>
          <p:cNvPr id="307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3074" r:id="rId3" imgW="8230313" imgH="4523624" progId="Excel.Sheet.8">
              <p:embed/>
            </p:oleObj>
          </a:graphicData>
        </a:graphic>
      </p:graphicFrame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0" y="655002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*Other includes nurse assistant/auxiliary, pharmacy staff, laboratory staff or any other providers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Distribution of Interviewed Providers by Managing Authority (N=1,679)</a:t>
            </a:r>
            <a:endParaRPr lang="en-US" b="1" dirty="0"/>
          </a:p>
        </p:txBody>
      </p:sp>
      <p:graphicFrame>
        <p:nvGraphicFramePr>
          <p:cNvPr id="4098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presentationml/2006/ole">
            <p:oleObj spid="_x0000_s4098" r:id="rId3" imgW="9144793" imgH="5255207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Sample for Observations and</a:t>
            </a:r>
            <a:br>
              <a:rPr lang="en-US" b="1" dirty="0" smtClean="0"/>
            </a:br>
            <a:r>
              <a:rPr lang="en-US" b="1" dirty="0" smtClean="0"/>
              <a:t> Exit Interviews</a:t>
            </a:r>
            <a:endParaRPr lang="en-US" b="1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Clients were selected for observation as they arrived at the facility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Maximum of 5 clients per provider of the service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Maximum of 15 clients per facility for each service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Total of 3,386 observations (weighted)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Exit interviews attempted with all clients and caretakers of sick children before they left the facility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Fieldwork Training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56 Data collectors (nurses, nurse midwives, and programme officers) were trained for 3 weeks in June-July 2009.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bg1"/>
                </a:solidFill>
              </a:rPr>
              <a:t>Training included classroom lectures,  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	discussions, practical experiences, and role plays.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Data Collection (1)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July 2009 – October 2009</a:t>
            </a:r>
            <a:br>
              <a:rPr lang="en-US" smtClean="0">
                <a:solidFill>
                  <a:schemeClr val="bg1"/>
                </a:solidFill>
              </a:rPr>
            </a:br>
            <a:endParaRPr lang="en-US" smtClean="0">
              <a:solidFill>
                <a:schemeClr val="bg1"/>
              </a:solidFill>
            </a:endParaRP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12 teams: a team leader and 3 interviewers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Data collection: 1 day in small facilities, 3 days in larger facilities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Teams returned to facilities to observe services that weren’t offered the first day of their visit.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Data Collection (2)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Informed consent obtained from the facility, all respondents, and all observed and interviewed providers and clients.</a:t>
            </a:r>
            <a:br>
              <a:rPr lang="en-US" smtClean="0">
                <a:solidFill>
                  <a:schemeClr val="bg1"/>
                </a:solidFill>
              </a:rPr>
            </a:br>
            <a:endParaRPr lang="en-US" smtClean="0">
              <a:solidFill>
                <a:schemeClr val="bg1"/>
              </a:solidFill>
            </a:endParaRP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Technical team did field spot checks to ensure quality control.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Field check tables were used to monitor data collection progress.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b="1" smtClean="0"/>
              <a:t>Regional Breakdown</a:t>
            </a:r>
          </a:p>
        </p:txBody>
      </p:sp>
      <p:grpSp>
        <p:nvGrpSpPr>
          <p:cNvPr id="28675" name="Group 4"/>
          <p:cNvGrpSpPr>
            <a:grpSpLocks noChangeAspect="1"/>
          </p:cNvGrpSpPr>
          <p:nvPr/>
        </p:nvGrpSpPr>
        <p:grpSpPr bwMode="auto">
          <a:xfrm>
            <a:off x="1065213" y="-762000"/>
            <a:ext cx="7010400" cy="9072563"/>
            <a:chOff x="1704" y="1008"/>
            <a:chExt cx="2203" cy="2851"/>
          </a:xfrm>
        </p:grpSpPr>
        <p:sp>
          <p:nvSpPr>
            <p:cNvPr id="28692" name="AutoShape 3"/>
            <p:cNvSpPr>
              <a:spLocks noChangeAspect="1" noChangeArrowheads="1" noTextEdit="1"/>
            </p:cNvSpPr>
            <p:nvPr/>
          </p:nvSpPr>
          <p:spPr bwMode="auto">
            <a:xfrm>
              <a:off x="170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/>
              <a:ahLst/>
              <a:cxnLst>
                <a:cxn ang="0">
                  <a:pos x="284" y="3"/>
                </a:cxn>
                <a:cxn ang="0">
                  <a:pos x="294" y="8"/>
                </a:cxn>
                <a:cxn ang="0">
                  <a:pos x="303" y="5"/>
                </a:cxn>
                <a:cxn ang="0">
                  <a:pos x="315" y="3"/>
                </a:cxn>
                <a:cxn ang="0">
                  <a:pos x="325" y="5"/>
                </a:cxn>
                <a:cxn ang="0">
                  <a:pos x="335" y="7"/>
                </a:cxn>
                <a:cxn ang="0">
                  <a:pos x="349" y="10"/>
                </a:cxn>
                <a:cxn ang="0">
                  <a:pos x="360" y="18"/>
                </a:cxn>
                <a:cxn ang="0">
                  <a:pos x="365" y="22"/>
                </a:cxn>
                <a:cxn ang="0">
                  <a:pos x="372" y="25"/>
                </a:cxn>
                <a:cxn ang="0">
                  <a:pos x="374" y="33"/>
                </a:cxn>
                <a:cxn ang="0">
                  <a:pos x="381" y="36"/>
                </a:cxn>
                <a:cxn ang="0">
                  <a:pos x="392" y="43"/>
                </a:cxn>
                <a:cxn ang="0">
                  <a:pos x="387" y="45"/>
                </a:cxn>
                <a:cxn ang="0">
                  <a:pos x="376" y="47"/>
                </a:cxn>
                <a:cxn ang="0">
                  <a:pos x="366" y="50"/>
                </a:cxn>
                <a:cxn ang="0">
                  <a:pos x="360" y="50"/>
                </a:cxn>
                <a:cxn ang="0">
                  <a:pos x="353" y="47"/>
                </a:cxn>
                <a:cxn ang="0">
                  <a:pos x="345" y="49"/>
                </a:cxn>
                <a:cxn ang="0">
                  <a:pos x="335" y="52"/>
                </a:cxn>
                <a:cxn ang="0">
                  <a:pos x="325" y="57"/>
                </a:cxn>
                <a:cxn ang="0">
                  <a:pos x="318" y="64"/>
                </a:cxn>
                <a:cxn ang="0">
                  <a:pos x="308" y="68"/>
                </a:cxn>
                <a:cxn ang="0">
                  <a:pos x="303" y="78"/>
                </a:cxn>
                <a:cxn ang="0">
                  <a:pos x="294" y="84"/>
                </a:cxn>
                <a:cxn ang="0">
                  <a:pos x="284" y="81"/>
                </a:cxn>
                <a:cxn ang="0">
                  <a:pos x="279" y="72"/>
                </a:cxn>
                <a:cxn ang="0">
                  <a:pos x="269" y="67"/>
                </a:cxn>
                <a:cxn ang="0">
                  <a:pos x="262" y="73"/>
                </a:cxn>
                <a:cxn ang="0">
                  <a:pos x="255" y="78"/>
                </a:cxn>
                <a:cxn ang="0">
                  <a:pos x="247" y="78"/>
                </a:cxn>
                <a:cxn ang="0">
                  <a:pos x="238" y="84"/>
                </a:cxn>
                <a:cxn ang="0">
                  <a:pos x="230" y="91"/>
                </a:cxn>
                <a:cxn ang="0">
                  <a:pos x="219" y="96"/>
                </a:cxn>
                <a:cxn ang="0">
                  <a:pos x="211" y="102"/>
                </a:cxn>
                <a:cxn ang="0">
                  <a:pos x="203" y="105"/>
                </a:cxn>
                <a:cxn ang="0">
                  <a:pos x="198" y="113"/>
                </a:cxn>
                <a:cxn ang="0">
                  <a:pos x="189" y="122"/>
                </a:cxn>
                <a:cxn ang="0">
                  <a:pos x="181" y="130"/>
                </a:cxn>
                <a:cxn ang="0">
                  <a:pos x="173" y="136"/>
                </a:cxn>
                <a:cxn ang="0">
                  <a:pos x="163" y="142"/>
                </a:cxn>
                <a:cxn ang="0">
                  <a:pos x="154" y="140"/>
                </a:cxn>
                <a:cxn ang="0">
                  <a:pos x="152" y="129"/>
                </a:cxn>
                <a:cxn ang="0">
                  <a:pos x="150" y="120"/>
                </a:cxn>
                <a:cxn ang="0">
                  <a:pos x="145" y="111"/>
                </a:cxn>
                <a:cxn ang="0">
                  <a:pos x="138" y="106"/>
                </a:cxn>
                <a:cxn ang="0">
                  <a:pos x="129" y="102"/>
                </a:cxn>
                <a:cxn ang="0">
                  <a:pos x="124" y="92"/>
                </a:cxn>
                <a:cxn ang="0">
                  <a:pos x="121" y="83"/>
                </a:cxn>
                <a:cxn ang="0">
                  <a:pos x="115" y="75"/>
                </a:cxn>
                <a:cxn ang="0">
                  <a:pos x="5" y="47"/>
                </a:cxn>
                <a:cxn ang="0">
                  <a:pos x="32" y="42"/>
                </a:cxn>
                <a:cxn ang="0">
                  <a:pos x="59" y="38"/>
                </a:cxn>
                <a:cxn ang="0">
                  <a:pos x="83" y="33"/>
                </a:cxn>
                <a:cxn ang="0">
                  <a:pos x="110" y="27"/>
                </a:cxn>
                <a:cxn ang="0">
                  <a:pos x="135" y="23"/>
                </a:cxn>
                <a:cxn ang="0">
                  <a:pos x="160" y="18"/>
                </a:cxn>
                <a:cxn ang="0">
                  <a:pos x="186" y="13"/>
                </a:cxn>
                <a:cxn ang="0">
                  <a:pos x="212" y="8"/>
                </a:cxn>
                <a:cxn ang="0">
                  <a:pos x="235" y="3"/>
                </a:cxn>
                <a:cxn ang="0">
                  <a:pos x="254" y="2"/>
                </a:cxn>
                <a:cxn ang="0">
                  <a:pos x="264" y="2"/>
                </a:cxn>
              </a:cxnLst>
              <a:rect l="0" t="0" r="r" b="b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/>
              <a:ahLst/>
              <a:cxnLst>
                <a:cxn ang="0">
                  <a:pos x="313" y="51"/>
                </a:cxn>
                <a:cxn ang="0">
                  <a:pos x="353" y="74"/>
                </a:cxn>
                <a:cxn ang="0">
                  <a:pos x="400" y="99"/>
                </a:cxn>
                <a:cxn ang="0">
                  <a:pos x="397" y="162"/>
                </a:cxn>
                <a:cxn ang="0">
                  <a:pos x="402" y="226"/>
                </a:cxn>
                <a:cxn ang="0">
                  <a:pos x="393" y="263"/>
                </a:cxn>
                <a:cxn ang="0">
                  <a:pos x="337" y="315"/>
                </a:cxn>
                <a:cxn ang="0">
                  <a:pos x="321" y="382"/>
                </a:cxn>
                <a:cxn ang="0">
                  <a:pos x="319" y="392"/>
                </a:cxn>
                <a:cxn ang="0">
                  <a:pos x="310" y="394"/>
                </a:cxn>
                <a:cxn ang="0">
                  <a:pos x="300" y="471"/>
                </a:cxn>
                <a:cxn ang="0">
                  <a:pos x="253" y="455"/>
                </a:cxn>
                <a:cxn ang="0">
                  <a:pos x="242" y="454"/>
                </a:cxn>
                <a:cxn ang="0">
                  <a:pos x="228" y="452"/>
                </a:cxn>
                <a:cxn ang="0">
                  <a:pos x="215" y="448"/>
                </a:cxn>
                <a:cxn ang="0">
                  <a:pos x="121" y="437"/>
                </a:cxn>
                <a:cxn ang="0">
                  <a:pos x="115" y="423"/>
                </a:cxn>
                <a:cxn ang="0">
                  <a:pos x="119" y="410"/>
                </a:cxn>
                <a:cxn ang="0">
                  <a:pos x="118" y="413"/>
                </a:cxn>
                <a:cxn ang="0">
                  <a:pos x="123" y="407"/>
                </a:cxn>
                <a:cxn ang="0">
                  <a:pos x="119" y="391"/>
                </a:cxn>
                <a:cxn ang="0">
                  <a:pos x="113" y="374"/>
                </a:cxn>
                <a:cxn ang="0">
                  <a:pos x="110" y="354"/>
                </a:cxn>
                <a:cxn ang="0">
                  <a:pos x="115" y="345"/>
                </a:cxn>
                <a:cxn ang="0">
                  <a:pos x="120" y="353"/>
                </a:cxn>
                <a:cxn ang="0">
                  <a:pos x="122" y="353"/>
                </a:cxn>
                <a:cxn ang="0">
                  <a:pos x="128" y="335"/>
                </a:cxn>
                <a:cxn ang="0">
                  <a:pos x="127" y="320"/>
                </a:cxn>
                <a:cxn ang="0">
                  <a:pos x="127" y="307"/>
                </a:cxn>
                <a:cxn ang="0">
                  <a:pos x="122" y="288"/>
                </a:cxn>
                <a:cxn ang="0">
                  <a:pos x="115" y="274"/>
                </a:cxn>
                <a:cxn ang="0">
                  <a:pos x="109" y="258"/>
                </a:cxn>
                <a:cxn ang="0">
                  <a:pos x="94" y="241"/>
                </a:cxn>
                <a:cxn ang="0">
                  <a:pos x="84" y="224"/>
                </a:cxn>
                <a:cxn ang="0">
                  <a:pos x="67" y="203"/>
                </a:cxn>
                <a:cxn ang="0">
                  <a:pos x="53" y="190"/>
                </a:cxn>
                <a:cxn ang="0">
                  <a:pos x="48" y="180"/>
                </a:cxn>
                <a:cxn ang="0">
                  <a:pos x="39" y="164"/>
                </a:cxn>
                <a:cxn ang="0">
                  <a:pos x="32" y="148"/>
                </a:cxn>
                <a:cxn ang="0">
                  <a:pos x="22" y="131"/>
                </a:cxn>
                <a:cxn ang="0">
                  <a:pos x="10" y="116"/>
                </a:cxn>
                <a:cxn ang="0">
                  <a:pos x="1" y="102"/>
                </a:cxn>
                <a:cxn ang="0">
                  <a:pos x="16" y="90"/>
                </a:cxn>
                <a:cxn ang="0">
                  <a:pos x="27" y="82"/>
                </a:cxn>
                <a:cxn ang="0">
                  <a:pos x="38" y="75"/>
                </a:cxn>
                <a:cxn ang="0">
                  <a:pos x="50" y="72"/>
                </a:cxn>
                <a:cxn ang="0">
                  <a:pos x="64" y="69"/>
                </a:cxn>
                <a:cxn ang="0">
                  <a:pos x="77" y="67"/>
                </a:cxn>
                <a:cxn ang="0">
                  <a:pos x="87" y="68"/>
                </a:cxn>
                <a:cxn ang="0">
                  <a:pos x="100" y="71"/>
                </a:cxn>
                <a:cxn ang="0">
                  <a:pos x="114" y="70"/>
                </a:cxn>
                <a:cxn ang="0">
                  <a:pos x="126" y="69"/>
                </a:cxn>
                <a:cxn ang="0">
                  <a:pos x="139" y="74"/>
                </a:cxn>
                <a:cxn ang="0">
                  <a:pos x="154" y="74"/>
                </a:cxn>
                <a:cxn ang="0">
                  <a:pos x="169" y="69"/>
                </a:cxn>
                <a:cxn ang="0">
                  <a:pos x="180" y="61"/>
                </a:cxn>
                <a:cxn ang="0">
                  <a:pos x="189" y="53"/>
                </a:cxn>
                <a:cxn ang="0">
                  <a:pos x="199" y="47"/>
                </a:cxn>
                <a:cxn ang="0">
                  <a:pos x="208" y="42"/>
                </a:cxn>
                <a:cxn ang="0">
                  <a:pos x="217" y="34"/>
                </a:cxn>
                <a:cxn ang="0">
                  <a:pos x="226" y="24"/>
                </a:cxn>
                <a:cxn ang="0">
                  <a:pos x="236" y="16"/>
                </a:cxn>
                <a:cxn ang="0">
                  <a:pos x="242" y="9"/>
                </a:cxn>
              </a:cxnLst>
              <a:rect l="0" t="0" r="r" b="b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3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79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695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6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/>
              <a:ahLst/>
              <a:cxnLst>
                <a:cxn ang="0">
                  <a:pos x="390" y="19"/>
                </a:cxn>
                <a:cxn ang="0">
                  <a:pos x="413" y="17"/>
                </a:cxn>
                <a:cxn ang="0">
                  <a:pos x="423" y="35"/>
                </a:cxn>
                <a:cxn ang="0">
                  <a:pos x="427" y="64"/>
                </a:cxn>
                <a:cxn ang="0">
                  <a:pos x="465" y="61"/>
                </a:cxn>
                <a:cxn ang="0">
                  <a:pos x="500" y="68"/>
                </a:cxn>
                <a:cxn ang="0">
                  <a:pos x="541" y="63"/>
                </a:cxn>
                <a:cxn ang="0">
                  <a:pos x="595" y="76"/>
                </a:cxn>
                <a:cxn ang="0">
                  <a:pos x="654" y="75"/>
                </a:cxn>
                <a:cxn ang="0">
                  <a:pos x="687" y="92"/>
                </a:cxn>
                <a:cxn ang="0">
                  <a:pos x="754" y="99"/>
                </a:cxn>
                <a:cxn ang="0">
                  <a:pos x="792" y="207"/>
                </a:cxn>
                <a:cxn ang="0">
                  <a:pos x="774" y="349"/>
                </a:cxn>
                <a:cxn ang="0">
                  <a:pos x="709" y="344"/>
                </a:cxn>
                <a:cxn ang="0">
                  <a:pos x="674" y="334"/>
                </a:cxn>
                <a:cxn ang="0">
                  <a:pos x="603" y="337"/>
                </a:cxn>
                <a:cxn ang="0">
                  <a:pos x="567" y="324"/>
                </a:cxn>
                <a:cxn ang="0">
                  <a:pos x="523" y="330"/>
                </a:cxn>
                <a:cxn ang="0">
                  <a:pos x="487" y="340"/>
                </a:cxn>
                <a:cxn ang="0">
                  <a:pos x="426" y="341"/>
                </a:cxn>
                <a:cxn ang="0">
                  <a:pos x="411" y="368"/>
                </a:cxn>
                <a:cxn ang="0">
                  <a:pos x="329" y="346"/>
                </a:cxn>
                <a:cxn ang="0">
                  <a:pos x="262" y="360"/>
                </a:cxn>
                <a:cxn ang="0">
                  <a:pos x="196" y="293"/>
                </a:cxn>
                <a:cxn ang="0">
                  <a:pos x="53" y="257"/>
                </a:cxn>
                <a:cxn ang="0">
                  <a:pos x="50" y="247"/>
                </a:cxn>
                <a:cxn ang="0">
                  <a:pos x="49" y="237"/>
                </a:cxn>
                <a:cxn ang="0">
                  <a:pos x="44" y="226"/>
                </a:cxn>
                <a:cxn ang="0">
                  <a:pos x="36" y="215"/>
                </a:cxn>
                <a:cxn ang="0">
                  <a:pos x="25" y="202"/>
                </a:cxn>
                <a:cxn ang="0">
                  <a:pos x="22" y="192"/>
                </a:cxn>
                <a:cxn ang="0">
                  <a:pos x="22" y="183"/>
                </a:cxn>
                <a:cxn ang="0">
                  <a:pos x="18" y="173"/>
                </a:cxn>
                <a:cxn ang="0">
                  <a:pos x="11" y="158"/>
                </a:cxn>
                <a:cxn ang="0">
                  <a:pos x="6" y="146"/>
                </a:cxn>
                <a:cxn ang="0">
                  <a:pos x="3" y="136"/>
                </a:cxn>
                <a:cxn ang="0">
                  <a:pos x="0" y="124"/>
                </a:cxn>
                <a:cxn ang="0">
                  <a:pos x="6" y="110"/>
                </a:cxn>
                <a:cxn ang="0">
                  <a:pos x="8" y="98"/>
                </a:cxn>
                <a:cxn ang="0">
                  <a:pos x="8" y="87"/>
                </a:cxn>
                <a:cxn ang="0">
                  <a:pos x="7" y="74"/>
                </a:cxn>
                <a:cxn ang="0">
                  <a:pos x="8" y="62"/>
                </a:cxn>
                <a:cxn ang="0">
                  <a:pos x="92" y="62"/>
                </a:cxn>
                <a:cxn ang="0">
                  <a:pos x="101" y="66"/>
                </a:cxn>
                <a:cxn ang="0">
                  <a:pos x="111" y="68"/>
                </a:cxn>
                <a:cxn ang="0">
                  <a:pos x="120" y="71"/>
                </a:cxn>
                <a:cxn ang="0">
                  <a:pos x="129" y="72"/>
                </a:cxn>
                <a:cxn ang="0">
                  <a:pos x="139" y="73"/>
                </a:cxn>
                <a:cxn ang="0">
                  <a:pos x="151" y="79"/>
                </a:cxn>
                <a:cxn ang="0">
                  <a:pos x="231" y="104"/>
                </a:cxn>
                <a:cxn ang="0">
                  <a:pos x="252" y="109"/>
                </a:cxn>
                <a:cxn ang="0">
                  <a:pos x="266" y="119"/>
                </a:cxn>
                <a:cxn ang="0">
                  <a:pos x="284" y="106"/>
                </a:cxn>
                <a:cxn ang="0">
                  <a:pos x="279" y="92"/>
                </a:cxn>
                <a:cxn ang="0">
                  <a:pos x="268" y="73"/>
                </a:cxn>
                <a:cxn ang="0">
                  <a:pos x="271" y="68"/>
                </a:cxn>
                <a:cxn ang="0">
                  <a:pos x="279" y="64"/>
                </a:cxn>
                <a:cxn ang="0">
                  <a:pos x="299" y="51"/>
                </a:cxn>
                <a:cxn ang="0">
                  <a:pos x="304" y="16"/>
                </a:cxn>
                <a:cxn ang="0">
                  <a:pos x="319" y="14"/>
                </a:cxn>
                <a:cxn ang="0">
                  <a:pos x="326" y="13"/>
                </a:cxn>
                <a:cxn ang="0">
                  <a:pos x="347" y="15"/>
                </a:cxn>
              </a:cxnLst>
              <a:rect l="0" t="0" r="r" b="b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4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6"/>
                  </a:lnTo>
                  <a:lnTo>
                    <a:pt x="272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/>
              <a:ahLst/>
              <a:cxnLst>
                <a:cxn ang="0">
                  <a:pos x="78" y="340"/>
                </a:cxn>
                <a:cxn ang="0">
                  <a:pos x="57" y="287"/>
                </a:cxn>
                <a:cxn ang="0">
                  <a:pos x="39" y="233"/>
                </a:cxn>
                <a:cxn ang="0">
                  <a:pos x="25" y="194"/>
                </a:cxn>
                <a:cxn ang="0">
                  <a:pos x="171" y="88"/>
                </a:cxn>
                <a:cxn ang="0">
                  <a:pos x="289" y="90"/>
                </a:cxn>
                <a:cxn ang="0">
                  <a:pos x="378" y="77"/>
                </a:cxn>
                <a:cxn ang="0">
                  <a:pos x="474" y="66"/>
                </a:cxn>
                <a:cxn ang="0">
                  <a:pos x="553" y="74"/>
                </a:cxn>
                <a:cxn ang="0">
                  <a:pos x="655" y="81"/>
                </a:cxn>
                <a:cxn ang="0">
                  <a:pos x="742" y="176"/>
                </a:cxn>
                <a:cxn ang="0">
                  <a:pos x="736" y="487"/>
                </a:cxn>
                <a:cxn ang="0">
                  <a:pos x="715" y="498"/>
                </a:cxn>
                <a:cxn ang="0">
                  <a:pos x="689" y="499"/>
                </a:cxn>
                <a:cxn ang="0">
                  <a:pos x="671" y="514"/>
                </a:cxn>
                <a:cxn ang="0">
                  <a:pos x="650" y="532"/>
                </a:cxn>
                <a:cxn ang="0">
                  <a:pos x="634" y="554"/>
                </a:cxn>
                <a:cxn ang="0">
                  <a:pos x="599" y="555"/>
                </a:cxn>
                <a:cxn ang="0">
                  <a:pos x="544" y="547"/>
                </a:cxn>
                <a:cxn ang="0">
                  <a:pos x="498" y="553"/>
                </a:cxn>
                <a:cxn ang="0">
                  <a:pos x="462" y="550"/>
                </a:cxn>
                <a:cxn ang="0">
                  <a:pos x="421" y="532"/>
                </a:cxn>
                <a:cxn ang="0">
                  <a:pos x="393" y="525"/>
                </a:cxn>
                <a:cxn ang="0">
                  <a:pos x="374" y="516"/>
                </a:cxn>
                <a:cxn ang="0">
                  <a:pos x="367" y="489"/>
                </a:cxn>
                <a:cxn ang="0">
                  <a:pos x="356" y="460"/>
                </a:cxn>
                <a:cxn ang="0">
                  <a:pos x="338" y="440"/>
                </a:cxn>
                <a:cxn ang="0">
                  <a:pos x="301" y="436"/>
                </a:cxn>
                <a:cxn ang="0">
                  <a:pos x="286" y="457"/>
                </a:cxn>
                <a:cxn ang="0">
                  <a:pos x="287" y="477"/>
                </a:cxn>
                <a:cxn ang="0">
                  <a:pos x="260" y="496"/>
                </a:cxn>
                <a:cxn ang="0">
                  <a:pos x="236" y="514"/>
                </a:cxn>
                <a:cxn ang="0">
                  <a:pos x="216" y="502"/>
                </a:cxn>
                <a:cxn ang="0">
                  <a:pos x="190" y="478"/>
                </a:cxn>
                <a:cxn ang="0">
                  <a:pos x="167" y="457"/>
                </a:cxn>
                <a:cxn ang="0">
                  <a:pos x="147" y="441"/>
                </a:cxn>
                <a:cxn ang="0">
                  <a:pos x="127" y="420"/>
                </a:cxn>
                <a:cxn ang="0">
                  <a:pos x="113" y="396"/>
                </a:cxn>
                <a:cxn ang="0">
                  <a:pos x="103" y="379"/>
                </a:cxn>
                <a:cxn ang="0">
                  <a:pos x="95" y="362"/>
                </a:cxn>
                <a:cxn ang="0">
                  <a:pos x="83" y="348"/>
                </a:cxn>
                <a:cxn ang="0">
                  <a:pos x="73" y="331"/>
                </a:cxn>
                <a:cxn ang="0">
                  <a:pos x="67" y="316"/>
                </a:cxn>
                <a:cxn ang="0">
                  <a:pos x="65" y="298"/>
                </a:cxn>
                <a:cxn ang="0">
                  <a:pos x="63" y="280"/>
                </a:cxn>
                <a:cxn ang="0">
                  <a:pos x="51" y="270"/>
                </a:cxn>
                <a:cxn ang="0">
                  <a:pos x="47" y="258"/>
                </a:cxn>
                <a:cxn ang="0">
                  <a:pos x="41" y="246"/>
                </a:cxn>
                <a:cxn ang="0">
                  <a:pos x="44" y="233"/>
                </a:cxn>
                <a:cxn ang="0">
                  <a:pos x="49" y="236"/>
                </a:cxn>
                <a:cxn ang="0">
                  <a:pos x="53" y="226"/>
                </a:cxn>
                <a:cxn ang="0">
                  <a:pos x="48" y="212"/>
                </a:cxn>
                <a:cxn ang="0">
                  <a:pos x="34" y="194"/>
                </a:cxn>
                <a:cxn ang="0">
                  <a:pos x="21" y="178"/>
                </a:cxn>
                <a:cxn ang="0">
                  <a:pos x="19" y="163"/>
                </a:cxn>
                <a:cxn ang="0">
                  <a:pos x="26" y="153"/>
                </a:cxn>
                <a:cxn ang="0">
                  <a:pos x="16" y="131"/>
                </a:cxn>
                <a:cxn ang="0">
                  <a:pos x="8" y="110"/>
                </a:cxn>
                <a:cxn ang="0">
                  <a:pos x="5" y="95"/>
                </a:cxn>
                <a:cxn ang="0">
                  <a:pos x="12" y="76"/>
                </a:cxn>
                <a:cxn ang="0">
                  <a:pos x="4" y="57"/>
                </a:cxn>
                <a:cxn ang="0">
                  <a:pos x="1" y="38"/>
                </a:cxn>
                <a:cxn ang="0">
                  <a:pos x="7" y="15"/>
                </a:cxn>
              </a:cxnLst>
              <a:rect l="0" t="0" r="r" b="b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1" y="508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90" y="477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6" y="337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4" y="299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6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5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699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0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1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2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8703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4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5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6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7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8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9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0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1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2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3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4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5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6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8717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9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0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1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3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4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5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6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8727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8728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9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8730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8731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2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2" y="0"/>
                </a:cxn>
                <a:cxn ang="0">
                  <a:pos x="68" y="6"/>
                </a:cxn>
                <a:cxn ang="0">
                  <a:pos x="74" y="13"/>
                </a:cxn>
                <a:cxn ang="0">
                  <a:pos x="78" y="21"/>
                </a:cxn>
                <a:cxn ang="0">
                  <a:pos x="87" y="27"/>
                </a:cxn>
                <a:cxn ang="0">
                  <a:pos x="90" y="36"/>
                </a:cxn>
                <a:cxn ang="0">
                  <a:pos x="98" y="42"/>
                </a:cxn>
                <a:cxn ang="0">
                  <a:pos x="106" y="48"/>
                </a:cxn>
                <a:cxn ang="0">
                  <a:pos x="116" y="54"/>
                </a:cxn>
                <a:cxn ang="0">
                  <a:pos x="125" y="58"/>
                </a:cxn>
                <a:cxn ang="0">
                  <a:pos x="138" y="61"/>
                </a:cxn>
                <a:cxn ang="0">
                  <a:pos x="148" y="63"/>
                </a:cxn>
                <a:cxn ang="0">
                  <a:pos x="159" y="62"/>
                </a:cxn>
                <a:cxn ang="0">
                  <a:pos x="166" y="59"/>
                </a:cxn>
                <a:cxn ang="0">
                  <a:pos x="178" y="59"/>
                </a:cxn>
                <a:cxn ang="0">
                  <a:pos x="190" y="64"/>
                </a:cxn>
                <a:cxn ang="0">
                  <a:pos x="198" y="66"/>
                </a:cxn>
                <a:cxn ang="0">
                  <a:pos x="208" y="67"/>
                </a:cxn>
                <a:cxn ang="0">
                  <a:pos x="220" y="68"/>
                </a:cxn>
                <a:cxn ang="0">
                  <a:pos x="230" y="67"/>
                </a:cxn>
                <a:cxn ang="0">
                  <a:pos x="239" y="65"/>
                </a:cxn>
                <a:cxn ang="0">
                  <a:pos x="249" y="72"/>
                </a:cxn>
                <a:cxn ang="0">
                  <a:pos x="258" y="67"/>
                </a:cxn>
                <a:cxn ang="0">
                  <a:pos x="268" y="68"/>
                </a:cxn>
                <a:cxn ang="0">
                  <a:pos x="279" y="68"/>
                </a:cxn>
                <a:cxn ang="0">
                  <a:pos x="288" y="72"/>
                </a:cxn>
                <a:cxn ang="0">
                  <a:pos x="298" y="71"/>
                </a:cxn>
                <a:cxn ang="0">
                  <a:pos x="308" y="71"/>
                </a:cxn>
                <a:cxn ang="0">
                  <a:pos x="318" y="71"/>
                </a:cxn>
                <a:cxn ang="0">
                  <a:pos x="328" y="68"/>
                </a:cxn>
                <a:cxn ang="0">
                  <a:pos x="337" y="71"/>
                </a:cxn>
                <a:cxn ang="0">
                  <a:pos x="348" y="72"/>
                </a:cxn>
                <a:cxn ang="0">
                  <a:pos x="355" y="78"/>
                </a:cxn>
                <a:cxn ang="0">
                  <a:pos x="364" y="84"/>
                </a:cxn>
                <a:cxn ang="0">
                  <a:pos x="375" y="84"/>
                </a:cxn>
                <a:cxn ang="0">
                  <a:pos x="384" y="87"/>
                </a:cxn>
                <a:cxn ang="0">
                  <a:pos x="394" y="87"/>
                </a:cxn>
                <a:cxn ang="0">
                  <a:pos x="400" y="92"/>
                </a:cxn>
                <a:cxn ang="0">
                  <a:pos x="408" y="90"/>
                </a:cxn>
                <a:cxn ang="0">
                  <a:pos x="415" y="85"/>
                </a:cxn>
                <a:cxn ang="0">
                  <a:pos x="426" y="82"/>
                </a:cxn>
                <a:cxn ang="0">
                  <a:pos x="436" y="80"/>
                </a:cxn>
                <a:cxn ang="0">
                  <a:pos x="446" y="78"/>
                </a:cxn>
                <a:cxn ang="0">
                  <a:pos x="457" y="78"/>
                </a:cxn>
                <a:cxn ang="0">
                  <a:pos x="465" y="81"/>
                </a:cxn>
                <a:cxn ang="0">
                  <a:pos x="475" y="85"/>
                </a:cxn>
                <a:cxn ang="0">
                  <a:pos x="483" y="90"/>
                </a:cxn>
                <a:cxn ang="0">
                  <a:pos x="505" y="85"/>
                </a:cxn>
                <a:cxn ang="0">
                  <a:pos x="529" y="81"/>
                </a:cxn>
                <a:cxn ang="0">
                  <a:pos x="553" y="77"/>
                </a:cxn>
                <a:cxn ang="0">
                  <a:pos x="577" y="72"/>
                </a:cxn>
                <a:cxn ang="0">
                  <a:pos x="602" y="67"/>
                </a:cxn>
                <a:cxn ang="0">
                  <a:pos x="626" y="63"/>
                </a:cxn>
                <a:cxn ang="0">
                  <a:pos x="608" y="109"/>
                </a:cxn>
                <a:cxn ang="0">
                  <a:pos x="428" y="249"/>
                </a:cxn>
                <a:cxn ang="0">
                  <a:pos x="209" y="255"/>
                </a:cxn>
                <a:cxn ang="0">
                  <a:pos x="162" y="201"/>
                </a:cxn>
                <a:cxn ang="0">
                  <a:pos x="102" y="198"/>
                </a:cxn>
                <a:cxn ang="0">
                  <a:pos x="1" y="162"/>
                </a:cxn>
                <a:cxn ang="0">
                  <a:pos x="5" y="0"/>
                </a:cxn>
              </a:cxnLst>
              <a:rect l="0" t="0" r="r" b="b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/>
              <a:ahLst/>
              <a:cxnLst>
                <a:cxn ang="0">
                  <a:pos x="334" y="22"/>
                </a:cxn>
                <a:cxn ang="0">
                  <a:pos x="339" y="27"/>
                </a:cxn>
                <a:cxn ang="0">
                  <a:pos x="331" y="48"/>
                </a:cxn>
                <a:cxn ang="0">
                  <a:pos x="322" y="82"/>
                </a:cxn>
                <a:cxn ang="0">
                  <a:pos x="344" y="101"/>
                </a:cxn>
                <a:cxn ang="0">
                  <a:pos x="360" y="141"/>
                </a:cxn>
                <a:cxn ang="0">
                  <a:pos x="378" y="176"/>
                </a:cxn>
                <a:cxn ang="0">
                  <a:pos x="369" y="191"/>
                </a:cxn>
                <a:cxn ang="0">
                  <a:pos x="386" y="197"/>
                </a:cxn>
                <a:cxn ang="0">
                  <a:pos x="379" y="220"/>
                </a:cxn>
                <a:cxn ang="0">
                  <a:pos x="392" y="242"/>
                </a:cxn>
                <a:cxn ang="0">
                  <a:pos x="359" y="271"/>
                </a:cxn>
                <a:cxn ang="0">
                  <a:pos x="324" y="278"/>
                </a:cxn>
                <a:cxn ang="0">
                  <a:pos x="302" y="268"/>
                </a:cxn>
                <a:cxn ang="0">
                  <a:pos x="279" y="269"/>
                </a:cxn>
                <a:cxn ang="0">
                  <a:pos x="245" y="274"/>
                </a:cxn>
                <a:cxn ang="0">
                  <a:pos x="238" y="254"/>
                </a:cxn>
                <a:cxn ang="0">
                  <a:pos x="243" y="236"/>
                </a:cxn>
                <a:cxn ang="0">
                  <a:pos x="231" y="225"/>
                </a:cxn>
                <a:cxn ang="0">
                  <a:pos x="209" y="230"/>
                </a:cxn>
                <a:cxn ang="0">
                  <a:pos x="209" y="215"/>
                </a:cxn>
                <a:cxn ang="0">
                  <a:pos x="182" y="208"/>
                </a:cxn>
                <a:cxn ang="0">
                  <a:pos x="158" y="225"/>
                </a:cxn>
                <a:cxn ang="0">
                  <a:pos x="144" y="220"/>
                </a:cxn>
                <a:cxn ang="0">
                  <a:pos x="140" y="222"/>
                </a:cxn>
                <a:cxn ang="0">
                  <a:pos x="135" y="220"/>
                </a:cxn>
                <a:cxn ang="0">
                  <a:pos x="122" y="226"/>
                </a:cxn>
                <a:cxn ang="0">
                  <a:pos x="109" y="256"/>
                </a:cxn>
                <a:cxn ang="0">
                  <a:pos x="112" y="277"/>
                </a:cxn>
                <a:cxn ang="0">
                  <a:pos x="93" y="271"/>
                </a:cxn>
                <a:cxn ang="0">
                  <a:pos x="89" y="275"/>
                </a:cxn>
                <a:cxn ang="0">
                  <a:pos x="87" y="280"/>
                </a:cxn>
                <a:cxn ang="0">
                  <a:pos x="84" y="291"/>
                </a:cxn>
                <a:cxn ang="0">
                  <a:pos x="103" y="301"/>
                </a:cxn>
                <a:cxn ang="0">
                  <a:pos x="109" y="315"/>
                </a:cxn>
                <a:cxn ang="0">
                  <a:pos x="94" y="308"/>
                </a:cxn>
                <a:cxn ang="0">
                  <a:pos x="74" y="339"/>
                </a:cxn>
                <a:cxn ang="0">
                  <a:pos x="66" y="319"/>
                </a:cxn>
                <a:cxn ang="0">
                  <a:pos x="75" y="306"/>
                </a:cxn>
                <a:cxn ang="0">
                  <a:pos x="30" y="319"/>
                </a:cxn>
                <a:cxn ang="0">
                  <a:pos x="17" y="289"/>
                </a:cxn>
                <a:cxn ang="0">
                  <a:pos x="14" y="234"/>
                </a:cxn>
                <a:cxn ang="0">
                  <a:pos x="14" y="219"/>
                </a:cxn>
                <a:cxn ang="0">
                  <a:pos x="20" y="217"/>
                </a:cxn>
                <a:cxn ang="0">
                  <a:pos x="25" y="217"/>
                </a:cxn>
                <a:cxn ang="0">
                  <a:pos x="31" y="214"/>
                </a:cxn>
                <a:cxn ang="0">
                  <a:pos x="24" y="167"/>
                </a:cxn>
                <a:cxn ang="0">
                  <a:pos x="48" y="141"/>
                </a:cxn>
                <a:cxn ang="0">
                  <a:pos x="67" y="125"/>
                </a:cxn>
                <a:cxn ang="0">
                  <a:pos x="116" y="96"/>
                </a:cxn>
                <a:cxn ang="0">
                  <a:pos x="135" y="86"/>
                </a:cxn>
                <a:cxn ang="0">
                  <a:pos x="154" y="87"/>
                </a:cxn>
                <a:cxn ang="0">
                  <a:pos x="185" y="77"/>
                </a:cxn>
                <a:cxn ang="0">
                  <a:pos x="204" y="76"/>
                </a:cxn>
                <a:cxn ang="0">
                  <a:pos x="224" y="62"/>
                </a:cxn>
                <a:cxn ang="0">
                  <a:pos x="236" y="56"/>
                </a:cxn>
                <a:cxn ang="0">
                  <a:pos x="246" y="41"/>
                </a:cxn>
                <a:cxn ang="0">
                  <a:pos x="276" y="17"/>
                </a:cxn>
                <a:cxn ang="0">
                  <a:pos x="322" y="3"/>
                </a:cxn>
              </a:cxnLst>
              <a:rect l="0" t="0" r="r" b="b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90" y="274"/>
                  </a:lnTo>
                  <a:lnTo>
                    <a:pt x="90" y="274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252" y="14"/>
                </a:cxn>
                <a:cxn ang="0">
                  <a:pos x="268" y="32"/>
                </a:cxn>
                <a:cxn ang="0">
                  <a:pos x="291" y="48"/>
                </a:cxn>
                <a:cxn ang="0">
                  <a:pos x="312" y="64"/>
                </a:cxn>
                <a:cxn ang="0">
                  <a:pos x="336" y="69"/>
                </a:cxn>
                <a:cxn ang="0">
                  <a:pos x="348" y="82"/>
                </a:cxn>
                <a:cxn ang="0">
                  <a:pos x="349" y="98"/>
                </a:cxn>
                <a:cxn ang="0">
                  <a:pos x="364" y="160"/>
                </a:cxn>
                <a:cxn ang="0">
                  <a:pos x="367" y="206"/>
                </a:cxn>
                <a:cxn ang="0">
                  <a:pos x="366" y="236"/>
                </a:cxn>
                <a:cxn ang="0">
                  <a:pos x="375" y="267"/>
                </a:cxn>
                <a:cxn ang="0">
                  <a:pos x="375" y="295"/>
                </a:cxn>
                <a:cxn ang="0">
                  <a:pos x="382" y="327"/>
                </a:cxn>
                <a:cxn ang="0">
                  <a:pos x="387" y="351"/>
                </a:cxn>
                <a:cxn ang="0">
                  <a:pos x="399" y="328"/>
                </a:cxn>
                <a:cxn ang="0">
                  <a:pos x="501" y="323"/>
                </a:cxn>
                <a:cxn ang="0">
                  <a:pos x="627" y="345"/>
                </a:cxn>
                <a:cxn ang="0">
                  <a:pos x="710" y="391"/>
                </a:cxn>
                <a:cxn ang="0">
                  <a:pos x="625" y="495"/>
                </a:cxn>
                <a:cxn ang="0">
                  <a:pos x="512" y="516"/>
                </a:cxn>
                <a:cxn ang="0">
                  <a:pos x="500" y="528"/>
                </a:cxn>
                <a:cxn ang="0">
                  <a:pos x="483" y="543"/>
                </a:cxn>
                <a:cxn ang="0">
                  <a:pos x="469" y="552"/>
                </a:cxn>
                <a:cxn ang="0">
                  <a:pos x="455" y="566"/>
                </a:cxn>
                <a:cxn ang="0">
                  <a:pos x="435" y="577"/>
                </a:cxn>
                <a:cxn ang="0">
                  <a:pos x="410" y="579"/>
                </a:cxn>
                <a:cxn ang="0">
                  <a:pos x="389" y="577"/>
                </a:cxn>
                <a:cxn ang="0">
                  <a:pos x="367" y="575"/>
                </a:cxn>
                <a:cxn ang="0">
                  <a:pos x="349" y="572"/>
                </a:cxn>
                <a:cxn ang="0">
                  <a:pos x="326" y="575"/>
                </a:cxn>
                <a:cxn ang="0">
                  <a:pos x="307" y="582"/>
                </a:cxn>
                <a:cxn ang="0">
                  <a:pos x="290" y="594"/>
                </a:cxn>
                <a:cxn ang="0">
                  <a:pos x="263" y="597"/>
                </a:cxn>
                <a:cxn ang="0">
                  <a:pos x="250" y="572"/>
                </a:cxn>
                <a:cxn ang="0">
                  <a:pos x="234" y="542"/>
                </a:cxn>
                <a:cxn ang="0">
                  <a:pos x="227" y="519"/>
                </a:cxn>
                <a:cxn ang="0">
                  <a:pos x="216" y="495"/>
                </a:cxn>
                <a:cxn ang="0">
                  <a:pos x="209" y="471"/>
                </a:cxn>
                <a:cxn ang="0">
                  <a:pos x="189" y="445"/>
                </a:cxn>
                <a:cxn ang="0">
                  <a:pos x="177" y="415"/>
                </a:cxn>
                <a:cxn ang="0">
                  <a:pos x="163" y="388"/>
                </a:cxn>
                <a:cxn ang="0">
                  <a:pos x="148" y="363"/>
                </a:cxn>
                <a:cxn ang="0">
                  <a:pos x="139" y="339"/>
                </a:cxn>
                <a:cxn ang="0">
                  <a:pos x="123" y="313"/>
                </a:cxn>
                <a:cxn ang="0">
                  <a:pos x="107" y="293"/>
                </a:cxn>
                <a:cxn ang="0">
                  <a:pos x="95" y="271"/>
                </a:cxn>
                <a:cxn ang="0">
                  <a:pos x="74" y="247"/>
                </a:cxn>
                <a:cxn ang="0">
                  <a:pos x="42" y="218"/>
                </a:cxn>
                <a:cxn ang="0">
                  <a:pos x="35" y="188"/>
                </a:cxn>
                <a:cxn ang="0">
                  <a:pos x="15" y="165"/>
                </a:cxn>
                <a:cxn ang="0">
                  <a:pos x="11" y="135"/>
                </a:cxn>
                <a:cxn ang="0">
                  <a:pos x="4" y="107"/>
                </a:cxn>
                <a:cxn ang="0">
                  <a:pos x="0" y="71"/>
                </a:cxn>
                <a:cxn ang="0">
                  <a:pos x="5" y="44"/>
                </a:cxn>
                <a:cxn ang="0">
                  <a:pos x="25" y="37"/>
                </a:cxn>
                <a:cxn ang="0">
                  <a:pos x="50" y="27"/>
                </a:cxn>
                <a:cxn ang="0">
                  <a:pos x="71" y="37"/>
                </a:cxn>
                <a:cxn ang="0">
                  <a:pos x="95" y="38"/>
                </a:cxn>
                <a:cxn ang="0">
                  <a:pos x="117" y="42"/>
                </a:cxn>
                <a:cxn ang="0">
                  <a:pos x="140" y="32"/>
                </a:cxn>
                <a:cxn ang="0">
                  <a:pos x="161" y="18"/>
                </a:cxn>
                <a:cxn ang="0">
                  <a:pos x="183" y="4"/>
                </a:cxn>
              </a:cxnLst>
              <a:rect l="0" t="0" r="r" b="b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89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50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5" y="572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1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7" y="7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36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7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/>
              <a:ahLst/>
              <a:cxnLst>
                <a:cxn ang="0">
                  <a:pos x="297" y="52"/>
                </a:cxn>
                <a:cxn ang="0">
                  <a:pos x="273" y="52"/>
                </a:cxn>
                <a:cxn ang="0">
                  <a:pos x="223" y="53"/>
                </a:cxn>
                <a:cxn ang="0">
                  <a:pos x="170" y="55"/>
                </a:cxn>
                <a:cxn ang="0">
                  <a:pos x="136" y="69"/>
                </a:cxn>
                <a:cxn ang="0">
                  <a:pos x="114" y="76"/>
                </a:cxn>
                <a:cxn ang="0">
                  <a:pos x="101" y="67"/>
                </a:cxn>
                <a:cxn ang="0">
                  <a:pos x="89" y="60"/>
                </a:cxn>
                <a:cxn ang="0">
                  <a:pos x="81" y="54"/>
                </a:cxn>
                <a:cxn ang="0">
                  <a:pos x="76" y="51"/>
                </a:cxn>
                <a:cxn ang="0">
                  <a:pos x="66" y="45"/>
                </a:cxn>
                <a:cxn ang="0">
                  <a:pos x="57" y="43"/>
                </a:cxn>
                <a:cxn ang="0">
                  <a:pos x="41" y="42"/>
                </a:cxn>
                <a:cxn ang="0">
                  <a:pos x="32" y="41"/>
                </a:cxn>
                <a:cxn ang="0">
                  <a:pos x="25" y="41"/>
                </a:cxn>
                <a:cxn ang="0">
                  <a:pos x="14" y="40"/>
                </a:cxn>
                <a:cxn ang="0">
                  <a:pos x="13" y="39"/>
                </a:cxn>
                <a:cxn ang="0">
                  <a:pos x="14" y="35"/>
                </a:cxn>
                <a:cxn ang="0">
                  <a:pos x="13" y="33"/>
                </a:cxn>
                <a:cxn ang="0">
                  <a:pos x="13" y="30"/>
                </a:cxn>
                <a:cxn ang="0">
                  <a:pos x="11" y="28"/>
                </a:cxn>
                <a:cxn ang="0">
                  <a:pos x="11" y="26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6" y="20"/>
                </a:cxn>
                <a:cxn ang="0">
                  <a:pos x="6" y="19"/>
                </a:cxn>
                <a:cxn ang="0">
                  <a:pos x="4" y="17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20" y="0"/>
                </a:cxn>
                <a:cxn ang="0">
                  <a:pos x="32" y="0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66" y="0"/>
                </a:cxn>
                <a:cxn ang="0">
                  <a:pos x="78" y="0"/>
                </a:cxn>
                <a:cxn ang="0">
                  <a:pos x="90" y="0"/>
                </a:cxn>
                <a:cxn ang="0">
                  <a:pos x="102" y="0"/>
                </a:cxn>
                <a:cxn ang="0">
                  <a:pos x="114" y="0"/>
                </a:cxn>
                <a:cxn ang="0">
                  <a:pos x="127" y="0"/>
                </a:cxn>
                <a:cxn ang="0">
                  <a:pos x="137" y="1"/>
                </a:cxn>
                <a:cxn ang="0">
                  <a:pos x="150" y="1"/>
                </a:cxn>
                <a:cxn ang="0">
                  <a:pos x="162" y="1"/>
                </a:cxn>
                <a:cxn ang="0">
                  <a:pos x="174" y="1"/>
                </a:cxn>
                <a:cxn ang="0">
                  <a:pos x="186" y="1"/>
                </a:cxn>
                <a:cxn ang="0">
                  <a:pos x="199" y="1"/>
                </a:cxn>
                <a:cxn ang="0">
                  <a:pos x="209" y="1"/>
                </a:cxn>
                <a:cxn ang="0">
                  <a:pos x="222" y="1"/>
                </a:cxn>
                <a:cxn ang="0">
                  <a:pos x="234" y="1"/>
                </a:cxn>
                <a:cxn ang="0">
                  <a:pos x="246" y="1"/>
                </a:cxn>
                <a:cxn ang="0">
                  <a:pos x="256" y="1"/>
                </a:cxn>
                <a:cxn ang="0">
                  <a:pos x="268" y="1"/>
                </a:cxn>
                <a:cxn ang="0">
                  <a:pos x="279" y="1"/>
                </a:cxn>
                <a:cxn ang="0">
                  <a:pos x="290" y="1"/>
                </a:cxn>
                <a:cxn ang="0">
                  <a:pos x="302" y="0"/>
                </a:cxn>
                <a:cxn ang="0">
                  <a:pos x="315" y="0"/>
                </a:cxn>
                <a:cxn ang="0">
                  <a:pos x="327" y="0"/>
                </a:cxn>
                <a:cxn ang="0">
                  <a:pos x="339" y="0"/>
                </a:cxn>
              </a:cxnLst>
              <a:rect l="0" t="0" r="r" b="b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14" y="76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/>
              <a:ahLst/>
              <a:cxnLst>
                <a:cxn ang="0">
                  <a:pos x="254" y="1"/>
                </a:cxn>
                <a:cxn ang="0">
                  <a:pos x="273" y="4"/>
                </a:cxn>
                <a:cxn ang="0">
                  <a:pos x="292" y="6"/>
                </a:cxn>
                <a:cxn ang="0">
                  <a:pos x="311" y="9"/>
                </a:cxn>
                <a:cxn ang="0">
                  <a:pos x="333" y="11"/>
                </a:cxn>
                <a:cxn ang="0">
                  <a:pos x="345" y="15"/>
                </a:cxn>
                <a:cxn ang="0">
                  <a:pos x="361" y="13"/>
                </a:cxn>
                <a:cxn ang="0">
                  <a:pos x="384" y="18"/>
                </a:cxn>
                <a:cxn ang="0">
                  <a:pos x="408" y="18"/>
                </a:cxn>
                <a:cxn ang="0">
                  <a:pos x="421" y="17"/>
                </a:cxn>
                <a:cxn ang="0">
                  <a:pos x="434" y="26"/>
                </a:cxn>
                <a:cxn ang="0">
                  <a:pos x="434" y="67"/>
                </a:cxn>
                <a:cxn ang="0">
                  <a:pos x="434" y="103"/>
                </a:cxn>
                <a:cxn ang="0">
                  <a:pos x="434" y="132"/>
                </a:cxn>
                <a:cxn ang="0">
                  <a:pos x="434" y="203"/>
                </a:cxn>
                <a:cxn ang="0">
                  <a:pos x="420" y="250"/>
                </a:cxn>
                <a:cxn ang="0">
                  <a:pos x="353" y="250"/>
                </a:cxn>
                <a:cxn ang="0">
                  <a:pos x="292" y="292"/>
                </a:cxn>
                <a:cxn ang="0">
                  <a:pos x="292" y="440"/>
                </a:cxn>
                <a:cxn ang="0">
                  <a:pos x="267" y="516"/>
                </a:cxn>
                <a:cxn ang="0">
                  <a:pos x="219" y="516"/>
                </a:cxn>
                <a:cxn ang="0">
                  <a:pos x="187" y="491"/>
                </a:cxn>
                <a:cxn ang="0">
                  <a:pos x="150" y="497"/>
                </a:cxn>
                <a:cxn ang="0">
                  <a:pos x="122" y="500"/>
                </a:cxn>
                <a:cxn ang="0">
                  <a:pos x="75" y="478"/>
                </a:cxn>
                <a:cxn ang="0">
                  <a:pos x="71" y="436"/>
                </a:cxn>
                <a:cxn ang="0">
                  <a:pos x="56" y="420"/>
                </a:cxn>
                <a:cxn ang="0">
                  <a:pos x="58" y="401"/>
                </a:cxn>
                <a:cxn ang="0">
                  <a:pos x="55" y="393"/>
                </a:cxn>
                <a:cxn ang="0">
                  <a:pos x="48" y="376"/>
                </a:cxn>
                <a:cxn ang="0">
                  <a:pos x="37" y="318"/>
                </a:cxn>
                <a:cxn ang="0">
                  <a:pos x="12" y="301"/>
                </a:cxn>
                <a:cxn ang="0">
                  <a:pos x="9" y="270"/>
                </a:cxn>
                <a:cxn ang="0">
                  <a:pos x="17" y="248"/>
                </a:cxn>
                <a:cxn ang="0">
                  <a:pos x="18" y="235"/>
                </a:cxn>
                <a:cxn ang="0">
                  <a:pos x="23" y="224"/>
                </a:cxn>
                <a:cxn ang="0">
                  <a:pos x="38" y="190"/>
                </a:cxn>
                <a:cxn ang="0">
                  <a:pos x="39" y="157"/>
                </a:cxn>
                <a:cxn ang="0">
                  <a:pos x="38" y="143"/>
                </a:cxn>
                <a:cxn ang="0">
                  <a:pos x="63" y="129"/>
                </a:cxn>
                <a:cxn ang="0">
                  <a:pos x="81" y="118"/>
                </a:cxn>
                <a:cxn ang="0">
                  <a:pos x="85" y="100"/>
                </a:cxn>
                <a:cxn ang="0">
                  <a:pos x="87" y="86"/>
                </a:cxn>
                <a:cxn ang="0">
                  <a:pos x="92" y="76"/>
                </a:cxn>
                <a:cxn ang="0">
                  <a:pos x="101" y="61"/>
                </a:cxn>
                <a:cxn ang="0">
                  <a:pos x="115" y="51"/>
                </a:cxn>
                <a:cxn ang="0">
                  <a:pos x="126" y="38"/>
                </a:cxn>
                <a:cxn ang="0">
                  <a:pos x="139" y="33"/>
                </a:cxn>
                <a:cxn ang="0">
                  <a:pos x="147" y="31"/>
                </a:cxn>
                <a:cxn ang="0">
                  <a:pos x="153" y="26"/>
                </a:cxn>
                <a:cxn ang="0">
                  <a:pos x="160" y="21"/>
                </a:cxn>
                <a:cxn ang="0">
                  <a:pos x="166" y="19"/>
                </a:cxn>
                <a:cxn ang="0">
                  <a:pos x="173" y="16"/>
                </a:cxn>
                <a:cxn ang="0">
                  <a:pos x="181" y="13"/>
                </a:cxn>
                <a:cxn ang="0">
                  <a:pos x="188" y="11"/>
                </a:cxn>
                <a:cxn ang="0">
                  <a:pos x="197" y="7"/>
                </a:cxn>
                <a:cxn ang="0">
                  <a:pos x="202" y="1"/>
                </a:cxn>
                <a:cxn ang="0">
                  <a:pos x="216" y="1"/>
                </a:cxn>
                <a:cxn ang="0">
                  <a:pos x="230" y="1"/>
                </a:cxn>
              </a:cxnLst>
              <a:rect l="0" t="0" r="r" b="b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55" y="1"/>
                </a:cxn>
                <a:cxn ang="0">
                  <a:pos x="80" y="1"/>
                </a:cxn>
                <a:cxn ang="0">
                  <a:pos x="104" y="1"/>
                </a:cxn>
                <a:cxn ang="0">
                  <a:pos x="127" y="1"/>
                </a:cxn>
                <a:cxn ang="0">
                  <a:pos x="152" y="1"/>
                </a:cxn>
                <a:cxn ang="0">
                  <a:pos x="176" y="1"/>
                </a:cxn>
                <a:cxn ang="0">
                  <a:pos x="197" y="1"/>
                </a:cxn>
                <a:cxn ang="0">
                  <a:pos x="204" y="13"/>
                </a:cxn>
                <a:cxn ang="0">
                  <a:pos x="209" y="21"/>
                </a:cxn>
                <a:cxn ang="0">
                  <a:pos x="214" y="28"/>
                </a:cxn>
                <a:cxn ang="0">
                  <a:pos x="217" y="35"/>
                </a:cxn>
                <a:cxn ang="0">
                  <a:pos x="216" y="42"/>
                </a:cxn>
                <a:cxn ang="0">
                  <a:pos x="200" y="58"/>
                </a:cxn>
                <a:cxn ang="0">
                  <a:pos x="185" y="72"/>
                </a:cxn>
                <a:cxn ang="0">
                  <a:pos x="165" y="95"/>
                </a:cxn>
                <a:cxn ang="0">
                  <a:pos x="171" y="99"/>
                </a:cxn>
                <a:cxn ang="0">
                  <a:pos x="180" y="101"/>
                </a:cxn>
                <a:cxn ang="0">
                  <a:pos x="187" y="104"/>
                </a:cxn>
                <a:cxn ang="0">
                  <a:pos x="191" y="107"/>
                </a:cxn>
                <a:cxn ang="0">
                  <a:pos x="197" y="124"/>
                </a:cxn>
                <a:cxn ang="0">
                  <a:pos x="198" y="187"/>
                </a:cxn>
                <a:cxn ang="0">
                  <a:pos x="198" y="201"/>
                </a:cxn>
                <a:cxn ang="0">
                  <a:pos x="203" y="211"/>
                </a:cxn>
                <a:cxn ang="0">
                  <a:pos x="203" y="224"/>
                </a:cxn>
                <a:cxn ang="0">
                  <a:pos x="197" y="230"/>
                </a:cxn>
                <a:cxn ang="0">
                  <a:pos x="203" y="237"/>
                </a:cxn>
                <a:cxn ang="0">
                  <a:pos x="209" y="240"/>
                </a:cxn>
                <a:cxn ang="0">
                  <a:pos x="203" y="242"/>
                </a:cxn>
                <a:cxn ang="0">
                  <a:pos x="195" y="244"/>
                </a:cxn>
                <a:cxn ang="0">
                  <a:pos x="187" y="248"/>
                </a:cxn>
                <a:cxn ang="0">
                  <a:pos x="178" y="251"/>
                </a:cxn>
                <a:cxn ang="0">
                  <a:pos x="169" y="254"/>
                </a:cxn>
                <a:cxn ang="0">
                  <a:pos x="143" y="261"/>
                </a:cxn>
                <a:cxn ang="0">
                  <a:pos x="82" y="264"/>
                </a:cxn>
                <a:cxn ang="0">
                  <a:pos x="62" y="265"/>
                </a:cxn>
                <a:cxn ang="0">
                  <a:pos x="62" y="277"/>
                </a:cxn>
                <a:cxn ang="0">
                  <a:pos x="64" y="290"/>
                </a:cxn>
                <a:cxn ang="0">
                  <a:pos x="46" y="286"/>
                </a:cxn>
                <a:cxn ang="0">
                  <a:pos x="50" y="277"/>
                </a:cxn>
                <a:cxn ang="0">
                  <a:pos x="44" y="266"/>
                </a:cxn>
                <a:cxn ang="0">
                  <a:pos x="38" y="258"/>
                </a:cxn>
                <a:cxn ang="0">
                  <a:pos x="32" y="244"/>
                </a:cxn>
                <a:cxn ang="0">
                  <a:pos x="33" y="233"/>
                </a:cxn>
                <a:cxn ang="0">
                  <a:pos x="37" y="222"/>
                </a:cxn>
                <a:cxn ang="0">
                  <a:pos x="37" y="212"/>
                </a:cxn>
                <a:cxn ang="0">
                  <a:pos x="31" y="200"/>
                </a:cxn>
                <a:cxn ang="0">
                  <a:pos x="26" y="190"/>
                </a:cxn>
                <a:cxn ang="0">
                  <a:pos x="24" y="177"/>
                </a:cxn>
                <a:cxn ang="0">
                  <a:pos x="25" y="165"/>
                </a:cxn>
                <a:cxn ang="0">
                  <a:pos x="25" y="154"/>
                </a:cxn>
                <a:cxn ang="0">
                  <a:pos x="25" y="140"/>
                </a:cxn>
                <a:cxn ang="0">
                  <a:pos x="24" y="128"/>
                </a:cxn>
                <a:cxn ang="0">
                  <a:pos x="23" y="108"/>
                </a:cxn>
                <a:cxn ang="0">
                  <a:pos x="14" y="74"/>
                </a:cxn>
                <a:cxn ang="0">
                  <a:pos x="5" y="47"/>
                </a:cxn>
                <a:cxn ang="0">
                  <a:pos x="7" y="35"/>
                </a:cxn>
                <a:cxn ang="0">
                  <a:pos x="1" y="30"/>
                </a:cxn>
                <a:cxn ang="0">
                  <a:pos x="3" y="23"/>
                </a:cxn>
                <a:cxn ang="0">
                  <a:pos x="7" y="16"/>
                </a:cxn>
                <a:cxn ang="0">
                  <a:pos x="10" y="3"/>
                </a:cxn>
              </a:cxnLst>
              <a:rect l="0" t="0" r="r" b="b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09" y="21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0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3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4" y="250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/>
              <a:ahLst/>
              <a:cxnLst>
                <a:cxn ang="0">
                  <a:pos x="90" y="2"/>
                </a:cxn>
                <a:cxn ang="0">
                  <a:pos x="102" y="13"/>
                </a:cxn>
                <a:cxn ang="0">
                  <a:pos x="102" y="29"/>
                </a:cxn>
                <a:cxn ang="0">
                  <a:pos x="102" y="39"/>
                </a:cxn>
                <a:cxn ang="0">
                  <a:pos x="103" y="50"/>
                </a:cxn>
                <a:cxn ang="0">
                  <a:pos x="106" y="56"/>
                </a:cxn>
                <a:cxn ang="0">
                  <a:pos x="108" y="63"/>
                </a:cxn>
                <a:cxn ang="0">
                  <a:pos x="108" y="71"/>
                </a:cxn>
                <a:cxn ang="0">
                  <a:pos x="105" y="79"/>
                </a:cxn>
                <a:cxn ang="0">
                  <a:pos x="99" y="87"/>
                </a:cxn>
                <a:cxn ang="0">
                  <a:pos x="95" y="93"/>
                </a:cxn>
                <a:cxn ang="0">
                  <a:pos x="96" y="102"/>
                </a:cxn>
                <a:cxn ang="0">
                  <a:pos x="95" y="106"/>
                </a:cxn>
                <a:cxn ang="0">
                  <a:pos x="94" y="113"/>
                </a:cxn>
                <a:cxn ang="0">
                  <a:pos x="95" y="118"/>
                </a:cxn>
                <a:cxn ang="0">
                  <a:pos x="101" y="123"/>
                </a:cxn>
                <a:cxn ang="0">
                  <a:pos x="102" y="129"/>
                </a:cxn>
                <a:cxn ang="0">
                  <a:pos x="104" y="137"/>
                </a:cxn>
                <a:cxn ang="0">
                  <a:pos x="106" y="144"/>
                </a:cxn>
                <a:cxn ang="0">
                  <a:pos x="102" y="142"/>
                </a:cxn>
                <a:cxn ang="0">
                  <a:pos x="96" y="147"/>
                </a:cxn>
                <a:cxn ang="0">
                  <a:pos x="90" y="152"/>
                </a:cxn>
                <a:cxn ang="0">
                  <a:pos x="85" y="157"/>
                </a:cxn>
                <a:cxn ang="0">
                  <a:pos x="82" y="163"/>
                </a:cxn>
                <a:cxn ang="0">
                  <a:pos x="80" y="171"/>
                </a:cxn>
                <a:cxn ang="0">
                  <a:pos x="80" y="178"/>
                </a:cxn>
                <a:cxn ang="0">
                  <a:pos x="82" y="186"/>
                </a:cxn>
                <a:cxn ang="0">
                  <a:pos x="85" y="193"/>
                </a:cxn>
                <a:cxn ang="0">
                  <a:pos x="89" y="200"/>
                </a:cxn>
                <a:cxn ang="0">
                  <a:pos x="92" y="206"/>
                </a:cxn>
                <a:cxn ang="0">
                  <a:pos x="98" y="208"/>
                </a:cxn>
                <a:cxn ang="0">
                  <a:pos x="94" y="215"/>
                </a:cxn>
                <a:cxn ang="0">
                  <a:pos x="91" y="219"/>
                </a:cxn>
                <a:cxn ang="0">
                  <a:pos x="92" y="228"/>
                </a:cxn>
                <a:cxn ang="0">
                  <a:pos x="68" y="230"/>
                </a:cxn>
                <a:cxn ang="0">
                  <a:pos x="20" y="224"/>
                </a:cxn>
                <a:cxn ang="0">
                  <a:pos x="5" y="215"/>
                </a:cxn>
                <a:cxn ang="0">
                  <a:pos x="11" y="211"/>
                </a:cxn>
                <a:cxn ang="0">
                  <a:pos x="19" y="210"/>
                </a:cxn>
                <a:cxn ang="0">
                  <a:pos x="26" y="207"/>
                </a:cxn>
                <a:cxn ang="0">
                  <a:pos x="32" y="203"/>
                </a:cxn>
                <a:cxn ang="0">
                  <a:pos x="38" y="201"/>
                </a:cxn>
                <a:cxn ang="0">
                  <a:pos x="44" y="200"/>
                </a:cxn>
                <a:cxn ang="0">
                  <a:pos x="43" y="197"/>
                </a:cxn>
                <a:cxn ang="0">
                  <a:pos x="37" y="194"/>
                </a:cxn>
                <a:cxn ang="0">
                  <a:pos x="33" y="187"/>
                </a:cxn>
                <a:cxn ang="0">
                  <a:pos x="39" y="182"/>
                </a:cxn>
                <a:cxn ang="0">
                  <a:pos x="39" y="171"/>
                </a:cxn>
                <a:cxn ang="0">
                  <a:pos x="35" y="163"/>
                </a:cxn>
                <a:cxn ang="0">
                  <a:pos x="31" y="152"/>
                </a:cxn>
                <a:cxn ang="0">
                  <a:pos x="37" y="142"/>
                </a:cxn>
                <a:cxn ang="0">
                  <a:pos x="31" y="71"/>
                </a:cxn>
                <a:cxn ang="0">
                  <a:pos x="27" y="65"/>
                </a:cxn>
                <a:cxn ang="0">
                  <a:pos x="24" y="63"/>
                </a:cxn>
                <a:cxn ang="0">
                  <a:pos x="18" y="61"/>
                </a:cxn>
                <a:cxn ang="0">
                  <a:pos x="11" y="59"/>
                </a:cxn>
                <a:cxn ang="0">
                  <a:pos x="6" y="56"/>
                </a:cxn>
                <a:cxn ang="0">
                  <a:pos x="0" y="52"/>
                </a:cxn>
                <a:cxn ang="0">
                  <a:pos x="21" y="31"/>
                </a:cxn>
                <a:cxn ang="0">
                  <a:pos x="35" y="18"/>
                </a:cxn>
                <a:cxn ang="0">
                  <a:pos x="49" y="5"/>
                </a:cxn>
                <a:cxn ang="0">
                  <a:pos x="61" y="1"/>
                </a:cxn>
              </a:cxnLst>
              <a:rect l="0" t="0" r="r" b="b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0" y="209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9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/>
              <a:ahLst/>
              <a:cxnLst>
                <a:cxn ang="0">
                  <a:pos x="112" y="19"/>
                </a:cxn>
                <a:cxn ang="0">
                  <a:pos x="165" y="11"/>
                </a:cxn>
                <a:cxn ang="0">
                  <a:pos x="243" y="9"/>
                </a:cxn>
                <a:cxn ang="0">
                  <a:pos x="309" y="53"/>
                </a:cxn>
                <a:cxn ang="0">
                  <a:pos x="334" y="164"/>
                </a:cxn>
                <a:cxn ang="0">
                  <a:pos x="311" y="192"/>
                </a:cxn>
                <a:cxn ang="0">
                  <a:pos x="310" y="222"/>
                </a:cxn>
                <a:cxn ang="0">
                  <a:pos x="296" y="234"/>
                </a:cxn>
                <a:cxn ang="0">
                  <a:pos x="288" y="263"/>
                </a:cxn>
                <a:cxn ang="0">
                  <a:pos x="251" y="250"/>
                </a:cxn>
                <a:cxn ang="0">
                  <a:pos x="226" y="225"/>
                </a:cxn>
                <a:cxn ang="0">
                  <a:pos x="211" y="217"/>
                </a:cxn>
                <a:cxn ang="0">
                  <a:pos x="182" y="213"/>
                </a:cxn>
                <a:cxn ang="0">
                  <a:pos x="160" y="238"/>
                </a:cxn>
                <a:cxn ang="0">
                  <a:pos x="137" y="250"/>
                </a:cxn>
                <a:cxn ang="0">
                  <a:pos x="111" y="250"/>
                </a:cxn>
                <a:cxn ang="0">
                  <a:pos x="85" y="247"/>
                </a:cxn>
                <a:cxn ang="0">
                  <a:pos x="56" y="242"/>
                </a:cxn>
                <a:cxn ang="0">
                  <a:pos x="19" y="234"/>
                </a:cxn>
                <a:cxn ang="0">
                  <a:pos x="13" y="224"/>
                </a:cxn>
                <a:cxn ang="0">
                  <a:pos x="12" y="215"/>
                </a:cxn>
                <a:cxn ang="0">
                  <a:pos x="15" y="212"/>
                </a:cxn>
                <a:cxn ang="0">
                  <a:pos x="19" y="206"/>
                </a:cxn>
                <a:cxn ang="0">
                  <a:pos x="15" y="204"/>
                </a:cxn>
                <a:cxn ang="0">
                  <a:pos x="11" y="199"/>
                </a:cxn>
                <a:cxn ang="0">
                  <a:pos x="8" y="193"/>
                </a:cxn>
                <a:cxn ang="0">
                  <a:pos x="5" y="187"/>
                </a:cxn>
                <a:cxn ang="0">
                  <a:pos x="1" y="180"/>
                </a:cxn>
                <a:cxn ang="0">
                  <a:pos x="0" y="173"/>
                </a:cxn>
                <a:cxn ang="0">
                  <a:pos x="0" y="166"/>
                </a:cxn>
                <a:cxn ang="0">
                  <a:pos x="3" y="159"/>
                </a:cxn>
                <a:cxn ang="0">
                  <a:pos x="6" y="154"/>
                </a:cxn>
                <a:cxn ang="0">
                  <a:pos x="11" y="149"/>
                </a:cxn>
                <a:cxn ang="0">
                  <a:pos x="16" y="145"/>
                </a:cxn>
                <a:cxn ang="0">
                  <a:pos x="21" y="140"/>
                </a:cxn>
                <a:cxn ang="0">
                  <a:pos x="25" y="139"/>
                </a:cxn>
                <a:cxn ang="0">
                  <a:pos x="26" y="136"/>
                </a:cxn>
                <a:cxn ang="0">
                  <a:pos x="26" y="130"/>
                </a:cxn>
                <a:cxn ang="0">
                  <a:pos x="21" y="125"/>
                </a:cxn>
                <a:cxn ang="0">
                  <a:pos x="20" y="119"/>
                </a:cxn>
                <a:cxn ang="0">
                  <a:pos x="17" y="114"/>
                </a:cxn>
                <a:cxn ang="0">
                  <a:pos x="15" y="110"/>
                </a:cxn>
                <a:cxn ang="0">
                  <a:pos x="16" y="104"/>
                </a:cxn>
                <a:cxn ang="0">
                  <a:pos x="15" y="99"/>
                </a:cxn>
                <a:cxn ang="0">
                  <a:pos x="16" y="94"/>
                </a:cxn>
                <a:cxn ang="0">
                  <a:pos x="17" y="86"/>
                </a:cxn>
                <a:cxn ang="0">
                  <a:pos x="23" y="80"/>
                </a:cxn>
                <a:cxn ang="0">
                  <a:pos x="27" y="72"/>
                </a:cxn>
                <a:cxn ang="0">
                  <a:pos x="29" y="66"/>
                </a:cxn>
                <a:cxn ang="0">
                  <a:pos x="29" y="58"/>
                </a:cxn>
                <a:cxn ang="0">
                  <a:pos x="27" y="52"/>
                </a:cxn>
                <a:cxn ang="0">
                  <a:pos x="24" y="47"/>
                </a:cxn>
                <a:cxn ang="0">
                  <a:pos x="23" y="37"/>
                </a:cxn>
                <a:cxn ang="0">
                  <a:pos x="23" y="28"/>
                </a:cxn>
                <a:cxn ang="0">
                  <a:pos x="23" y="15"/>
                </a:cxn>
                <a:cxn ang="0">
                  <a:pos x="28" y="3"/>
                </a:cxn>
                <a:cxn ang="0">
                  <a:pos x="40" y="10"/>
                </a:cxn>
                <a:cxn ang="0">
                  <a:pos x="55" y="21"/>
                </a:cxn>
              </a:cxnLst>
              <a:rect l="0" t="0" r="r" b="b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/>
              <a:ahLst/>
              <a:cxnLst>
                <a:cxn ang="0">
                  <a:pos x="601" y="62"/>
                </a:cxn>
                <a:cxn ang="0">
                  <a:pos x="774" y="163"/>
                </a:cxn>
                <a:cxn ang="0">
                  <a:pos x="766" y="226"/>
                </a:cxn>
                <a:cxn ang="0">
                  <a:pos x="751" y="228"/>
                </a:cxn>
                <a:cxn ang="0">
                  <a:pos x="724" y="231"/>
                </a:cxn>
                <a:cxn ang="0">
                  <a:pos x="696" y="227"/>
                </a:cxn>
                <a:cxn ang="0">
                  <a:pos x="681" y="227"/>
                </a:cxn>
                <a:cxn ang="0">
                  <a:pos x="659" y="223"/>
                </a:cxn>
                <a:cxn ang="0">
                  <a:pos x="636" y="220"/>
                </a:cxn>
                <a:cxn ang="0">
                  <a:pos x="613" y="217"/>
                </a:cxn>
                <a:cxn ang="0">
                  <a:pos x="589" y="214"/>
                </a:cxn>
                <a:cxn ang="0">
                  <a:pos x="559" y="214"/>
                </a:cxn>
                <a:cxn ang="0">
                  <a:pos x="545" y="214"/>
                </a:cxn>
                <a:cxn ang="0">
                  <a:pos x="538" y="220"/>
                </a:cxn>
                <a:cxn ang="0">
                  <a:pos x="527" y="225"/>
                </a:cxn>
                <a:cxn ang="0">
                  <a:pos x="518" y="226"/>
                </a:cxn>
                <a:cxn ang="0">
                  <a:pos x="510" y="230"/>
                </a:cxn>
                <a:cxn ang="0">
                  <a:pos x="503" y="234"/>
                </a:cxn>
                <a:cxn ang="0">
                  <a:pos x="494" y="238"/>
                </a:cxn>
                <a:cxn ang="0">
                  <a:pos x="486" y="245"/>
                </a:cxn>
                <a:cxn ang="0">
                  <a:pos x="476" y="246"/>
                </a:cxn>
                <a:cxn ang="0">
                  <a:pos x="458" y="258"/>
                </a:cxn>
                <a:cxn ang="0">
                  <a:pos x="444" y="271"/>
                </a:cxn>
                <a:cxn ang="0">
                  <a:pos x="432" y="288"/>
                </a:cxn>
                <a:cxn ang="0">
                  <a:pos x="427" y="302"/>
                </a:cxn>
                <a:cxn ang="0">
                  <a:pos x="424" y="318"/>
                </a:cxn>
                <a:cxn ang="0">
                  <a:pos x="396" y="325"/>
                </a:cxn>
                <a:cxn ang="0">
                  <a:pos x="401" y="361"/>
                </a:cxn>
                <a:cxn ang="0">
                  <a:pos x="376" y="370"/>
                </a:cxn>
                <a:cxn ang="0">
                  <a:pos x="378" y="404"/>
                </a:cxn>
                <a:cxn ang="0">
                  <a:pos x="322" y="437"/>
                </a:cxn>
                <a:cxn ang="0">
                  <a:pos x="275" y="455"/>
                </a:cxn>
                <a:cxn ang="0">
                  <a:pos x="259" y="477"/>
                </a:cxn>
                <a:cxn ang="0">
                  <a:pos x="244" y="478"/>
                </a:cxn>
                <a:cxn ang="0">
                  <a:pos x="220" y="500"/>
                </a:cxn>
                <a:cxn ang="0">
                  <a:pos x="199" y="496"/>
                </a:cxn>
                <a:cxn ang="0">
                  <a:pos x="161" y="498"/>
                </a:cxn>
                <a:cxn ang="0">
                  <a:pos x="141" y="515"/>
                </a:cxn>
                <a:cxn ang="0">
                  <a:pos x="114" y="506"/>
                </a:cxn>
                <a:cxn ang="0">
                  <a:pos x="119" y="474"/>
                </a:cxn>
                <a:cxn ang="0">
                  <a:pos x="122" y="441"/>
                </a:cxn>
                <a:cxn ang="0">
                  <a:pos x="131" y="386"/>
                </a:cxn>
                <a:cxn ang="0">
                  <a:pos x="126" y="347"/>
                </a:cxn>
                <a:cxn ang="0">
                  <a:pos x="117" y="345"/>
                </a:cxn>
                <a:cxn ang="0">
                  <a:pos x="76" y="323"/>
                </a:cxn>
                <a:cxn ang="0">
                  <a:pos x="57" y="309"/>
                </a:cxn>
                <a:cxn ang="0">
                  <a:pos x="21" y="277"/>
                </a:cxn>
                <a:cxn ang="0">
                  <a:pos x="19" y="248"/>
                </a:cxn>
                <a:cxn ang="0">
                  <a:pos x="94" y="239"/>
                </a:cxn>
                <a:cxn ang="0">
                  <a:pos x="126" y="199"/>
                </a:cxn>
                <a:cxn ang="0">
                  <a:pos x="163" y="174"/>
                </a:cxn>
                <a:cxn ang="0">
                  <a:pos x="171" y="100"/>
                </a:cxn>
                <a:cxn ang="0">
                  <a:pos x="201" y="86"/>
                </a:cxn>
                <a:cxn ang="0">
                  <a:pos x="232" y="55"/>
                </a:cxn>
                <a:cxn ang="0">
                  <a:pos x="254" y="68"/>
                </a:cxn>
                <a:cxn ang="0">
                  <a:pos x="295" y="103"/>
                </a:cxn>
                <a:cxn ang="0">
                  <a:pos x="335" y="100"/>
                </a:cxn>
                <a:cxn ang="0">
                  <a:pos x="348" y="75"/>
                </a:cxn>
                <a:cxn ang="0">
                  <a:pos x="356" y="41"/>
                </a:cxn>
                <a:cxn ang="0">
                  <a:pos x="392" y="1"/>
                </a:cxn>
                <a:cxn ang="0">
                  <a:pos x="481" y="6"/>
                </a:cxn>
              </a:cxnLst>
              <a:rect l="0" t="0" r="r" b="b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8" y="480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8676" name="TextBox 57"/>
          <p:cNvSpPr txBox="1">
            <a:spLocks noChangeArrowheads="1"/>
          </p:cNvSpPr>
          <p:nvPr/>
        </p:nvSpPr>
        <p:spPr bwMode="auto">
          <a:xfrm>
            <a:off x="6019800" y="3733800"/>
            <a:ext cx="190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facilities by region</a:t>
            </a:r>
          </a:p>
          <a:p>
            <a:r>
              <a:rPr lang="en-US" i="1">
                <a:latin typeface="Calibri" pitchFamily="34" charset="0"/>
              </a:rPr>
              <a:t>(N=411)</a:t>
            </a:r>
          </a:p>
        </p:txBody>
      </p:sp>
      <p:sp>
        <p:nvSpPr>
          <p:cNvPr id="28677" name="TextBox 58"/>
          <p:cNvSpPr txBox="1">
            <a:spLocks noChangeArrowheads="1"/>
          </p:cNvSpPr>
          <p:nvPr/>
        </p:nvSpPr>
        <p:spPr bwMode="auto">
          <a:xfrm>
            <a:off x="2133600" y="12954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Kunene 7%</a:t>
            </a:r>
          </a:p>
        </p:txBody>
      </p:sp>
      <p:sp>
        <p:nvSpPr>
          <p:cNvPr id="28678" name="TextBox 59"/>
          <p:cNvSpPr txBox="1">
            <a:spLocks noChangeArrowheads="1"/>
          </p:cNvSpPr>
          <p:nvPr/>
        </p:nvSpPr>
        <p:spPr bwMode="auto">
          <a:xfrm>
            <a:off x="2895600" y="1219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12%</a:t>
            </a:r>
          </a:p>
        </p:txBody>
      </p:sp>
      <p:sp>
        <p:nvSpPr>
          <p:cNvPr id="28679" name="TextBox 60"/>
          <p:cNvSpPr txBox="1">
            <a:spLocks noChangeArrowheads="1"/>
          </p:cNvSpPr>
          <p:nvPr/>
        </p:nvSpPr>
        <p:spPr bwMode="auto">
          <a:xfrm>
            <a:off x="1905000" y="31242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Oshana5%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4001294" y="12565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1" name="TextBox 79"/>
          <p:cNvSpPr txBox="1">
            <a:spLocks noChangeArrowheads="1"/>
          </p:cNvSpPr>
          <p:nvPr/>
        </p:nvSpPr>
        <p:spPr bwMode="auto">
          <a:xfrm>
            <a:off x="3505200" y="6858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8%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514600" y="20574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3" name="TextBox 98"/>
          <p:cNvSpPr txBox="1">
            <a:spLocks noChangeArrowheads="1"/>
          </p:cNvSpPr>
          <p:nvPr/>
        </p:nvSpPr>
        <p:spPr bwMode="auto">
          <a:xfrm>
            <a:off x="3886200" y="1524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5%</a:t>
            </a:r>
          </a:p>
        </p:txBody>
      </p:sp>
      <p:sp>
        <p:nvSpPr>
          <p:cNvPr id="28684" name="TextBox 99"/>
          <p:cNvSpPr txBox="1">
            <a:spLocks noChangeArrowheads="1"/>
          </p:cNvSpPr>
          <p:nvPr/>
        </p:nvSpPr>
        <p:spPr bwMode="auto">
          <a:xfrm>
            <a:off x="5029200" y="15240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14%</a:t>
            </a:r>
          </a:p>
        </p:txBody>
      </p:sp>
      <p:sp>
        <p:nvSpPr>
          <p:cNvPr id="28685" name="TextBox 100"/>
          <p:cNvSpPr txBox="1">
            <a:spLocks noChangeArrowheads="1"/>
          </p:cNvSpPr>
          <p:nvPr/>
        </p:nvSpPr>
        <p:spPr bwMode="auto">
          <a:xfrm>
            <a:off x="6781800" y="12954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Caprivi 7%</a:t>
            </a:r>
          </a:p>
        </p:txBody>
      </p:sp>
      <p:sp>
        <p:nvSpPr>
          <p:cNvPr id="28686" name="TextBox 101"/>
          <p:cNvSpPr txBox="1">
            <a:spLocks noChangeArrowheads="1"/>
          </p:cNvSpPr>
          <p:nvPr/>
        </p:nvSpPr>
        <p:spPr bwMode="auto">
          <a:xfrm>
            <a:off x="3048000" y="2971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9%</a:t>
            </a:r>
          </a:p>
        </p:txBody>
      </p:sp>
      <p:sp>
        <p:nvSpPr>
          <p:cNvPr id="28687" name="TextBox 102"/>
          <p:cNvSpPr txBox="1">
            <a:spLocks noChangeArrowheads="1"/>
          </p:cNvSpPr>
          <p:nvPr/>
        </p:nvSpPr>
        <p:spPr bwMode="auto">
          <a:xfrm>
            <a:off x="3962400" y="23622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7%</a:t>
            </a:r>
          </a:p>
        </p:txBody>
      </p:sp>
      <p:sp>
        <p:nvSpPr>
          <p:cNvPr id="28688" name="TextBox 103"/>
          <p:cNvSpPr txBox="1">
            <a:spLocks noChangeArrowheads="1"/>
          </p:cNvSpPr>
          <p:nvPr/>
        </p:nvSpPr>
        <p:spPr bwMode="auto">
          <a:xfrm>
            <a:off x="5029200" y="27432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4%</a:t>
            </a:r>
          </a:p>
        </p:txBody>
      </p:sp>
      <p:sp>
        <p:nvSpPr>
          <p:cNvPr id="28689" name="TextBox 104"/>
          <p:cNvSpPr txBox="1">
            <a:spLocks noChangeArrowheads="1"/>
          </p:cNvSpPr>
          <p:nvPr/>
        </p:nvSpPr>
        <p:spPr bwMode="auto">
          <a:xfrm>
            <a:off x="3962400" y="3429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9%</a:t>
            </a:r>
          </a:p>
        </p:txBody>
      </p:sp>
      <p:sp>
        <p:nvSpPr>
          <p:cNvPr id="28690" name="TextBox 105"/>
          <p:cNvSpPr txBox="1">
            <a:spLocks noChangeArrowheads="1"/>
          </p:cNvSpPr>
          <p:nvPr/>
        </p:nvSpPr>
        <p:spPr bwMode="auto">
          <a:xfrm>
            <a:off x="3962400" y="4267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6%</a:t>
            </a:r>
          </a:p>
        </p:txBody>
      </p:sp>
      <p:sp>
        <p:nvSpPr>
          <p:cNvPr id="28691" name="TextBox 106"/>
          <p:cNvSpPr txBox="1">
            <a:spLocks noChangeArrowheads="1"/>
          </p:cNvSpPr>
          <p:nvPr/>
        </p:nvSpPr>
        <p:spPr bwMode="auto">
          <a:xfrm>
            <a:off x="4038600" y="5257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</a:rPr>
              <a:t>Survey findings are presented by:</a:t>
            </a:r>
          </a:p>
          <a:p>
            <a:pPr lvl="1" eaLnBrk="1" hangingPunct="1"/>
            <a:r>
              <a:rPr lang="en-US" sz="3200" smtClean="0">
                <a:solidFill>
                  <a:schemeClr val="bg1"/>
                </a:solidFill>
              </a:rPr>
              <a:t>Type of facility (Hospital, Health centre, Clinic, Sick bay and Free standing VCT)</a:t>
            </a:r>
          </a:p>
          <a:p>
            <a:pPr lvl="1" eaLnBrk="1" hangingPunct="1">
              <a:buFont typeface="Arial" pitchFamily="34" charset="0"/>
              <a:buNone/>
            </a:pPr>
            <a:endParaRPr lang="en-US" sz="3200" smtClean="0">
              <a:solidFill>
                <a:schemeClr val="bg1"/>
              </a:solidFill>
            </a:endParaRPr>
          </a:p>
          <a:p>
            <a:pPr lvl="1" eaLnBrk="1" hangingPunct="1"/>
            <a:r>
              <a:rPr lang="en-US" sz="3200" smtClean="0">
                <a:solidFill>
                  <a:schemeClr val="bg1"/>
                </a:solidFill>
              </a:rPr>
              <a:t>Managing</a:t>
            </a:r>
            <a:r>
              <a:rPr lang="en-US" sz="3200" b="1" smtClean="0">
                <a:solidFill>
                  <a:schemeClr val="bg1"/>
                </a:solidFill>
              </a:rPr>
              <a:t> </a:t>
            </a:r>
            <a:r>
              <a:rPr lang="en-US" sz="3200" smtClean="0">
                <a:solidFill>
                  <a:schemeClr val="bg1"/>
                </a:solidFill>
              </a:rPr>
              <a:t>Authority (MoHSS, Mission/NGO, Private, MOD/Police)</a:t>
            </a:r>
          </a:p>
          <a:p>
            <a:pPr lvl="1" eaLnBrk="1" hangingPunct="1">
              <a:buFont typeface="Arial" pitchFamily="34" charset="0"/>
              <a:buNone/>
            </a:pPr>
            <a:endParaRPr lang="en-US" sz="3200" smtClean="0">
              <a:solidFill>
                <a:schemeClr val="bg1"/>
              </a:solidFill>
            </a:endParaRPr>
          </a:p>
          <a:p>
            <a:pPr lvl="1" eaLnBrk="1" hangingPunct="1"/>
            <a:r>
              <a:rPr lang="en-US" sz="3200" smtClean="0">
                <a:solidFill>
                  <a:schemeClr val="bg1"/>
                </a:solidFill>
              </a:rPr>
              <a:t>Region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6700" dirty="0" smtClean="0">
                <a:solidFill>
                  <a:schemeClr val="bg1"/>
                </a:solidFill>
              </a:rPr>
              <a:t>The major objectives of the 2009 NFC were to: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sz="3800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sz="5700" dirty="0" smtClean="0">
                <a:solidFill>
                  <a:schemeClr val="bg1"/>
                </a:solidFill>
              </a:rPr>
              <a:t>Describe how prepared facilities are to provide quality reproductive and child health services as well as services for some infectious diseases (HIV/AIDS, STIs, malaria, and TB).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5700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sz="5700" dirty="0" smtClean="0">
                <a:solidFill>
                  <a:schemeClr val="bg1"/>
                </a:solidFill>
              </a:rPr>
              <a:t>Provide a comprehensive body of information on the performance of the full range of public and private health care facilities that provide reproductive, child health, and HIV/AIDS services.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5700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sz="5700" dirty="0" smtClean="0">
                <a:solidFill>
                  <a:schemeClr val="bg1"/>
                </a:solidFill>
              </a:rPr>
              <a:t>Help identify strengths and weaknesses in the delivery of reproductive, child health, and HIV/AIDS services at health care facilities, producing information that can be used to better target service delivery improvement interventions and to improve ongoing supervisory systems.</a:t>
            </a:r>
            <a:endParaRPr lang="en-US" sz="57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5100" dirty="0" smtClean="0">
                <a:solidFill>
                  <a:schemeClr val="bg1"/>
                </a:solidFill>
              </a:rPr>
              <a:t>The major objectives of the 2009 NFC were to: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sz="4500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sz="4300" dirty="0" smtClean="0">
                <a:solidFill>
                  <a:schemeClr val="bg1"/>
                </a:solidFill>
              </a:rPr>
              <a:t>Describe the processes used in providing child, maternal, and reproductive health services and the extent to which accepted standards for quality service provision are followed.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300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sz="4300" dirty="0" smtClean="0">
                <a:solidFill>
                  <a:schemeClr val="bg1"/>
                </a:solidFill>
              </a:rPr>
              <a:t>Provide information for periodically monitoring progress in improving the delivery of reproductive, child health, and HIV/AIDS services at Namibian health facilities.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300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sz="4300" dirty="0" smtClean="0">
                <a:solidFill>
                  <a:schemeClr val="bg1"/>
                </a:solidFill>
              </a:rPr>
              <a:t>Provide baseline information on the capacity of health facilities to provide basic and advanced HIV/AIDS care and support services, and on the recordkeeping systems in place for monitoring HIV/AIDS preventive, diagnostic, care, and support services.</a:t>
            </a:r>
            <a:endParaRPr lang="en-US" sz="43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HEALTH SYSTEM IN NAMIBIA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l" eaLnBrk="1" hangingPunct="1"/>
            <a:r>
              <a:rPr lang="en-US" b="1" smtClean="0"/>
              <a:t>Progress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The total fertility rate (TFR) has decreased from an average of 4.2 children per woman in 2000 to 3.6 in 2006-07.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Almost half (46%) of all women are using a modern method of contraception.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81% of births occur in health facilities.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Half of Namibian women and one-third of men have ever been tested for HIV and received the results.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Over half (52%) of children age 6-59 months were given vitamin A supplements in the past six months.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en-US" sz="1800" smtClean="0">
                <a:solidFill>
                  <a:schemeClr val="bg1"/>
                </a:solidFill>
              </a:rPr>
              <a:t>(Statistics from 2000 and 2006-07 Namibia Demographic &amp; Health Surveys)</a:t>
            </a: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  <a:p>
            <a:pPr eaLnBrk="1" hangingPunct="1"/>
            <a:endParaRPr 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 smtClean="0"/>
              <a:t>Policies and Strategies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Namibia Vision 2030- advocates health for all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Medium-term Expenditure Framework 2008/09-2010/11: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Additional resources for ambulances and outreach services;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Funding to prevent and treat HIV/AIDS	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Health Sector Strategic Plan: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Goal: to increase lie expectancy from 49 to 55 years by 2013. </a:t>
            </a:r>
          </a:p>
          <a:p>
            <a:pPr lvl="1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 smtClean="0"/>
              <a:t>Policies and Strategies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HIV/AIDS: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Provider-initiated HIV testing and Voluntary Counselling and Testing (VCT)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2002- PMTCT started in Oshakati Hospital and Katatura State Hospital;  currently PMTCT services have been rolled out in 206 health facilities.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HIV Prevention: government provides condoms, social marketing for condoms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 smtClean="0"/>
              <a:t>Policies and Strategies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Malaria: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Malaria vector control programs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Artemisin-based combination therapy (ACT)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Call to eliminate malaria in Namibia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amibia HFC 2009">
      <a:dk1>
        <a:srgbClr val="000000"/>
      </a:dk1>
      <a:lt1>
        <a:srgbClr val="FFFFFF"/>
      </a:lt1>
      <a:dk2>
        <a:srgbClr val="85B24A"/>
      </a:dk2>
      <a:lt2>
        <a:srgbClr val="FEF8DC"/>
      </a:lt2>
      <a:accent1>
        <a:srgbClr val="CC3300"/>
      </a:accent1>
      <a:accent2>
        <a:srgbClr val="FBDF53"/>
      </a:accent2>
      <a:accent3>
        <a:srgbClr val="CC3300"/>
      </a:accent3>
      <a:accent4>
        <a:srgbClr val="3399FF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1197</Words>
  <Application>Microsoft Office PowerPoint</Application>
  <PresentationFormat>On-screen Show (4:3)</PresentationFormat>
  <Paragraphs>185</Paragraphs>
  <Slides>28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Microsoft Office Excel 97-2003 Worksheet</vt:lpstr>
      <vt:lpstr>Namibia Health Facility Census  (NHFC) 2009</vt:lpstr>
      <vt:lpstr>Slide 2</vt:lpstr>
      <vt:lpstr>Objectives</vt:lpstr>
      <vt:lpstr>Objectives</vt:lpstr>
      <vt:lpstr>HEALTH SYSTEM IN NAMIBIA</vt:lpstr>
      <vt:lpstr>Progress</vt:lpstr>
      <vt:lpstr>Policies and Strategies</vt:lpstr>
      <vt:lpstr>Policies and Strategies</vt:lpstr>
      <vt:lpstr>Policies and Strategies</vt:lpstr>
      <vt:lpstr>Organization of the Health System</vt:lpstr>
      <vt:lpstr>Organization of the Health System: Public Health Sector</vt:lpstr>
      <vt:lpstr>Organization of the Health System: Private Health Sector</vt:lpstr>
      <vt:lpstr>2009 NHFC  Survey Methodology</vt:lpstr>
      <vt:lpstr>Contents of the 2009 NHFC</vt:lpstr>
      <vt:lpstr>Questionnaires</vt:lpstr>
      <vt:lpstr>Data Collection Tools</vt:lpstr>
      <vt:lpstr>Facility Types</vt:lpstr>
      <vt:lpstr>Managing Authority</vt:lpstr>
      <vt:lpstr>Sampling of Health Service Providers  for Interviews</vt:lpstr>
      <vt:lpstr>Distribution of Interviewed Providers  by Facility Type (N=1,679)</vt:lpstr>
      <vt:lpstr>Distribution of Interviewed Providers by Qualification (N=1,679)</vt:lpstr>
      <vt:lpstr>Distribution of Interviewed Providers by Managing Authority (N=1,679)</vt:lpstr>
      <vt:lpstr>Sample for Observations and  Exit Interviews</vt:lpstr>
      <vt:lpstr>Fieldwork Training</vt:lpstr>
      <vt:lpstr>Data Collection (1)</vt:lpstr>
      <vt:lpstr>Data Collection (2)</vt:lpstr>
      <vt:lpstr>Regional Breakdown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138</cp:revision>
  <dcterms:created xsi:type="dcterms:W3CDTF">2010-08-17T13:53:29Z</dcterms:created>
  <dcterms:modified xsi:type="dcterms:W3CDTF">2012-06-15T17:39:08Z</dcterms:modified>
</cp:coreProperties>
</file>