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336" r:id="rId4"/>
    <p:sldId id="315" r:id="rId5"/>
    <p:sldId id="337" r:id="rId6"/>
    <p:sldId id="317" r:id="rId7"/>
    <p:sldId id="318" r:id="rId8"/>
    <p:sldId id="340" r:id="rId9"/>
    <p:sldId id="320" r:id="rId10"/>
    <p:sldId id="321" r:id="rId11"/>
    <p:sldId id="322" r:id="rId12"/>
    <p:sldId id="341" r:id="rId13"/>
    <p:sldId id="324" r:id="rId14"/>
    <p:sldId id="325" r:id="rId15"/>
    <p:sldId id="338" r:id="rId16"/>
    <p:sldId id="327" r:id="rId17"/>
    <p:sldId id="328" r:id="rId18"/>
    <p:sldId id="339" r:id="rId19"/>
    <p:sldId id="330" r:id="rId20"/>
    <p:sldId id="331" r:id="rId21"/>
    <p:sldId id="332" r:id="rId22"/>
    <p:sldId id="333" r:id="rId23"/>
    <p:sldId id="334" r:id="rId24"/>
    <p:sldId id="33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2.7285129604366358E-3"/>
          <c:y val="0.18181818181818549"/>
          <c:w val="0.931787175989086"/>
          <c:h val="0.6404958677686077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99</c:v>
                </c:pt>
                <c:pt idx="1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60</c:v>
                </c:pt>
                <c:pt idx="1">
                  <c:v>53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35</c:v>
                </c:pt>
                <c:pt idx="1">
                  <c:v>27</c:v>
                </c:pt>
              </c:numCache>
            </c:numRef>
          </c:val>
        </c:ser>
        <c:gapWidth val="75"/>
        <c:overlap val="-5"/>
        <c:axId val="98849536"/>
        <c:axId val="98851072"/>
      </c:barChart>
      <c:catAx>
        <c:axId val="988495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8851072"/>
        <c:crosses val="autoZero"/>
        <c:auto val="1"/>
        <c:lblAlgn val="ctr"/>
        <c:lblOffset val="100"/>
        <c:tickLblSkip val="1"/>
        <c:tickMarkSkip val="1"/>
      </c:catAx>
      <c:valAx>
        <c:axId val="9885107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8849536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61"/>
          <c:y val="4.8517520215633922E-2"/>
          <c:w val="0.76534788540245569"/>
          <c:h val="7.6446280991736448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Do not intend to use
</a:t>
                    </a:r>
                    <a:r>
                      <a:rPr lang="en-US" smtClean="0"/>
                      <a:t>55%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18</c:v>
                </c:pt>
                <c:pt idx="2">
                  <c:v>55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Val val="1"/>
          </c:dLbls>
          <c:cat>
            <c:strRef>
              <c:f>Sheet1!$A$2:$A$5</c:f>
              <c:strCache>
                <c:ptCount val="4"/>
                <c:pt idx="0">
                  <c:v>Wants as many children as possible</c:v>
                </c:pt>
                <c:pt idx="1">
                  <c:v>Subfecund/infecund</c:v>
                </c:pt>
                <c:pt idx="2">
                  <c:v>Health concerns</c:v>
                </c:pt>
                <c:pt idx="3">
                  <c:v>Respondent opposed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8</c:v>
                </c:pt>
                <c:pt idx="2">
                  <c:v>12</c:v>
                </c:pt>
                <c:pt idx="3">
                  <c:v>39</c:v>
                </c:pt>
              </c:numCache>
            </c:numRef>
          </c:val>
        </c:ser>
        <c:axId val="115403392"/>
        <c:axId val="115405184"/>
      </c:barChart>
      <c:catAx>
        <c:axId val="115403392"/>
        <c:scaling>
          <c:orientation val="minMax"/>
        </c:scaling>
        <c:axPos val="l"/>
        <c:tickLblPos val="nextTo"/>
        <c:crossAx val="115405184"/>
        <c:crosses val="autoZero"/>
        <c:auto val="1"/>
        <c:lblAlgn val="ctr"/>
        <c:lblOffset val="100"/>
      </c:catAx>
      <c:valAx>
        <c:axId val="115405184"/>
        <c:scaling>
          <c:orientation val="minMax"/>
        </c:scaling>
        <c:delete val="1"/>
        <c:axPos val="b"/>
        <c:numFmt formatCode="General" sourceLinked="1"/>
        <c:tickLblPos val="none"/>
        <c:crossAx val="115403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Newspaper/magazine</c:v>
                </c:pt>
                <c:pt idx="3">
                  <c:v>None of these three media sources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42</c:v>
                </c:pt>
                <c:pt idx="2">
                  <c:v>25</c:v>
                </c:pt>
                <c:pt idx="3">
                  <c:v>38</c:v>
                </c:pt>
              </c:numCache>
            </c:numRef>
          </c:val>
        </c:ser>
        <c:dLbls>
          <c:showVal val="1"/>
        </c:dLbls>
        <c:overlap val="-25"/>
        <c:axId val="123810176"/>
        <c:axId val="123811712"/>
      </c:barChart>
      <c:catAx>
        <c:axId val="123810176"/>
        <c:scaling>
          <c:orientation val="minMax"/>
        </c:scaling>
        <c:axPos val="b"/>
        <c:majorTickMark val="none"/>
        <c:tickLblPos val="nextTo"/>
        <c:crossAx val="123811712"/>
        <c:crosses val="autoZero"/>
        <c:auto val="1"/>
        <c:lblAlgn val="ctr"/>
        <c:lblOffset val="100"/>
      </c:catAx>
      <c:valAx>
        <c:axId val="123811712"/>
        <c:scaling>
          <c:orientation val="minMax"/>
        </c:scaling>
        <c:delete val="1"/>
        <c:axPos val="l"/>
        <c:numFmt formatCode="General" sourceLinked="1"/>
        <c:tickLblPos val="none"/>
        <c:crossAx val="123810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>
                <a:lumMod val="2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Female sterilisation</c:v>
                </c:pt>
                <c:pt idx="2">
                  <c:v>Male condom</c:v>
                </c:pt>
                <c:pt idx="3">
                  <c:v>Pill</c:v>
                </c:pt>
                <c:pt idx="4">
                  <c:v>Any traditional method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27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</c:ser>
        <c:dLbls>
          <c:showVal val="1"/>
        </c:dLbls>
        <c:overlap val="-25"/>
        <c:axId val="98801920"/>
        <c:axId val="98803712"/>
      </c:barChart>
      <c:catAx>
        <c:axId val="98801920"/>
        <c:scaling>
          <c:orientation val="minMax"/>
        </c:scaling>
        <c:axPos val="b"/>
        <c:majorTickMark val="none"/>
        <c:tickLblPos val="nextTo"/>
        <c:crossAx val="98803712"/>
        <c:crosses val="autoZero"/>
        <c:auto val="1"/>
        <c:lblAlgn val="ctr"/>
        <c:lblOffset val="100"/>
      </c:catAx>
      <c:valAx>
        <c:axId val="98803712"/>
        <c:scaling>
          <c:orientation val="minMax"/>
        </c:scaling>
        <c:delete val="1"/>
        <c:axPos val="l"/>
        <c:numFmt formatCode="0" sourceLinked="1"/>
        <c:tickLblPos val="none"/>
        <c:crossAx val="98801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784837659181547"/>
          <c:y val="5.3520224002305404E-2"/>
          <c:w val="0.63178125303781596"/>
          <c:h val="0.9439311939023465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dPt>
            <c:idx val="2"/>
            <c:spPr>
              <a:solidFill>
                <a:schemeClr val="tx2"/>
              </a:solidFill>
            </c:spPr>
          </c:dPt>
          <c:cat>
            <c:strRef>
              <c:f>Sheet1!$A$2:$A$10</c:f>
              <c:strCache>
                <c:ptCount val="9"/>
                <c:pt idx="0">
                  <c:v>Pakistan 2006-07</c:v>
                </c:pt>
                <c:pt idx="1">
                  <c:v>Cambodia 2005</c:v>
                </c:pt>
                <c:pt idx="2">
                  <c:v>Maldives 2009</c:v>
                </c:pt>
                <c:pt idx="3">
                  <c:v>Philippines 2008</c:v>
                </c:pt>
                <c:pt idx="4">
                  <c:v>Nepal 2006</c:v>
                </c:pt>
                <c:pt idx="5">
                  <c:v>Bangladesh 2007</c:v>
                </c:pt>
                <c:pt idx="6">
                  <c:v>India 2005-06</c:v>
                </c:pt>
                <c:pt idx="7">
                  <c:v>Vietnam 2002</c:v>
                </c:pt>
                <c:pt idx="8">
                  <c:v>Indonesia 2007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22</c:v>
                </c:pt>
                <c:pt idx="1">
                  <c:v>27</c:v>
                </c:pt>
                <c:pt idx="2" formatCode="0">
                  <c:v>27</c:v>
                </c:pt>
                <c:pt idx="3">
                  <c:v>34</c:v>
                </c:pt>
                <c:pt idx="4">
                  <c:v>44</c:v>
                </c:pt>
                <c:pt idx="5">
                  <c:v>48</c:v>
                </c:pt>
                <c:pt idx="6">
                  <c:v>49</c:v>
                </c:pt>
                <c:pt idx="7">
                  <c:v>57</c:v>
                </c:pt>
                <c:pt idx="8" formatCode="0">
                  <c:v>57</c:v>
                </c:pt>
              </c:numCache>
            </c:numRef>
          </c:val>
        </c:ser>
        <c:dLbls>
          <c:showVal val="1"/>
        </c:dLbls>
        <c:overlap val="-25"/>
        <c:axId val="98918784"/>
        <c:axId val="98920320"/>
      </c:barChart>
      <c:catAx>
        <c:axId val="98918784"/>
        <c:scaling>
          <c:orientation val="minMax"/>
        </c:scaling>
        <c:axPos val="l"/>
        <c:majorTickMark val="none"/>
        <c:tickLblPos val="nextTo"/>
        <c:crossAx val="98920320"/>
        <c:crosses val="autoZero"/>
        <c:auto val="1"/>
        <c:lblAlgn val="ctr"/>
        <c:lblOffset val="100"/>
      </c:catAx>
      <c:valAx>
        <c:axId val="98920320"/>
        <c:scaling>
          <c:orientation val="minMax"/>
        </c:scaling>
        <c:delete val="1"/>
        <c:axPos val="b"/>
        <c:numFmt formatCode="General" sourceLinked="1"/>
        <c:tickLblPos val="none"/>
        <c:crossAx val="989187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RHS 1999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42</c:v>
                </c:pt>
                <c:pt idx="1">
                  <c:v>33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RHS 2004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 formatCode="General">
                  <c:v>39</c:v>
                </c:pt>
                <c:pt idx="1">
                  <c:v>34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MDHS 2009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35</c:v>
                </c:pt>
                <c:pt idx="1">
                  <c:v>27</c:v>
                </c:pt>
                <c:pt idx="2">
                  <c:v>8</c:v>
                </c:pt>
              </c:numCache>
            </c:numRef>
          </c:val>
        </c:ser>
        <c:dLbls>
          <c:showVal val="1"/>
        </c:dLbls>
        <c:gapWidth val="100"/>
        <c:overlap val="-10"/>
        <c:axId val="99053568"/>
        <c:axId val="99055104"/>
      </c:barChart>
      <c:catAx>
        <c:axId val="99053568"/>
        <c:scaling>
          <c:orientation val="minMax"/>
        </c:scaling>
        <c:axPos val="b"/>
        <c:majorTickMark val="none"/>
        <c:tickLblPos val="nextTo"/>
        <c:crossAx val="99055104"/>
        <c:crosses val="autoZero"/>
        <c:auto val="1"/>
        <c:lblAlgn val="ctr"/>
        <c:lblOffset val="100"/>
      </c:catAx>
      <c:valAx>
        <c:axId val="99055104"/>
        <c:scaling>
          <c:orientation val="minMax"/>
        </c:scaling>
        <c:delete val="1"/>
        <c:axPos val="l"/>
        <c:numFmt formatCode="0" sourceLinked="1"/>
        <c:tickLblPos val="none"/>
        <c:crossAx val="990535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29788406883922208"/>
          <c:w val="0.96732954545454564"/>
          <c:h val="0.541954864337609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000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27</c:v>
                </c:pt>
                <c:pt idx="1">
                  <c:v>26</c:v>
                </c:pt>
                <c:pt idx="2">
                  <c:v>28</c:v>
                </c:pt>
              </c:numCache>
            </c:numRef>
          </c:val>
        </c:ser>
        <c:gapWidth val="75"/>
        <c:axId val="99125504"/>
        <c:axId val="99127296"/>
      </c:barChart>
      <c:catAx>
        <c:axId val="991255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99127296"/>
        <c:crosses val="autoZero"/>
        <c:auto val="1"/>
        <c:lblAlgn val="ctr"/>
        <c:lblOffset val="100"/>
        <c:tickLblSkip val="1"/>
        <c:tickMarkSkip val="1"/>
      </c:catAx>
      <c:valAx>
        <c:axId val="99127296"/>
        <c:scaling>
          <c:orientation val="minMax"/>
        </c:scaling>
        <c:delete val="1"/>
        <c:axPos val="l"/>
        <c:numFmt formatCode="0" sourceLinked="1"/>
        <c:tickLblPos val="none"/>
        <c:crossAx val="99125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4.9955242439780362E-2"/>
          <c:y val="1.9896471274424284E-2"/>
          <c:w val="0.93473265230120062"/>
          <c:h val="0.8212987265480871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36</c:v>
                </c:pt>
                <c:pt idx="1">
                  <c:v>29</c:v>
                </c:pt>
                <c:pt idx="2">
                  <c:v>20</c:v>
                </c:pt>
                <c:pt idx="3">
                  <c:v>21</c:v>
                </c:pt>
              </c:numCache>
            </c:numRef>
          </c:val>
        </c:ser>
        <c:gapWidth val="75"/>
        <c:axId val="99184640"/>
        <c:axId val="99186176"/>
      </c:barChart>
      <c:catAx>
        <c:axId val="991846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186176"/>
        <c:crosses val="autoZero"/>
        <c:auto val="1"/>
        <c:lblAlgn val="ctr"/>
        <c:lblOffset val="100"/>
        <c:tickLblSkip val="1"/>
        <c:tickMarkSkip val="1"/>
      </c:catAx>
      <c:valAx>
        <c:axId val="99186176"/>
        <c:scaling>
          <c:orientation val="minMax"/>
        </c:scaling>
        <c:delete val="1"/>
        <c:axPos val="l"/>
        <c:numFmt formatCode="0" sourceLinked="1"/>
        <c:tickLblPos val="none"/>
        <c:crossAx val="99184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Sheet1!$A$2:$A$7</c:f>
              <c:strCache>
                <c:ptCount val="6"/>
                <c:pt idx="0">
                  <c:v>Malé</c:v>
                </c:pt>
                <c:pt idx="1">
                  <c:v>North</c:v>
                </c:pt>
                <c:pt idx="2">
                  <c:v>North Central</c:v>
                </c:pt>
                <c:pt idx="3">
                  <c:v>Central</c:v>
                </c:pt>
                <c:pt idx="4">
                  <c:v>South Central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28</c:v>
                </c:pt>
                <c:pt idx="2">
                  <c:v>28</c:v>
                </c:pt>
                <c:pt idx="3">
                  <c:v>33</c:v>
                </c:pt>
                <c:pt idx="4" formatCode="0">
                  <c:v>25</c:v>
                </c:pt>
                <c:pt idx="5">
                  <c:v>26</c:v>
                </c:pt>
              </c:numCache>
            </c:numRef>
          </c:val>
        </c:ser>
        <c:dLbls>
          <c:showVal val="1"/>
        </c:dLbls>
        <c:overlap val="-25"/>
        <c:axId val="99683328"/>
        <c:axId val="99713792"/>
      </c:barChart>
      <c:catAx>
        <c:axId val="99683328"/>
        <c:scaling>
          <c:orientation val="minMax"/>
        </c:scaling>
        <c:axPos val="b"/>
        <c:majorTickMark val="none"/>
        <c:tickLblPos val="nextTo"/>
        <c:crossAx val="99713792"/>
        <c:crosses val="autoZero"/>
        <c:auto val="1"/>
        <c:lblAlgn val="ctr"/>
        <c:lblOffset val="100"/>
      </c:catAx>
      <c:valAx>
        <c:axId val="99713792"/>
        <c:scaling>
          <c:orientation val="minMax"/>
        </c:scaling>
        <c:delete val="1"/>
        <c:axPos val="l"/>
        <c:numFmt formatCode="General" sourceLinked="1"/>
        <c:tickLblPos val="none"/>
        <c:crossAx val="99683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Never used</c:v>
                </c:pt>
                <c:pt idx="1">
                  <c:v>0 children</c:v>
                </c:pt>
                <c:pt idx="2">
                  <c:v>1 child</c:v>
                </c:pt>
                <c:pt idx="3">
                  <c:v>2 children</c:v>
                </c:pt>
                <c:pt idx="4">
                  <c:v>3 children</c:v>
                </c:pt>
                <c:pt idx="5">
                  <c:v>4+ children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41</c:v>
                </c:pt>
                <c:pt idx="1">
                  <c:v>19</c:v>
                </c:pt>
                <c:pt idx="2">
                  <c:v>16</c:v>
                </c:pt>
                <c:pt idx="3">
                  <c:v>9</c:v>
                </c:pt>
                <c:pt idx="4">
                  <c:v>6</c:v>
                </c:pt>
                <c:pt idx="5">
                  <c:v>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77</c:v>
                </c:pt>
                <c:pt idx="1">
                  <c:v>81</c:v>
                </c:pt>
                <c:pt idx="2">
                  <c:v>89</c:v>
                </c:pt>
                <c:pt idx="3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4</c:v>
                </c:pt>
                <c:pt idx="3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private/shop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3</c:v>
                </c:pt>
              </c:numCache>
            </c:numRef>
          </c:val>
        </c:ser>
        <c:dLbls>
          <c:showVal val="1"/>
        </c:dLbls>
        <c:overlap val="-25"/>
        <c:axId val="115136384"/>
        <c:axId val="115137920"/>
      </c:barChart>
      <c:catAx>
        <c:axId val="115136384"/>
        <c:scaling>
          <c:orientation val="minMax"/>
        </c:scaling>
        <c:axPos val="b"/>
        <c:majorTickMark val="none"/>
        <c:tickLblPos val="nextTo"/>
        <c:crossAx val="115137920"/>
        <c:crosses val="autoZero"/>
        <c:auto val="1"/>
        <c:lblAlgn val="ctr"/>
        <c:lblOffset val="100"/>
      </c:catAx>
      <c:valAx>
        <c:axId val="115137920"/>
        <c:scaling>
          <c:orientation val="minMax"/>
        </c:scaling>
        <c:delete val="1"/>
        <c:axPos val="l"/>
        <c:numFmt formatCode="0" sourceLinked="1"/>
        <c:tickLblPos val="none"/>
        <c:crossAx val="115136384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91C9C-18F8-4879-A5BF-7221F90020D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A8B3-D947-47CE-8558-0EF4D311F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4BB92-437A-4511-A2B7-B5738160B8DD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Fertility related reasons: infrequent/no sex; menopausal/hysterectomy</a:t>
            </a:r>
            <a:r>
              <a:rPr lang="en-US" baseline="0" noProof="0" dirty="0" smtClean="0"/>
              <a:t>; </a:t>
            </a:r>
            <a:r>
              <a:rPr lang="en-US" baseline="0" noProof="0" dirty="0" err="1" smtClean="0"/>
              <a:t>subfecund</a:t>
            </a:r>
            <a:r>
              <a:rPr lang="en-US" baseline="0" noProof="0" dirty="0" smtClean="0"/>
              <a:t>/</a:t>
            </a:r>
            <a:r>
              <a:rPr lang="en-US" baseline="0" noProof="0" dirty="0" err="1" smtClean="0"/>
              <a:t>infecund</a:t>
            </a:r>
            <a:r>
              <a:rPr lang="en-US" baseline="0" noProof="0" dirty="0" smtClean="0"/>
              <a:t>; wants as many children as possible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Opposition to use: respondent opposed; husband/partner opposed; others opposed; religion prohibition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noProof="0" dirty="0" smtClean="0"/>
              <a:t>Lack of knowledge: knows no method/source</a:t>
            </a:r>
          </a:p>
          <a:p>
            <a:pPr eaLnBrk="1" hangingPunct="1"/>
            <a:endParaRPr lang="en-US" noProof="0" dirty="0" smtClean="0"/>
          </a:p>
          <a:p>
            <a:pPr eaLnBrk="1" hangingPunct="1"/>
            <a:r>
              <a:rPr lang="en-US" noProof="0" dirty="0" smtClean="0"/>
              <a:t>Method-related reasons: health</a:t>
            </a:r>
            <a:r>
              <a:rPr lang="en-US" baseline="0" noProof="0" dirty="0" smtClean="0"/>
              <a:t> concerns; fear of side effects; lack of access/too far; costs too much; inconvenient to use; interferes with body’s normal process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rural areas.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D176E-18F6-4563-B451-9E2C95E30BE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89A34D-3DBF-4873-A113-8560C6789CB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730C12-B1BC-4E17-935B-AD7FBF090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Maldives Demographic and Health Survey  (MDHS) 2009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6C8CD-6DB0-41FE-BE04-D36363AFE24F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8C46-376B-4DF6-BE34-21A7E485FF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1470025"/>
          </a:xfrm>
        </p:spPr>
        <p:txBody>
          <a:bodyPr/>
          <a:lstStyle/>
          <a:p>
            <a:r>
              <a:rPr lang="en-US" sz="3600" dirty="0" smtClean="0"/>
              <a:t>2009 Maldives Demographic </a:t>
            </a:r>
            <a:br>
              <a:rPr lang="en-US" sz="3600" dirty="0" smtClean="0"/>
            </a:br>
            <a:r>
              <a:rPr lang="en-US" sz="3600" dirty="0" smtClean="0"/>
              <a:t>and Health Survey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Family Planning</a:t>
            </a:r>
            <a:endParaRPr lang="en-US" sz="4000" b="1" dirty="0"/>
          </a:p>
        </p:txBody>
      </p:sp>
      <p:pic>
        <p:nvPicPr>
          <p:cNvPr id="4" name="Picture 3" descr="Maldives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4100"/>
            <a:ext cx="91440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440737" cy="9906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981200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0" y="1371600"/>
            <a:ext cx="64770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currently 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Modern Methods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Chart 28"/>
          <p:cNvGraphicFramePr/>
          <p:nvPr/>
        </p:nvGraphicFramePr>
        <p:xfrm>
          <a:off x="228600" y="17526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0668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When do Women Start Using Contraception?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990600"/>
            <a:ext cx="67818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Aft>
                <a:spcPts val="0"/>
              </a:spcAft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women who have ever used contraception by number of living children at first use </a:t>
            </a: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914400" y="914400"/>
          <a:ext cx="8229600" cy="6354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21%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35%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3733800"/>
          </a:xfrm>
        </p:spPr>
        <p:txBody>
          <a:bodyPr/>
          <a:lstStyle/>
          <a:p>
            <a:r>
              <a:rPr lang="en-US" dirty="0" smtClean="0"/>
              <a:t>Knowledge</a:t>
            </a:r>
          </a:p>
          <a:p>
            <a:r>
              <a:rPr lang="en-US" dirty="0" smtClean="0"/>
              <a:t>Current Use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Source of Methods</a:t>
            </a:r>
          </a:p>
          <a:p>
            <a:r>
              <a:rPr lang="en-US" dirty="0" smtClean="0"/>
              <a:t>Future 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990600"/>
            <a:ext cx="7620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</a:t>
            </a:r>
            <a:r>
              <a:rPr lang="en-US" i="1" dirty="0">
                <a:latin typeface="Calibri" pitchFamily="34" charset="0"/>
              </a:rPr>
              <a:t>of current users of </a:t>
            </a:r>
            <a:r>
              <a:rPr lang="en-US" i="1" dirty="0" smtClean="0">
                <a:latin typeface="Calibri" pitchFamily="34" charset="0"/>
              </a:rPr>
              <a:t>modern contraceptive methods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Do Family Planning Users Have </a:t>
            </a:r>
            <a:br>
              <a:rPr lang="en-US" sz="3600" dirty="0" smtClean="0"/>
            </a:br>
            <a:r>
              <a:rPr lang="en-US" sz="36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45%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43%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54%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3733800"/>
          </a:xfrm>
        </p:spPr>
        <p:txBody>
          <a:bodyPr/>
          <a:lstStyle/>
          <a:p>
            <a:r>
              <a:rPr lang="en-US" dirty="0" smtClean="0"/>
              <a:t>Knowledge</a:t>
            </a:r>
          </a:p>
          <a:p>
            <a:r>
              <a:rPr lang="en-US" dirty="0" smtClean="0"/>
              <a:t>Current Use</a:t>
            </a:r>
          </a:p>
          <a:p>
            <a:r>
              <a:rPr lang="en-US" dirty="0" smtClean="0"/>
              <a:t>Source of Methods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Future 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Future Use of Contraception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0" y="1066800"/>
            <a:ext cx="64008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</a:t>
            </a:r>
            <a:r>
              <a:rPr lang="en-US" i="1" dirty="0" smtClean="0">
                <a:latin typeface="Calibri" pitchFamily="34" charset="0"/>
              </a:rPr>
              <a:t>women 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contraception</a:t>
            </a: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609600" y="1219200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  <a:noFill/>
        </p:spPr>
        <p:txBody>
          <a:bodyPr/>
          <a:lstStyle/>
          <a:p>
            <a:pPr eaLnBrk="1" hangingPunct="1"/>
            <a:r>
              <a:rPr lang="en-US" sz="3200" b="1" dirty="0" smtClean="0"/>
              <a:t>55% of married women </a:t>
            </a:r>
            <a:r>
              <a:rPr lang="en-US" sz="3200" dirty="0" smtClean="0"/>
              <a:t>do </a:t>
            </a:r>
            <a:r>
              <a:rPr lang="en-US" sz="3200" b="1" i="1" dirty="0" smtClean="0"/>
              <a:t>not</a:t>
            </a:r>
            <a:r>
              <a:rPr lang="en-US" sz="3200" dirty="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648200" y="6322469"/>
            <a:ext cx="44958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women who are not using family planning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sz="half" idx="2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37338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Knowledge</a:t>
            </a:r>
          </a:p>
          <a:p>
            <a:r>
              <a:rPr lang="en-US" dirty="0" smtClean="0"/>
              <a:t>Current Use</a:t>
            </a:r>
          </a:p>
          <a:p>
            <a:r>
              <a:rPr lang="en-US" dirty="0" smtClean="0"/>
              <a:t>Source of Methods</a:t>
            </a:r>
            <a:endParaRPr lang="en-US" b="1" dirty="0" smtClean="0">
              <a:solidFill>
                <a:schemeClr val="tx2"/>
              </a:solidFill>
            </a:endParaRPr>
          </a:p>
          <a:p>
            <a:r>
              <a:rPr lang="en-US" dirty="0" smtClean="0"/>
              <a:t>Future 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7848600" cy="502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smtClean="0"/>
              <a:t>male condom</a:t>
            </a:r>
            <a:r>
              <a:rPr lang="en-US" dirty="0" smtClean="0"/>
              <a:t> (34%), followed by the </a:t>
            </a:r>
            <a:r>
              <a:rPr lang="en-US" b="1" dirty="0" smtClean="0"/>
              <a:t>pill</a:t>
            </a:r>
            <a:r>
              <a:rPr lang="en-US" dirty="0" smtClean="0"/>
              <a:t> (21%) and </a:t>
            </a:r>
            <a:r>
              <a:rPr lang="en-US" b="1" dirty="0" smtClean="0"/>
              <a:t>periodic abstinence </a:t>
            </a:r>
            <a:r>
              <a:rPr lang="en-US" dirty="0" smtClean="0"/>
              <a:t>(9%).</a:t>
            </a: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Family Planning Messages</a:t>
            </a: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0" y="1066800"/>
            <a:ext cx="5791200" cy="541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</a:t>
            </a:r>
            <a:r>
              <a:rPr lang="en-US" i="1" dirty="0" smtClean="0">
                <a:latin typeface="Calibri" pitchFamily="34" charset="0"/>
              </a:rPr>
              <a:t>ever-married women 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304800" y="2057400"/>
          <a:ext cx="845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10%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83%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99% </a:t>
            </a:r>
            <a:r>
              <a:rPr lang="en-US" sz="2800" dirty="0" smtClean="0"/>
              <a:t>of women know at least one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27%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rural </a:t>
            </a:r>
            <a:r>
              <a:rPr lang="en-US" sz="2800" dirty="0" smtClean="0"/>
              <a:t>areas are slightly more likely to use modern contraceptive methods and use decreases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public sector</a:t>
            </a:r>
            <a:r>
              <a:rPr lang="en-US" sz="2800" dirty="0" smtClean="0"/>
              <a:t> is the most commonly used source for most contraceptive methods.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Respondent opposition </a:t>
            </a:r>
            <a:r>
              <a:rPr lang="en-US" sz="2800" dirty="0" smtClean="0"/>
              <a:t>(</a:t>
            </a:r>
            <a:r>
              <a:rPr lang="en-US" sz="2800" b="1" dirty="0" smtClean="0"/>
              <a:t>39%</a:t>
            </a:r>
            <a:r>
              <a:rPr lang="en-US" sz="2800" dirty="0" smtClean="0"/>
              <a:t>) is the most common reason for women </a:t>
            </a:r>
            <a:r>
              <a:rPr lang="en-US" sz="2800" b="1" dirty="0" smtClean="0"/>
              <a:t>not using family planning</a:t>
            </a:r>
            <a:r>
              <a:rPr lang="en-US" sz="2800" dirty="0" smtClean="0"/>
              <a:t>, followed by </a:t>
            </a:r>
            <a:r>
              <a:rPr lang="en-US" sz="2800" b="1" dirty="0" smtClean="0"/>
              <a:t>health concerns </a:t>
            </a:r>
            <a:r>
              <a:rPr lang="en-US" sz="2800" smtClean="0"/>
              <a:t>(</a:t>
            </a:r>
            <a:r>
              <a:rPr lang="en-US" sz="2800" b="1" smtClean="0"/>
              <a:t>12%</a:t>
            </a:r>
            <a:r>
              <a:rPr lang="en-US" sz="2800" smtClean="0"/>
              <a:t>).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99%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72%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3733800"/>
          </a:xfrm>
        </p:spPr>
        <p:txBody>
          <a:bodyPr/>
          <a:lstStyle/>
          <a:p>
            <a:r>
              <a:rPr lang="en-US" dirty="0" smtClean="0"/>
              <a:t>Knowledge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Current Use</a:t>
            </a:r>
          </a:p>
          <a:p>
            <a:r>
              <a:rPr lang="en-US" dirty="0" smtClean="0"/>
              <a:t>Source of Methods</a:t>
            </a:r>
            <a:endParaRPr lang="en-US" b="1" dirty="0" smtClean="0">
              <a:solidFill>
                <a:schemeClr val="tx2"/>
              </a:solidFill>
            </a:endParaRPr>
          </a:p>
          <a:p>
            <a:r>
              <a:rPr lang="en-US" dirty="0" smtClean="0"/>
              <a:t>Future 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All Women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6764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1447800"/>
            <a:ext cx="4876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currently married women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Current Use of Family Planning</a:t>
            </a: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19200"/>
            <a:ext cx="518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currently married women age 15-49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the Maldives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7441019" y="4894520"/>
            <a:ext cx="914400" cy="3810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89860" y="1426535"/>
          <a:ext cx="837314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1066800"/>
            <a:ext cx="7315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</a:t>
            </a:r>
            <a:r>
              <a:rPr lang="en-US" i="1" dirty="0" smtClean="0">
                <a:latin typeface="Calibri" pitchFamily="34" charset="0"/>
              </a:rPr>
              <a:t>married </a:t>
            </a:r>
            <a:r>
              <a:rPr lang="en-US" i="1" dirty="0">
                <a:latin typeface="Calibri" pitchFamily="34" charset="0"/>
              </a:rPr>
              <a:t>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Contraceptive Use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1430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</a:t>
            </a:r>
            <a:r>
              <a:rPr lang="en-US" i="1" dirty="0" smtClean="0">
                <a:latin typeface="Calibri" pitchFamily="34" charset="0"/>
              </a:rPr>
              <a:t>women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Use of Modern Methods by Residence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2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678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currently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dives">
      <a:dk1>
        <a:srgbClr val="F5822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dives">
      <a:dk1>
        <a:srgbClr val="080808"/>
      </a:dk1>
      <a:lt1>
        <a:sysClr val="window" lastClr="FFFFFF"/>
      </a:lt1>
      <a:dk2>
        <a:srgbClr val="F58220"/>
      </a:dk2>
      <a:lt2>
        <a:srgbClr val="DCB184"/>
      </a:lt2>
      <a:accent1>
        <a:srgbClr val="C1865C"/>
      </a:accent1>
      <a:accent2>
        <a:srgbClr val="FDF9C9"/>
      </a:accent2>
      <a:accent3>
        <a:srgbClr val="634035"/>
      </a:accent3>
      <a:accent4>
        <a:srgbClr val="DDBF9B"/>
      </a:accent4>
      <a:accent5>
        <a:srgbClr val="CE6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642</Words>
  <Application>Microsoft Office PowerPoint</Application>
  <PresentationFormat>On-screen Show (4:3)</PresentationFormat>
  <Paragraphs>91</Paragraphs>
  <Slides>23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Custom Design</vt:lpstr>
      <vt:lpstr>2009 Maldives Demographic  and Health Survey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the Maldives Compare?</vt:lpstr>
      <vt:lpstr>Trends in Contraceptive Use</vt:lpstr>
      <vt:lpstr>Use of Modern Methods by Residence</vt:lpstr>
      <vt:lpstr>Use of Modern Contraception  by Education</vt:lpstr>
      <vt:lpstr>Slide 11</vt:lpstr>
      <vt:lpstr>When do Women Start Using Contraception?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55% of married women do not intend to use family planning in the future…..</vt:lpstr>
      <vt:lpstr>Slide 20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215</cp:revision>
  <dcterms:created xsi:type="dcterms:W3CDTF">2010-09-28T12:56:06Z</dcterms:created>
  <dcterms:modified xsi:type="dcterms:W3CDTF">2012-05-15T14:27:22Z</dcterms:modified>
</cp:coreProperties>
</file>