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443" r:id="rId4"/>
    <p:sldId id="420" r:id="rId5"/>
    <p:sldId id="421" r:id="rId6"/>
    <p:sldId id="422" r:id="rId7"/>
    <p:sldId id="341" r:id="rId8"/>
    <p:sldId id="424" r:id="rId9"/>
    <p:sldId id="450" r:id="rId10"/>
    <p:sldId id="426" r:id="rId11"/>
    <p:sldId id="427" r:id="rId12"/>
    <p:sldId id="428" r:id="rId13"/>
    <p:sldId id="451" r:id="rId14"/>
    <p:sldId id="433" r:id="rId15"/>
    <p:sldId id="449" r:id="rId16"/>
    <p:sldId id="448" r:id="rId17"/>
    <p:sldId id="452" r:id="rId18"/>
    <p:sldId id="437" r:id="rId19"/>
    <p:sldId id="439" r:id="rId20"/>
    <p:sldId id="44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81" autoAdjust="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57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79</c:v>
                </c:pt>
                <c:pt idx="1">
                  <c:v>92</c:v>
                </c:pt>
                <c:pt idx="2">
                  <c:v>76</c:v>
                </c:pt>
                <c:pt idx="3">
                  <c:v>80</c:v>
                </c:pt>
              </c:numCache>
            </c:numRef>
          </c:val>
        </c:ser>
        <c:dLbls>
          <c:showVal val="1"/>
        </c:dLbls>
        <c:gapWidth val="75"/>
        <c:overlap val="-5"/>
        <c:axId val="115467008"/>
        <c:axId val="115468544"/>
      </c:barChart>
      <c:catAx>
        <c:axId val="1154670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5468544"/>
        <c:crosses val="autoZero"/>
        <c:auto val="1"/>
        <c:lblAlgn val="ctr"/>
        <c:lblOffset val="100"/>
      </c:catAx>
      <c:valAx>
        <c:axId val="11546854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1546700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43"/>
          <c:w val="0.94598765432098764"/>
          <c:h val="0.6499474362130581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69</c:v>
                </c:pt>
                <c:pt idx="1">
                  <c:v>76</c:v>
                </c:pt>
                <c:pt idx="2">
                  <c:v>78</c:v>
                </c:pt>
                <c:pt idx="3">
                  <c:v>85</c:v>
                </c:pt>
              </c:numCache>
            </c:numRef>
          </c:val>
        </c:ser>
        <c:dLbls>
          <c:showVal val="1"/>
        </c:dLbls>
        <c:gapWidth val="75"/>
        <c:overlap val="-5"/>
        <c:axId val="119609216"/>
        <c:axId val="119610752"/>
      </c:barChart>
      <c:catAx>
        <c:axId val="11960921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9610752"/>
        <c:crosses val="autoZero"/>
        <c:auto val="1"/>
        <c:lblAlgn val="ctr"/>
        <c:lblOffset val="100"/>
      </c:catAx>
      <c:valAx>
        <c:axId val="119610752"/>
        <c:scaling>
          <c:orientation val="minMax"/>
        </c:scaling>
        <c:delete val="1"/>
        <c:axPos val="l"/>
        <c:numFmt formatCode="0" sourceLinked="1"/>
        <c:tickLblPos val="none"/>
        <c:crossAx val="11960921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6783625730994161"/>
          <c:h val="0.777820463974261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6"/>
            <c:spPr>
              <a:solidFill>
                <a:schemeClr val="accent2">
                  <a:lumMod val="25000"/>
                </a:schemeClr>
              </a:solidFill>
            </c:spPr>
          </c:dPt>
          <c:cat>
            <c:strRef>
              <c:f>Sheet1!$A$2:$A$8</c:f>
              <c:strCache>
                <c:ptCount val="7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79</c:v>
                </c:pt>
                <c:pt idx="1">
                  <c:v>73</c:v>
                </c:pt>
                <c:pt idx="2">
                  <c:v>71</c:v>
                </c:pt>
                <c:pt idx="3">
                  <c:v>77</c:v>
                </c:pt>
                <c:pt idx="4" formatCode="0">
                  <c:v>73</c:v>
                </c:pt>
                <c:pt idx="5">
                  <c:v>78</c:v>
                </c:pt>
                <c:pt idx="6">
                  <c:v>76</c:v>
                </c:pt>
              </c:numCache>
            </c:numRef>
          </c:val>
        </c:ser>
        <c:dLbls>
          <c:showVal val="1"/>
        </c:dLbls>
        <c:overlap val="-25"/>
        <c:axId val="119662080"/>
        <c:axId val="119663616"/>
      </c:barChart>
      <c:catAx>
        <c:axId val="119662080"/>
        <c:scaling>
          <c:orientation val="minMax"/>
        </c:scaling>
        <c:axPos val="b"/>
        <c:majorTickMark val="none"/>
        <c:tickLblPos val="nextTo"/>
        <c:crossAx val="119663616"/>
        <c:crosses val="autoZero"/>
        <c:auto val="1"/>
        <c:lblAlgn val="ctr"/>
        <c:lblOffset val="100"/>
      </c:catAx>
      <c:valAx>
        <c:axId val="119663616"/>
        <c:scaling>
          <c:orientation val="minMax"/>
        </c:scaling>
        <c:delete val="1"/>
        <c:axPos val="l"/>
        <c:numFmt formatCode="General" sourceLinked="1"/>
        <c:tickLblPos val="none"/>
        <c:crossAx val="1196620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HIV can be transmitted during pregnancy</c:v>
                </c:pt>
                <c:pt idx="1">
                  <c:v>HIV can be transmitted during delivery</c:v>
                </c:pt>
                <c:pt idx="2">
                  <c:v>HIV can be transmitted breastfeeding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85</c:v>
                </c:pt>
                <c:pt idx="1">
                  <c:v>70</c:v>
                </c:pt>
                <c:pt idx="2">
                  <c:v>64</c:v>
                </c:pt>
              </c:numCache>
            </c:numRef>
          </c:val>
        </c:ser>
        <c:dLbls>
          <c:showVal val="1"/>
        </c:dLbls>
        <c:gapWidth val="75"/>
        <c:overlap val="-5"/>
        <c:axId val="119601408"/>
        <c:axId val="120717312"/>
      </c:barChart>
      <c:catAx>
        <c:axId val="1196014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20717312"/>
        <c:crosses val="autoZero"/>
        <c:auto val="1"/>
        <c:lblAlgn val="ctr"/>
        <c:lblOffset val="100"/>
      </c:catAx>
      <c:valAx>
        <c:axId val="120717312"/>
        <c:scaling>
          <c:orientation val="minMax"/>
        </c:scaling>
        <c:delete val="1"/>
        <c:axPos val="l"/>
        <c:numFmt formatCode="0" sourceLinked="1"/>
        <c:tickLblPos val="none"/>
        <c:crossAx val="11960140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the AIDS virus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AIDS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42</c:v>
                </c:pt>
                <c:pt idx="1">
                  <c:v>83</c:v>
                </c:pt>
                <c:pt idx="2">
                  <c:v>88</c:v>
                </c:pt>
                <c:pt idx="3">
                  <c:v>74</c:v>
                </c:pt>
                <c:pt idx="4">
                  <c:v>67</c:v>
                </c:pt>
              </c:numCache>
            </c:numRef>
          </c:val>
        </c:ser>
        <c:dLbls>
          <c:showVal val="1"/>
        </c:dLbls>
        <c:gapWidth val="75"/>
        <c:overlap val="-5"/>
        <c:axId val="120774656"/>
        <c:axId val="120776192"/>
      </c:barChart>
      <c:catAx>
        <c:axId val="12077465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20776192"/>
        <c:crosses val="autoZero"/>
        <c:auto val="1"/>
        <c:lblAlgn val="ctr"/>
        <c:lblOffset val="100"/>
      </c:catAx>
      <c:valAx>
        <c:axId val="120776192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2077465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615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42</c:v>
                </c:pt>
                <c:pt idx="1">
                  <c:v>51</c:v>
                </c:pt>
                <c:pt idx="2">
                  <c:v>37</c:v>
                </c:pt>
              </c:numCache>
            </c:numRef>
          </c:val>
        </c:ser>
        <c:dLbls>
          <c:showVal val="1"/>
        </c:dLbls>
        <c:gapWidth val="75"/>
        <c:overlap val="-5"/>
        <c:axId val="120822016"/>
        <c:axId val="120823808"/>
      </c:barChart>
      <c:catAx>
        <c:axId val="12082201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20823808"/>
        <c:crosses val="autoZero"/>
        <c:auto val="1"/>
        <c:lblAlgn val="ctr"/>
        <c:lblOffset val="100"/>
      </c:catAx>
      <c:valAx>
        <c:axId val="12082380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2082201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7353018372703291"/>
          <c:y val="3.0582985144174492E-2"/>
          <c:w val="0.4163248887367344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Acceptance on all 5 indicators</c:v>
                </c:pt>
                <c:pt idx="1">
                  <c:v>Would not want to keep secret that a family member is HIV-positive</c:v>
                </c:pt>
                <c:pt idx="2">
                  <c:v>A male teacher with HIV who is not sick should be allowed to continue teaching</c:v>
                </c:pt>
                <c:pt idx="3">
                  <c:v>A female teacher with HIV who is not sick should be allowed to continue teaching</c:v>
                </c:pt>
                <c:pt idx="4">
                  <c:v>Would buy fresh vegetables from shopkeeper who has HIV</c:v>
                </c:pt>
                <c:pt idx="5">
                  <c:v>Willing to care for a family member with HIV  in  respondent's home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37</c:v>
                </c:pt>
                <c:pt idx="1">
                  <c:v>76</c:v>
                </c:pt>
                <c:pt idx="2">
                  <c:v>59</c:v>
                </c:pt>
                <c:pt idx="3">
                  <c:v>61</c:v>
                </c:pt>
                <c:pt idx="4">
                  <c:v>79</c:v>
                </c:pt>
                <c:pt idx="5">
                  <c:v>86</c:v>
                </c:pt>
              </c:numCache>
            </c:numRef>
          </c:val>
        </c:ser>
        <c:dLbls>
          <c:showVal val="1"/>
        </c:dLbls>
        <c:gapWidth val="75"/>
        <c:overlap val="-5"/>
        <c:axId val="130555904"/>
        <c:axId val="130557440"/>
      </c:barChart>
      <c:catAx>
        <c:axId val="130555904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130557440"/>
        <c:crosses val="autoZero"/>
        <c:auto val="1"/>
        <c:lblAlgn val="ctr"/>
        <c:lblOffset val="100"/>
      </c:catAx>
      <c:valAx>
        <c:axId val="130557440"/>
        <c:scaling>
          <c:orientation val="minMax"/>
        </c:scaling>
        <c:delete val="1"/>
        <c:axPos val="b"/>
        <c:numFmt formatCode="0" sourceLinked="1"/>
        <c:tickLblPos val="none"/>
        <c:crossAx val="13055590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8644067796610186"/>
          <c:w val="0.96944444444444511"/>
          <c:h val="0.611155967792161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</c:v>
                </c:pt>
                <c:pt idx="1">
                  <c:v>93</c:v>
                </c:pt>
              </c:numCache>
            </c:numRef>
          </c:val>
        </c:ser>
        <c:dLbls>
          <c:showVal val="1"/>
        </c:dLbls>
        <c:overlap val="-25"/>
        <c:axId val="47123072"/>
        <c:axId val="47251840"/>
      </c:barChart>
      <c:catAx>
        <c:axId val="47123072"/>
        <c:scaling>
          <c:orientation val="minMax"/>
        </c:scaling>
        <c:axPos val="b"/>
        <c:majorTickMark val="none"/>
        <c:tickLblPos val="nextTo"/>
        <c:crossAx val="47251840"/>
        <c:crosses val="autoZero"/>
        <c:auto val="1"/>
        <c:lblAlgn val="ctr"/>
        <c:lblOffset val="100"/>
      </c:catAx>
      <c:valAx>
        <c:axId val="47251840"/>
        <c:scaling>
          <c:orientation val="minMax"/>
        </c:scaling>
        <c:delete val="1"/>
        <c:axPos val="l"/>
        <c:numFmt formatCode="General" sourceLinked="1"/>
        <c:tickLblPos val="none"/>
        <c:crossAx val="471230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587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Have comprehensive knowledge of AIDS*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35</c:v>
                </c:pt>
                <c:pt idx="1">
                  <c:v>43</c:v>
                </c:pt>
                <c:pt idx="2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Know a condom source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89</c:v>
                </c:pt>
                <c:pt idx="1">
                  <c:v>90</c:v>
                </c:pt>
                <c:pt idx="2">
                  <c:v>88</c:v>
                </c:pt>
              </c:numCache>
            </c:numRef>
          </c:val>
        </c:ser>
        <c:dLbls>
          <c:showVal val="1"/>
        </c:dLbls>
        <c:gapWidth val="75"/>
        <c:overlap val="-5"/>
        <c:axId val="47421312"/>
        <c:axId val="47422848"/>
      </c:barChart>
      <c:catAx>
        <c:axId val="4742131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47422848"/>
        <c:crosses val="autoZero"/>
        <c:auto val="1"/>
        <c:lblAlgn val="ctr"/>
        <c:lblOffset val="100"/>
      </c:catAx>
      <c:valAx>
        <c:axId val="47422848"/>
        <c:scaling>
          <c:orientation val="minMax"/>
          <c:min val="0"/>
        </c:scaling>
        <c:delete val="1"/>
        <c:axPos val="l"/>
        <c:numFmt formatCode="0" sourceLinked="1"/>
        <c:tickLblPos val="none"/>
        <c:crossAx val="47421312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Symptoms of STI specifically</a:t>
            </a:r>
            <a:r>
              <a:rPr lang="en-US" baseline="0" dirty="0" smtClean="0"/>
              <a:t> mentioned include: bad-smelling/abnormal genital discharge, genital sore/ulcer.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9A8B3-D947-47CE-8558-0EF4D311F8E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HIV/AIDS: Knowledge, Attitudes &amp; </a:t>
            </a:r>
            <a:r>
              <a:rPr lang="en-US" sz="4000" b="1" dirty="0" err="1" smtClean="0"/>
              <a:t>Behaviour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447800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0" y="1143000"/>
          <a:ext cx="8763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3962400" cy="4419600"/>
          </a:xfrm>
        </p:spPr>
        <p:txBody>
          <a:bodyPr>
            <a:normAutofit/>
          </a:bodyPr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HIV-related </a:t>
            </a:r>
            <a:r>
              <a:rPr lang="en-US" b="1" dirty="0" err="1" smtClean="0">
                <a:solidFill>
                  <a:schemeClr val="tx2"/>
                </a:solidFill>
              </a:rPr>
              <a:t>Behaviour</a:t>
            </a:r>
            <a:r>
              <a:rPr lang="en-US" b="1" dirty="0" smtClean="0">
                <a:solidFill>
                  <a:schemeClr val="tx2"/>
                </a:solidFill>
              </a:rPr>
              <a:t> &amp;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/>
          </a:bodyPr>
          <a:lstStyle/>
          <a:p>
            <a:r>
              <a:rPr lang="en-US" b="1" dirty="0" smtClean="0"/>
              <a:t>82% </a:t>
            </a:r>
            <a:r>
              <a:rPr lang="en-US" dirty="0" smtClean="0"/>
              <a:t>of women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495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15% </a:t>
            </a:r>
            <a:r>
              <a:rPr lang="en-US" sz="3600" dirty="0" smtClean="0"/>
              <a:t>of ever-married women age 15-49 reported</a:t>
            </a:r>
            <a:r>
              <a:rPr lang="en-US" sz="3600" b="1" dirty="0" smtClean="0"/>
              <a:t> having a sexually transmitted infection (STI) or symptoms of an STI </a:t>
            </a:r>
            <a:r>
              <a:rPr lang="en-US" sz="3600" dirty="0" smtClean="0"/>
              <a:t>in the past 12 months.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b="1" dirty="0" smtClean="0"/>
              <a:t>One in six </a:t>
            </a:r>
            <a:r>
              <a:rPr lang="en-US" sz="3600" dirty="0" smtClean="0"/>
              <a:t>of these women did not seek treatment or advice.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Safe Medical Injections</a:t>
            </a:r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0" y="16764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219200" y="3048000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486400" y="2286000"/>
            <a:ext cx="2438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2133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ever-married women age 15-49 percentage who: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0668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ever-married women age 15-49 who had a medical injection in the past 12 months percentage that: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3962400" cy="4419600"/>
          </a:xfrm>
        </p:spPr>
        <p:txBody>
          <a:bodyPr>
            <a:normAutofit/>
          </a:bodyPr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r>
              <a:rPr lang="en-US" dirty="0" smtClean="0"/>
              <a:t> &amp; Testing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HIV and Youth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048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15-24 who: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38400"/>
            <a:ext cx="8458200" cy="1752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b="1" dirty="0" smtClean="0"/>
              <a:t>6% </a:t>
            </a:r>
            <a:r>
              <a:rPr lang="en-US" dirty="0" smtClean="0"/>
              <a:t>of ever-married women 18-24 had sex </a:t>
            </a:r>
            <a:r>
              <a:rPr lang="en-US" b="1" dirty="0" smtClean="0"/>
              <a:t>before age 18. </a:t>
            </a:r>
          </a:p>
          <a:p>
            <a:pPr algn="ctr">
              <a:buNone/>
            </a:pPr>
            <a:r>
              <a:rPr lang="en-US" b="1" dirty="0" smtClean="0"/>
              <a:t>1% </a:t>
            </a:r>
            <a:r>
              <a:rPr lang="en-US" dirty="0" smtClean="0"/>
              <a:t>of ever-married women 15-24 had sex </a:t>
            </a:r>
            <a:r>
              <a:rPr lang="en-US" b="1" dirty="0" smtClean="0"/>
              <a:t>before age 15.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76%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82% </a:t>
            </a:r>
            <a:r>
              <a:rPr lang="en-US" sz="2800" dirty="0" smtClean="0"/>
              <a:t>of women </a:t>
            </a:r>
            <a:r>
              <a:rPr lang="en-US" sz="2800" b="1" dirty="0" smtClean="0"/>
              <a:t>know where to get an HIV test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93%</a:t>
            </a:r>
            <a:r>
              <a:rPr lang="en-US" sz="2800" dirty="0" smtClean="0"/>
              <a:t> of women who received a medical injection</a:t>
            </a:r>
            <a:r>
              <a:rPr lang="en-US" sz="2800" b="1" dirty="0" smtClean="0"/>
              <a:t> </a:t>
            </a:r>
            <a:r>
              <a:rPr lang="en-US" sz="2800" dirty="0" smtClean="0"/>
              <a:t>in the past 12 months reported that for their last medical injection the syringe and needle came from a new, unopened </a:t>
            </a:r>
            <a:r>
              <a:rPr lang="en-US" sz="2800" smtClean="0"/>
              <a:t>package.</a:t>
            </a:r>
            <a:endParaRPr lang="en-US" sz="2800" dirty="0" smtClean="0"/>
          </a:p>
          <a:p>
            <a:r>
              <a:rPr lang="en-US" sz="2800" b="1" dirty="0" smtClean="0"/>
              <a:t>35%</a:t>
            </a:r>
            <a:r>
              <a:rPr lang="en-US" sz="2800" dirty="0" smtClean="0"/>
              <a:t> of women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3962400" cy="4419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r>
              <a:rPr lang="en-US" dirty="0" smtClean="0"/>
              <a:t> &amp;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2438400"/>
            <a:ext cx="81534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97% </a:t>
            </a:r>
            <a:r>
              <a:rPr lang="en-US" sz="3600" dirty="0" smtClean="0"/>
              <a:t>of women </a:t>
            </a: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371600"/>
          <a:ext cx="9144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906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 of ever-married women age 15-49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899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ever-married women age 15-49 who know that HIV can be prevented by using condoms AND limiting sex to one HIV-negative partner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Knowledge of HIV Prevention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9812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0" y="990600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Percentage of ever-married women age 15-49 who know that HIV can be prevented by using condoms AND limiting sex to one HIV-negative partner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8288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ever-married women who know that: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3962400" cy="4419600"/>
          </a:xfrm>
        </p:spPr>
        <p:txBody>
          <a:bodyPr>
            <a:normAutofit/>
          </a:bodyPr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r>
              <a:rPr lang="en-US" dirty="0" smtClean="0"/>
              <a:t> &amp;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8382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ever-married women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594</Words>
  <Application>Microsoft Office PowerPoint</Application>
  <PresentationFormat>On-screen Show (4:3)</PresentationFormat>
  <Paragraphs>64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Custom Design</vt:lpstr>
      <vt:lpstr>2009 Maldives Demographic  and Health Survey</vt:lpstr>
      <vt:lpstr>Slide 2</vt:lpstr>
      <vt:lpstr>Awareness of HIV/AIDS</vt:lpstr>
      <vt:lpstr>Knowledge of HIV Prevention Methods</vt:lpstr>
      <vt:lpstr>Knowledge of HIV Prevention by Education</vt:lpstr>
      <vt:lpstr>Slide 6</vt:lpstr>
      <vt:lpstr>Understanding Mother-to-Child Transmission of HIV</vt:lpstr>
      <vt:lpstr>Slide 8</vt:lpstr>
      <vt:lpstr>Beliefs About HIV &amp; AIDS</vt:lpstr>
      <vt:lpstr>Comprehensive Knowledge of HIV by Residence</vt:lpstr>
      <vt:lpstr>Accepting Attitudes Towards Those Living With HIV</vt:lpstr>
      <vt:lpstr>Slide 12</vt:lpstr>
      <vt:lpstr>82% of women know where to get an HIV test.</vt:lpstr>
      <vt:lpstr>15% of ever-married women age 15-49 reported having a sexually transmitted infection (STI) or symptoms of an STI in the past 12 months.  One in six of these women did not seek treatment or advice.</vt:lpstr>
      <vt:lpstr>Safe Medical Injections</vt:lpstr>
      <vt:lpstr>Slide 16</vt:lpstr>
      <vt:lpstr>Comprehensive Knowledge of HIV among Youth</vt:lpstr>
      <vt:lpstr>Age at First Sex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404</cp:revision>
  <dcterms:created xsi:type="dcterms:W3CDTF">2010-09-28T12:56:06Z</dcterms:created>
  <dcterms:modified xsi:type="dcterms:W3CDTF">2012-05-15T14:28:53Z</dcterms:modified>
</cp:coreProperties>
</file>