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charts/chart9.xml" ContentType="application/vnd.openxmlformats-officedocument.drawingml.chart+xml"/>
  <Override PartName="/ppt/charts/chart11.xml" ContentType="application/vnd.openxmlformats-officedocument.drawingml.chart+xml"/>
  <Override PartName="/ppt/notesSlides/notesSlide9.xml" ContentType="application/vnd.openxmlformats-officedocument.presentationml.notesSlide+xml"/>
  <Override PartName="/ppt/charts/chart7.xml" ContentType="application/vnd.openxmlformats-officedocument.drawingml.chart+xml"/>
  <Default Extension="xlsx" ContentType="application/vnd.openxmlformats-officedocument.spreadsheetml.sheet"/>
  <Override PartName="/ppt/charts/chart3.xml" ContentType="application/vnd.openxmlformats-officedocument.drawingml.chart+xml"/>
  <Override PartName="/ppt/notesSlides/notesSlide6.xml" ContentType="application/vnd.openxmlformats-officedocument.presentationml.notesSlide+xml"/>
  <Override PartName="/ppt/charts/chart4.xml" ContentType="application/vnd.openxmlformats-officedocument.drawingml.chart+xml"/>
  <Override PartName="/ppt/notesSlides/notesSlide7.xml" ContentType="application/vnd.openxmlformats-officedocument.presentationml.notesSlide+xml"/>
  <Override PartName="/ppt/charts/chart5.xml" ContentType="application/vnd.openxmlformats-officedocument.drawingml.chart+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charts/chart8.xml" ContentType="application/vnd.openxmlformats-officedocument.drawingml.char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charts/chart6.xml" ContentType="application/vnd.openxmlformats-officedocument.drawingml.chart+xml"/>
  <Override PartName="/ppt/notesSlides/notesSlide11.xml" ContentType="application/vnd.openxmlformats-officedocument.presentationml.notesSlide+xml"/>
  <Override PartName="/ppt/charts/chart10.xml" ContentType="application/vnd.openxmlformats-officedocument.drawingml.char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3"/>
  </p:notesMasterIdLst>
  <p:sldIdLst>
    <p:sldId id="256" r:id="rId3"/>
    <p:sldId id="358" r:id="rId4"/>
    <p:sldId id="396" r:id="rId5"/>
    <p:sldId id="397" r:id="rId6"/>
    <p:sldId id="360" r:id="rId7"/>
    <p:sldId id="399" r:id="rId8"/>
    <p:sldId id="400" r:id="rId9"/>
    <p:sldId id="401" r:id="rId10"/>
    <p:sldId id="403" r:id="rId11"/>
    <p:sldId id="404" r:id="rId12"/>
    <p:sldId id="415" r:id="rId13"/>
    <p:sldId id="406" r:id="rId14"/>
    <p:sldId id="407" r:id="rId15"/>
    <p:sldId id="416" r:id="rId16"/>
    <p:sldId id="409" r:id="rId17"/>
    <p:sldId id="341" r:id="rId18"/>
    <p:sldId id="417" r:id="rId19"/>
    <p:sldId id="412" r:id="rId20"/>
    <p:sldId id="418" r:id="rId21"/>
    <p:sldId id="414"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9681" autoAdjust="0"/>
  </p:normalViewPr>
  <p:slideViewPr>
    <p:cSldViewPr>
      <p:cViewPr varScale="1">
        <p:scale>
          <a:sx n="78" d="100"/>
          <a:sy n="78" d="100"/>
        </p:scale>
        <p:origin x="-274"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Office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Office_Excel_Worksheet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Office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Office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Office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Office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Office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Office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style val="28"/>
  <c:chart>
    <c:autoTitleDeleted val="1"/>
    <c:plotArea>
      <c:layout>
        <c:manualLayout>
          <c:layoutTarget val="inner"/>
          <c:xMode val="edge"/>
          <c:yMode val="edge"/>
          <c:x val="8.9285714285714159E-3"/>
          <c:y val="6.7344783861467833E-2"/>
          <c:w val="0.96367946194225707"/>
          <c:h val="0.76239686449050481"/>
        </c:manualLayout>
      </c:layout>
      <c:barChart>
        <c:barDir val="col"/>
        <c:grouping val="clustered"/>
        <c:ser>
          <c:idx val="0"/>
          <c:order val="0"/>
          <c:tx>
            <c:strRef>
              <c:f>Sheet1!$B$1</c:f>
              <c:strCache>
                <c:ptCount val="1"/>
                <c:pt idx="0">
                  <c:v>Series 1</c:v>
                </c:pt>
              </c:strCache>
            </c:strRef>
          </c:tx>
          <c:spPr>
            <a:solidFill>
              <a:schemeClr val="accent2">
                <a:lumMod val="25000"/>
              </a:schemeClr>
            </a:solidFill>
          </c:spPr>
          <c:cat>
            <c:strRef>
              <c:f>Sheet1!$A$2:$A$4</c:f>
              <c:strCache>
                <c:ptCount val="3"/>
                <c:pt idx="0">
                  <c:v>Any breastfeeding</c:v>
                </c:pt>
                <c:pt idx="1">
                  <c:v>Exclusive breastfeeding</c:v>
                </c:pt>
                <c:pt idx="2">
                  <c:v>Predominant breastfeeding</c:v>
                </c:pt>
              </c:strCache>
            </c:strRef>
          </c:cat>
          <c:val>
            <c:numRef>
              <c:f>Sheet1!$B$2:$B$4</c:f>
              <c:numCache>
                <c:formatCode>0.0</c:formatCode>
                <c:ptCount val="3"/>
                <c:pt idx="0">
                  <c:v>25.3</c:v>
                </c:pt>
                <c:pt idx="1">
                  <c:v>2.2000000000000002</c:v>
                </c:pt>
                <c:pt idx="2">
                  <c:v>3.5</c:v>
                </c:pt>
              </c:numCache>
            </c:numRef>
          </c:val>
        </c:ser>
        <c:dLbls>
          <c:showVal val="1"/>
        </c:dLbls>
        <c:gapWidth val="75"/>
        <c:overlap val="-25"/>
        <c:axId val="46248704"/>
        <c:axId val="46250240"/>
      </c:barChart>
      <c:catAx>
        <c:axId val="46248704"/>
        <c:scaling>
          <c:orientation val="minMax"/>
        </c:scaling>
        <c:axPos val="b"/>
        <c:majorTickMark val="none"/>
        <c:tickLblPos val="nextTo"/>
        <c:spPr>
          <a:ln>
            <a:solidFill>
              <a:schemeClr val="tx1"/>
            </a:solidFill>
          </a:ln>
        </c:spPr>
        <c:crossAx val="46250240"/>
        <c:crosses val="autoZero"/>
        <c:auto val="1"/>
        <c:lblAlgn val="ctr"/>
        <c:lblOffset val="100"/>
      </c:catAx>
      <c:valAx>
        <c:axId val="46250240"/>
        <c:scaling>
          <c:orientation val="minMax"/>
        </c:scaling>
        <c:delete val="1"/>
        <c:axPos val="l"/>
        <c:numFmt formatCode="0.0" sourceLinked="1"/>
        <c:tickLblPos val="none"/>
        <c:crossAx val="46248704"/>
        <c:crosses val="autoZero"/>
        <c:crossBetween val="between"/>
      </c:valAx>
    </c:plotArea>
    <c:plotVisOnly val="1"/>
  </c:chart>
  <c:txPr>
    <a:bodyPr/>
    <a:lstStyle/>
    <a:p>
      <a:pPr>
        <a:defRPr sz="1800">
          <a:solidFill>
            <a:schemeClr val="tx1"/>
          </a:solidFill>
        </a:defRPr>
      </a:pPr>
      <a:endParaRPr lang="en-US"/>
    </a:p>
  </c:txPr>
  <c:externalData r:id="rId1"/>
</c:chartSpace>
</file>

<file path=ppt/charts/chart10.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pieChart>
        <c:varyColors val="1"/>
        <c:ser>
          <c:idx val="0"/>
          <c:order val="0"/>
          <c:tx>
            <c:strRef>
              <c:f>Sheet1!$B$1</c:f>
              <c:strCache>
                <c:ptCount val="1"/>
                <c:pt idx="0">
                  <c:v>Sales</c:v>
                </c:pt>
              </c:strCache>
            </c:strRef>
          </c:tx>
          <c:dLbls>
            <c:dLbl>
              <c:idx val="1"/>
              <c:layout>
                <c:manualLayout>
                  <c:x val="4.8793197725284392E-2"/>
                  <c:y val="0"/>
                </c:manualLayout>
              </c:layout>
              <c:showCatName val="1"/>
              <c:showPercent val="1"/>
            </c:dLbl>
            <c:dLbl>
              <c:idx val="2"/>
              <c:spPr/>
              <c:txPr>
                <a:bodyPr/>
                <a:lstStyle/>
                <a:p>
                  <a:pPr>
                    <a:defRPr>
                      <a:solidFill>
                        <a:schemeClr val="bg1"/>
                      </a:solidFill>
                    </a:defRPr>
                  </a:pPr>
                  <a:endParaRPr lang="en-US"/>
                </a:p>
              </c:txPr>
            </c:dLbl>
            <c:showCatName val="1"/>
            <c:showPercent val="1"/>
            <c:showLeaderLines val="1"/>
          </c:dLbls>
          <c:cat>
            <c:strRef>
              <c:f>Sheet1!$A$2:$A$6</c:f>
              <c:strCache>
                <c:ptCount val="5"/>
                <c:pt idx="0">
                  <c:v>Normal</c:v>
                </c:pt>
                <c:pt idx="1">
                  <c:v>Thin (mild)</c:v>
                </c:pt>
                <c:pt idx="2">
                  <c:v>Overweight</c:v>
                </c:pt>
                <c:pt idx="3">
                  <c:v>Thin (moderate and severe)</c:v>
                </c:pt>
                <c:pt idx="4">
                  <c:v>Obese</c:v>
                </c:pt>
              </c:strCache>
            </c:strRef>
          </c:cat>
          <c:val>
            <c:numRef>
              <c:f>Sheet1!$B$2:$B$6</c:f>
              <c:numCache>
                <c:formatCode>0</c:formatCode>
                <c:ptCount val="5"/>
                <c:pt idx="0">
                  <c:v>47</c:v>
                </c:pt>
                <c:pt idx="1">
                  <c:v>5</c:v>
                </c:pt>
                <c:pt idx="2">
                  <c:v>32</c:v>
                </c:pt>
                <c:pt idx="3">
                  <c:v>3</c:v>
                </c:pt>
                <c:pt idx="4">
                  <c:v>13</c:v>
                </c:pt>
              </c:numCache>
            </c:numRef>
          </c:val>
        </c:ser>
        <c:dLbls>
          <c:showCatName val="1"/>
          <c:showPercent val="1"/>
        </c:dLbls>
        <c:firstSliceAng val="0"/>
      </c:pieChart>
    </c:plotArea>
    <c:plotVisOnly val="1"/>
  </c:chart>
  <c:txPr>
    <a:bodyPr/>
    <a:lstStyle/>
    <a:p>
      <a:pPr>
        <a:defRPr sz="1800"/>
      </a:pPr>
      <a:endParaRPr lang="en-US"/>
    </a:p>
  </c:txPr>
  <c:externalData r:id="rId1"/>
</c:chartSpace>
</file>

<file path=ppt/charts/chart11.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barChart>
        <c:barDir val="col"/>
        <c:grouping val="clustered"/>
        <c:ser>
          <c:idx val="0"/>
          <c:order val="0"/>
          <c:tx>
            <c:strRef>
              <c:f>Sheet1!$B$1</c:f>
              <c:strCache>
                <c:ptCount val="1"/>
                <c:pt idx="0">
                  <c:v>Series 1</c:v>
                </c:pt>
              </c:strCache>
            </c:strRef>
          </c:tx>
          <c:spPr>
            <a:solidFill>
              <a:schemeClr val="tx2"/>
            </a:solidFill>
          </c:spPr>
          <c:dPt>
            <c:idx val="6"/>
            <c:spPr>
              <a:solidFill>
                <a:schemeClr val="accent2">
                  <a:lumMod val="25000"/>
                </a:schemeClr>
              </a:solidFill>
            </c:spPr>
          </c:dPt>
          <c:cat>
            <c:strRef>
              <c:f>Sheet1!$A$2:$A$8</c:f>
              <c:strCache>
                <c:ptCount val="7"/>
                <c:pt idx="0">
                  <c:v>Malé</c:v>
                </c:pt>
                <c:pt idx="1">
                  <c:v>North</c:v>
                </c:pt>
                <c:pt idx="2">
                  <c:v>North Central</c:v>
                </c:pt>
                <c:pt idx="3">
                  <c:v>Central</c:v>
                </c:pt>
                <c:pt idx="4">
                  <c:v>South Central</c:v>
                </c:pt>
                <c:pt idx="5">
                  <c:v>South</c:v>
                </c:pt>
                <c:pt idx="6">
                  <c:v>Total</c:v>
                </c:pt>
              </c:strCache>
            </c:strRef>
          </c:cat>
          <c:val>
            <c:numRef>
              <c:f>Sheet1!$B$2:$B$8</c:f>
              <c:numCache>
                <c:formatCode>General</c:formatCode>
                <c:ptCount val="7"/>
                <c:pt idx="0">
                  <c:v>51</c:v>
                </c:pt>
                <c:pt idx="1">
                  <c:v>39</c:v>
                </c:pt>
                <c:pt idx="2">
                  <c:v>47</c:v>
                </c:pt>
                <c:pt idx="3">
                  <c:v>46</c:v>
                </c:pt>
                <c:pt idx="4" formatCode="0">
                  <c:v>40</c:v>
                </c:pt>
                <c:pt idx="5">
                  <c:v>42</c:v>
                </c:pt>
                <c:pt idx="6">
                  <c:v>46</c:v>
                </c:pt>
              </c:numCache>
            </c:numRef>
          </c:val>
        </c:ser>
        <c:dLbls>
          <c:showVal val="1"/>
        </c:dLbls>
        <c:overlap val="-25"/>
        <c:axId val="80188160"/>
        <c:axId val="80189696"/>
      </c:barChart>
      <c:catAx>
        <c:axId val="80188160"/>
        <c:scaling>
          <c:orientation val="minMax"/>
        </c:scaling>
        <c:axPos val="b"/>
        <c:majorTickMark val="none"/>
        <c:tickLblPos val="nextTo"/>
        <c:crossAx val="80189696"/>
        <c:crosses val="autoZero"/>
        <c:auto val="1"/>
        <c:lblAlgn val="ctr"/>
        <c:lblOffset val="100"/>
      </c:catAx>
      <c:valAx>
        <c:axId val="80189696"/>
        <c:scaling>
          <c:orientation val="minMax"/>
        </c:scaling>
        <c:delete val="1"/>
        <c:axPos val="l"/>
        <c:numFmt formatCode="General" sourceLinked="1"/>
        <c:tickLblPos val="none"/>
        <c:crossAx val="80188160"/>
        <c:crosses val="autoZero"/>
        <c:crossBetween val="between"/>
      </c:valAx>
    </c:plotArea>
    <c:plotVisOnly val="1"/>
  </c:chart>
  <c:txPr>
    <a:bodyPr/>
    <a:lstStyle/>
    <a:p>
      <a:pPr>
        <a:defRPr sz="1800"/>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manualLayout>
          <c:layoutTarget val="inner"/>
          <c:xMode val="edge"/>
          <c:yMode val="edge"/>
          <c:x val="0.24784837659181563"/>
          <c:y val="5.3520224002305404E-2"/>
          <c:w val="0.63178125303781663"/>
          <c:h val="0.94393119390234659"/>
        </c:manualLayout>
      </c:layout>
      <c:barChart>
        <c:barDir val="bar"/>
        <c:grouping val="clustered"/>
        <c:ser>
          <c:idx val="0"/>
          <c:order val="0"/>
          <c:tx>
            <c:strRef>
              <c:f>Sheet1!$B$1</c:f>
              <c:strCache>
                <c:ptCount val="1"/>
                <c:pt idx="0">
                  <c:v>Series 1</c:v>
                </c:pt>
              </c:strCache>
            </c:strRef>
          </c:tx>
          <c:spPr>
            <a:solidFill>
              <a:schemeClr val="tx1"/>
            </a:solidFill>
          </c:spPr>
          <c:dPt>
            <c:idx val="6"/>
            <c:spPr>
              <a:solidFill>
                <a:schemeClr val="tx2"/>
              </a:solidFill>
            </c:spPr>
          </c:dPt>
          <c:cat>
            <c:strRef>
              <c:f>Sheet1!$A$2:$A$9</c:f>
              <c:strCache>
                <c:ptCount val="8"/>
                <c:pt idx="0">
                  <c:v>Philippines 2008</c:v>
                </c:pt>
                <c:pt idx="1">
                  <c:v>Vietnam 2002</c:v>
                </c:pt>
                <c:pt idx="2">
                  <c:v>Pakistan 2006-07</c:v>
                </c:pt>
                <c:pt idx="3">
                  <c:v>Indonesia 2007</c:v>
                </c:pt>
                <c:pt idx="4">
                  <c:v>Cambodia 2005</c:v>
                </c:pt>
                <c:pt idx="5">
                  <c:v>India 2005-06</c:v>
                </c:pt>
                <c:pt idx="6">
                  <c:v>Maldives 2009</c:v>
                </c:pt>
                <c:pt idx="7">
                  <c:v>Nepal 2006</c:v>
                </c:pt>
              </c:strCache>
            </c:strRef>
          </c:cat>
          <c:val>
            <c:numRef>
              <c:f>Sheet1!$B$2:$B$9</c:f>
              <c:numCache>
                <c:formatCode>0.0</c:formatCode>
                <c:ptCount val="8"/>
                <c:pt idx="0">
                  <c:v>14.3</c:v>
                </c:pt>
                <c:pt idx="1">
                  <c:v>18</c:v>
                </c:pt>
                <c:pt idx="2">
                  <c:v>18.899999999999999</c:v>
                </c:pt>
                <c:pt idx="3">
                  <c:v>20.7</c:v>
                </c:pt>
                <c:pt idx="4">
                  <c:v>21</c:v>
                </c:pt>
                <c:pt idx="5">
                  <c:v>24.4</c:v>
                </c:pt>
                <c:pt idx="6">
                  <c:v>25.3</c:v>
                </c:pt>
                <c:pt idx="7">
                  <c:v>34.300000000000004</c:v>
                </c:pt>
              </c:numCache>
            </c:numRef>
          </c:val>
        </c:ser>
        <c:dLbls>
          <c:showVal val="1"/>
        </c:dLbls>
        <c:overlap val="-25"/>
        <c:axId val="45378176"/>
        <c:axId val="45388160"/>
      </c:barChart>
      <c:catAx>
        <c:axId val="45378176"/>
        <c:scaling>
          <c:orientation val="minMax"/>
        </c:scaling>
        <c:axPos val="l"/>
        <c:majorTickMark val="none"/>
        <c:tickLblPos val="nextTo"/>
        <c:crossAx val="45388160"/>
        <c:crosses val="autoZero"/>
        <c:auto val="1"/>
        <c:lblAlgn val="ctr"/>
        <c:lblOffset val="100"/>
      </c:catAx>
      <c:valAx>
        <c:axId val="45388160"/>
        <c:scaling>
          <c:orientation val="minMax"/>
        </c:scaling>
        <c:delete val="1"/>
        <c:axPos val="b"/>
        <c:numFmt formatCode="0.0" sourceLinked="1"/>
        <c:tickLblPos val="none"/>
        <c:crossAx val="45378176"/>
        <c:crosses val="autoZero"/>
        <c:crossBetween val="between"/>
      </c:valAx>
    </c:plotArea>
    <c:plotVisOnly val="1"/>
  </c:chart>
  <c:txPr>
    <a:bodyPr/>
    <a:lstStyle/>
    <a:p>
      <a:pPr>
        <a:defRPr sz="1800"/>
      </a:pPr>
      <a:endParaRPr lang="en-US"/>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style val="28"/>
  <c:chart>
    <c:autoTitleDeleted val="1"/>
    <c:plotArea>
      <c:layout>
        <c:manualLayout>
          <c:layoutTarget val="inner"/>
          <c:xMode val="edge"/>
          <c:yMode val="edge"/>
          <c:x val="0"/>
          <c:y val="6.3608923884514432E-2"/>
          <c:w val="0.98302469135802473"/>
          <c:h val="0.805760003683758"/>
        </c:manualLayout>
      </c:layout>
      <c:barChart>
        <c:barDir val="col"/>
        <c:grouping val="clustered"/>
        <c:ser>
          <c:idx val="0"/>
          <c:order val="0"/>
          <c:tx>
            <c:strRef>
              <c:f>Sheet1!$B$1</c:f>
              <c:strCache>
                <c:ptCount val="1"/>
                <c:pt idx="0">
                  <c:v>Series 1</c:v>
                </c:pt>
              </c:strCache>
            </c:strRef>
          </c:tx>
          <c:spPr>
            <a:solidFill>
              <a:schemeClr val="accent2">
                <a:lumMod val="25000"/>
              </a:schemeClr>
            </a:solidFill>
          </c:spPr>
          <c:dPt>
            <c:idx val="3"/>
            <c:spPr>
              <a:solidFill>
                <a:schemeClr val="accent6">
                  <a:lumMod val="75000"/>
                </a:schemeClr>
              </a:solidFill>
            </c:spPr>
          </c:dPt>
          <c:cat>
            <c:strRef>
              <c:f>Sheet1!$A$2:$A$5</c:f>
              <c:strCache>
                <c:ptCount val="4"/>
                <c:pt idx="0">
                  <c:v>&lt;2</c:v>
                </c:pt>
                <c:pt idx="1">
                  <c:v>2-3</c:v>
                </c:pt>
                <c:pt idx="2">
                  <c:v>4-5</c:v>
                </c:pt>
                <c:pt idx="3">
                  <c:v>0-5</c:v>
                </c:pt>
              </c:strCache>
            </c:strRef>
          </c:cat>
          <c:val>
            <c:numRef>
              <c:f>Sheet1!$B$2:$B$5</c:f>
              <c:numCache>
                <c:formatCode>0</c:formatCode>
                <c:ptCount val="4"/>
                <c:pt idx="0">
                  <c:v>69</c:v>
                </c:pt>
                <c:pt idx="1">
                  <c:v>60</c:v>
                </c:pt>
                <c:pt idx="2">
                  <c:v>26</c:v>
                </c:pt>
                <c:pt idx="3">
                  <c:v>48</c:v>
                </c:pt>
              </c:numCache>
            </c:numRef>
          </c:val>
        </c:ser>
        <c:dLbls>
          <c:showVal val="1"/>
        </c:dLbls>
        <c:gapWidth val="75"/>
        <c:overlap val="-25"/>
        <c:axId val="51053312"/>
        <c:axId val="51054848"/>
      </c:barChart>
      <c:catAx>
        <c:axId val="51053312"/>
        <c:scaling>
          <c:orientation val="minMax"/>
        </c:scaling>
        <c:axPos val="b"/>
        <c:majorTickMark val="none"/>
        <c:tickLblPos val="nextTo"/>
        <c:spPr>
          <a:ln>
            <a:solidFill>
              <a:srgbClr val="000000"/>
            </a:solidFill>
          </a:ln>
        </c:spPr>
        <c:crossAx val="51054848"/>
        <c:crosses val="autoZero"/>
        <c:auto val="1"/>
        <c:lblAlgn val="ctr"/>
        <c:lblOffset val="100"/>
      </c:catAx>
      <c:valAx>
        <c:axId val="51054848"/>
        <c:scaling>
          <c:orientation val="minMax"/>
        </c:scaling>
        <c:delete val="1"/>
        <c:axPos val="l"/>
        <c:numFmt formatCode="0" sourceLinked="1"/>
        <c:tickLblPos val="none"/>
        <c:crossAx val="51053312"/>
        <c:crosses val="autoZero"/>
        <c:crossBetween val="between"/>
      </c:valAx>
    </c:plotArea>
    <c:plotVisOnly val="1"/>
  </c:chart>
  <c:txPr>
    <a:bodyPr/>
    <a:lstStyle/>
    <a:p>
      <a:pPr>
        <a:defRPr sz="1800">
          <a:solidFill>
            <a:schemeClr val="tx1"/>
          </a:solidFill>
        </a:defRPr>
      </a:pPr>
      <a:endParaRPr lang="en-US"/>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pieChart>
        <c:varyColors val="1"/>
        <c:ser>
          <c:idx val="0"/>
          <c:order val="0"/>
          <c:tx>
            <c:strRef>
              <c:f>Sheet1!$B$1</c:f>
              <c:strCache>
                <c:ptCount val="1"/>
                <c:pt idx="0">
                  <c:v>Sales</c:v>
                </c:pt>
              </c:strCache>
            </c:strRef>
          </c:tx>
          <c:dLbls>
            <c:dLbl>
              <c:idx val="0"/>
              <c:layout/>
              <c:tx>
                <c:rich>
                  <a:bodyPr/>
                  <a:lstStyle/>
                  <a:p>
                    <a:r>
                      <a:rPr lang="en-US"/>
                      <a:t>Exclusively breastfed
</a:t>
                    </a:r>
                    <a:r>
                      <a:rPr lang="en-US" smtClean="0"/>
                      <a:t>48%</a:t>
                    </a:r>
                    <a:endParaRPr lang="en-US"/>
                  </a:p>
                </c:rich>
              </c:tx>
              <c:showCatName val="1"/>
              <c:showPercent val="1"/>
            </c:dLbl>
            <c:dLbl>
              <c:idx val="2"/>
              <c:layout>
                <c:manualLayout>
                  <c:x val="-6.351397581712552E-2"/>
                  <c:y val="-2.9819277108433798E-2"/>
                </c:manualLayout>
              </c:layout>
              <c:showCatName val="1"/>
              <c:showPercent val="1"/>
            </c:dLbl>
            <c:dLbl>
              <c:idx val="4"/>
              <c:layout>
                <c:manualLayout>
                  <c:x val="2.859882899252978E-2"/>
                  <c:y val="3.614457831325301E-2"/>
                </c:manualLayout>
              </c:layout>
              <c:showCatName val="1"/>
              <c:showPercent val="1"/>
            </c:dLbl>
            <c:dLbl>
              <c:idx val="5"/>
              <c:layout>
                <c:manualLayout>
                  <c:x val="2.8253920183054077E-2"/>
                  <c:y val="0"/>
                </c:manualLayout>
              </c:layout>
              <c:showCatName val="1"/>
              <c:showPercent val="1"/>
            </c:dLbl>
            <c:showCatName val="1"/>
            <c:showPercent val="1"/>
            <c:showLeaderLines val="1"/>
          </c:dLbls>
          <c:cat>
            <c:strRef>
              <c:f>Sheet1!$A$2:$A$7</c:f>
              <c:strCache>
                <c:ptCount val="6"/>
                <c:pt idx="0">
                  <c:v>Exclusively breastfed</c:v>
                </c:pt>
                <c:pt idx="1">
                  <c:v>Breast milk plus water</c:v>
                </c:pt>
                <c:pt idx="2">
                  <c:v>Breast milk plus non-milk liquids/juice</c:v>
                </c:pt>
                <c:pt idx="3">
                  <c:v>Breast milk plus other milk</c:v>
                </c:pt>
                <c:pt idx="4">
                  <c:v>Breast milk plus complementary foods</c:v>
                </c:pt>
                <c:pt idx="5">
                  <c:v>Not breastfed</c:v>
                </c:pt>
              </c:strCache>
            </c:strRef>
          </c:cat>
          <c:val>
            <c:numRef>
              <c:f>Sheet1!$B$2:$B$7</c:f>
              <c:numCache>
                <c:formatCode>0</c:formatCode>
                <c:ptCount val="6"/>
                <c:pt idx="0">
                  <c:v>48</c:v>
                </c:pt>
                <c:pt idx="1">
                  <c:v>8</c:v>
                </c:pt>
                <c:pt idx="2">
                  <c:v>4</c:v>
                </c:pt>
                <c:pt idx="3">
                  <c:v>24</c:v>
                </c:pt>
                <c:pt idx="4">
                  <c:v>11</c:v>
                </c:pt>
                <c:pt idx="5">
                  <c:v>4</c:v>
                </c:pt>
              </c:numCache>
            </c:numRef>
          </c:val>
        </c:ser>
        <c:dLbls>
          <c:showCatName val="1"/>
          <c:showPercent val="1"/>
        </c:dLbls>
        <c:firstSliceAng val="0"/>
      </c:pieChart>
    </c:plotArea>
    <c:plotVisOnly val="1"/>
  </c:chart>
  <c:txPr>
    <a:bodyPr/>
    <a:lstStyle/>
    <a:p>
      <a:pPr>
        <a:defRPr sz="1800"/>
      </a:pPr>
      <a:endParaRPr lang="en-US"/>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barChart>
        <c:barDir val="col"/>
        <c:grouping val="stacked"/>
        <c:ser>
          <c:idx val="0"/>
          <c:order val="0"/>
          <c:tx>
            <c:strRef>
              <c:f>Sheet1!$B$1</c:f>
              <c:strCache>
                <c:ptCount val="1"/>
                <c:pt idx="0">
                  <c:v>Fed with all 3 IYCF practices</c:v>
                </c:pt>
              </c:strCache>
            </c:strRef>
          </c:tx>
          <c:spPr>
            <a:solidFill>
              <a:schemeClr val="accent6"/>
            </a:solidFill>
          </c:spPr>
          <c:cat>
            <c:strRef>
              <c:f>Sheet1!$A$2:$A$4</c:f>
              <c:strCache>
                <c:ptCount val="3"/>
                <c:pt idx="0">
                  <c:v>Breastfed</c:v>
                </c:pt>
                <c:pt idx="1">
                  <c:v>Nonbreastfed</c:v>
                </c:pt>
                <c:pt idx="2">
                  <c:v>All 6-23 months</c:v>
                </c:pt>
              </c:strCache>
            </c:strRef>
          </c:cat>
          <c:val>
            <c:numRef>
              <c:f>Sheet1!$B$2:$B$4</c:f>
              <c:numCache>
                <c:formatCode>0</c:formatCode>
                <c:ptCount val="3"/>
                <c:pt idx="0">
                  <c:v>63</c:v>
                </c:pt>
                <c:pt idx="1">
                  <c:v>40</c:v>
                </c:pt>
                <c:pt idx="2">
                  <c:v>58</c:v>
                </c:pt>
              </c:numCache>
            </c:numRef>
          </c:val>
        </c:ser>
        <c:ser>
          <c:idx val="1"/>
          <c:order val="1"/>
          <c:tx>
            <c:strRef>
              <c:f>Sheet1!$C$1</c:f>
              <c:strCache>
                <c:ptCount val="1"/>
                <c:pt idx="0">
                  <c:v>Not fed with all IYCF practices</c:v>
                </c:pt>
              </c:strCache>
            </c:strRef>
          </c:tx>
          <c:spPr>
            <a:solidFill>
              <a:schemeClr val="accent5">
                <a:lumMod val="20000"/>
                <a:lumOff val="80000"/>
              </a:schemeClr>
            </a:solidFill>
          </c:spPr>
          <c:cat>
            <c:strRef>
              <c:f>Sheet1!$A$2:$A$4</c:f>
              <c:strCache>
                <c:ptCount val="3"/>
                <c:pt idx="0">
                  <c:v>Breastfed</c:v>
                </c:pt>
                <c:pt idx="1">
                  <c:v>Nonbreastfed</c:v>
                </c:pt>
                <c:pt idx="2">
                  <c:v>All 6-23 months</c:v>
                </c:pt>
              </c:strCache>
            </c:strRef>
          </c:cat>
          <c:val>
            <c:numRef>
              <c:f>Sheet1!$C$2:$C$4</c:f>
              <c:numCache>
                <c:formatCode>0</c:formatCode>
                <c:ptCount val="3"/>
                <c:pt idx="0">
                  <c:v>37</c:v>
                </c:pt>
                <c:pt idx="1">
                  <c:v>60</c:v>
                </c:pt>
                <c:pt idx="2">
                  <c:v>42</c:v>
                </c:pt>
              </c:numCache>
            </c:numRef>
          </c:val>
        </c:ser>
        <c:dLbls>
          <c:showVal val="1"/>
        </c:dLbls>
        <c:gapWidth val="75"/>
        <c:overlap val="100"/>
        <c:axId val="51145728"/>
        <c:axId val="51151616"/>
      </c:barChart>
      <c:catAx>
        <c:axId val="51145728"/>
        <c:scaling>
          <c:orientation val="minMax"/>
        </c:scaling>
        <c:axPos val="b"/>
        <c:majorTickMark val="none"/>
        <c:tickLblPos val="nextTo"/>
        <c:spPr>
          <a:ln>
            <a:solidFill>
              <a:srgbClr val="000000"/>
            </a:solidFill>
          </a:ln>
        </c:spPr>
        <c:crossAx val="51151616"/>
        <c:crosses val="autoZero"/>
        <c:auto val="1"/>
        <c:lblAlgn val="ctr"/>
        <c:lblOffset val="100"/>
      </c:catAx>
      <c:valAx>
        <c:axId val="51151616"/>
        <c:scaling>
          <c:orientation val="minMax"/>
        </c:scaling>
        <c:delete val="1"/>
        <c:axPos val="l"/>
        <c:numFmt formatCode="0" sourceLinked="1"/>
        <c:tickLblPos val="none"/>
        <c:crossAx val="51145728"/>
        <c:crosses val="autoZero"/>
        <c:crossBetween val="between"/>
      </c:valAx>
    </c:plotArea>
    <c:legend>
      <c:legendPos val="t"/>
      <c:layout>
        <c:manualLayout>
          <c:xMode val="edge"/>
          <c:yMode val="edge"/>
          <c:x val="7.5317876932050914E-2"/>
          <c:y val="9.3173720690374051E-2"/>
          <c:w val="0.84627770487022458"/>
          <c:h val="7.1834859973470347E-2"/>
        </c:manualLayout>
      </c:layout>
    </c:legend>
    <c:plotVisOnly val="1"/>
  </c:chart>
  <c:txPr>
    <a:bodyPr/>
    <a:lstStyle/>
    <a:p>
      <a:pPr>
        <a:defRPr sz="1800">
          <a:solidFill>
            <a:schemeClr val="tx1"/>
          </a:solidFill>
        </a:defRPr>
      </a:pPr>
      <a:endParaRPr lang="en-US"/>
    </a:p>
  </c:tx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date1904 val="1"/>
  <c:lang val="en-US"/>
  <c:style val="27"/>
  <c:chart>
    <c:autoTitleDeleted val="1"/>
    <c:plotArea>
      <c:layout>
        <c:manualLayout>
          <c:layoutTarget val="inner"/>
          <c:xMode val="edge"/>
          <c:yMode val="edge"/>
          <c:x val="1.7062856367092101E-2"/>
          <c:y val="0.12424458661417323"/>
          <c:w val="0.97222146800615461"/>
          <c:h val="0.62453412073490189"/>
        </c:manualLayout>
      </c:layout>
      <c:barChart>
        <c:barDir val="col"/>
        <c:grouping val="clustered"/>
        <c:ser>
          <c:idx val="0"/>
          <c:order val="0"/>
          <c:tx>
            <c:strRef>
              <c:f>Sheet1!$B$1</c:f>
              <c:strCache>
                <c:ptCount val="1"/>
                <c:pt idx="0">
                  <c:v>Series 1</c:v>
                </c:pt>
              </c:strCache>
            </c:strRef>
          </c:tx>
          <c:spPr>
            <a:solidFill>
              <a:schemeClr val="accent1">
                <a:lumMod val="75000"/>
              </a:schemeClr>
            </a:solidFill>
          </c:spPr>
          <c:dPt>
            <c:idx val="0"/>
            <c:spPr>
              <a:solidFill>
                <a:schemeClr val="accent5"/>
              </a:solidFill>
            </c:spPr>
          </c:dPt>
          <c:dPt>
            <c:idx val="1"/>
            <c:spPr>
              <a:solidFill>
                <a:schemeClr val="accent5"/>
              </a:solidFill>
            </c:spPr>
          </c:dPt>
          <c:dPt>
            <c:idx val="2"/>
            <c:spPr>
              <a:solidFill>
                <a:schemeClr val="bg2"/>
              </a:solidFill>
            </c:spPr>
          </c:dPt>
          <c:dPt>
            <c:idx val="3"/>
            <c:spPr>
              <a:solidFill>
                <a:schemeClr val="bg2"/>
              </a:solidFill>
            </c:spPr>
          </c:dPt>
          <c:cat>
            <c:strRef>
              <c:f>Sheet1!$A$2:$A$5</c:f>
              <c:strCache>
                <c:ptCount val="4"/>
                <c:pt idx="0">
                  <c:v>Consumed foods rich in vitamin A in last 24 hours</c:v>
                </c:pt>
                <c:pt idx="1">
                  <c:v>Consumed foods rich in iron in last 24 hours</c:v>
                </c:pt>
                <c:pt idx="2">
                  <c:v>Given vitamin A supplement in last 6 months</c:v>
                </c:pt>
                <c:pt idx="3">
                  <c:v>Given deworming medication in last 6 months</c:v>
                </c:pt>
              </c:strCache>
            </c:strRef>
          </c:cat>
          <c:val>
            <c:numRef>
              <c:f>Sheet1!$B$2:$B$5</c:f>
              <c:numCache>
                <c:formatCode>0</c:formatCode>
                <c:ptCount val="4"/>
                <c:pt idx="0">
                  <c:v>82</c:v>
                </c:pt>
                <c:pt idx="1">
                  <c:v>66</c:v>
                </c:pt>
                <c:pt idx="2">
                  <c:v>48</c:v>
                </c:pt>
                <c:pt idx="3">
                  <c:v>69</c:v>
                </c:pt>
              </c:numCache>
            </c:numRef>
          </c:val>
        </c:ser>
        <c:dLbls>
          <c:showVal val="1"/>
        </c:dLbls>
        <c:gapWidth val="75"/>
        <c:overlap val="-25"/>
        <c:axId val="50257920"/>
        <c:axId val="50259456"/>
      </c:barChart>
      <c:catAx>
        <c:axId val="50257920"/>
        <c:scaling>
          <c:orientation val="minMax"/>
        </c:scaling>
        <c:axPos val="b"/>
        <c:majorTickMark val="none"/>
        <c:tickLblPos val="nextTo"/>
        <c:spPr>
          <a:ln>
            <a:solidFill>
              <a:srgbClr val="000000"/>
            </a:solidFill>
          </a:ln>
        </c:spPr>
        <c:txPr>
          <a:bodyPr rot="0"/>
          <a:lstStyle/>
          <a:p>
            <a:pPr>
              <a:defRPr/>
            </a:pPr>
            <a:endParaRPr lang="en-US"/>
          </a:p>
        </c:txPr>
        <c:crossAx val="50259456"/>
        <c:crosses val="autoZero"/>
        <c:auto val="1"/>
        <c:lblAlgn val="ctr"/>
        <c:lblOffset val="100"/>
      </c:catAx>
      <c:valAx>
        <c:axId val="50259456"/>
        <c:scaling>
          <c:orientation val="minMax"/>
        </c:scaling>
        <c:delete val="1"/>
        <c:axPos val="l"/>
        <c:numFmt formatCode="0" sourceLinked="1"/>
        <c:tickLblPos val="none"/>
        <c:crossAx val="50257920"/>
        <c:crosses val="autoZero"/>
        <c:crossBetween val="between"/>
      </c:valAx>
    </c:plotArea>
    <c:plotVisOnly val="1"/>
  </c:chart>
  <c:txPr>
    <a:bodyPr/>
    <a:lstStyle/>
    <a:p>
      <a:pPr>
        <a:defRPr sz="1800">
          <a:solidFill>
            <a:schemeClr val="tx1"/>
          </a:solidFill>
        </a:defRPr>
      </a:pPr>
      <a:endParaRPr lang="en-US"/>
    </a:p>
  </c:txPr>
  <c:externalData r:id="rId1"/>
</c:chartSpace>
</file>

<file path=ppt/charts/chart7.xml><?xml version="1.0" encoding="utf-8"?>
<c:chartSpace xmlns:c="http://schemas.openxmlformats.org/drawingml/2006/chart" xmlns:a="http://schemas.openxmlformats.org/drawingml/2006/main" xmlns:r="http://schemas.openxmlformats.org/officeDocument/2006/relationships">
  <c:date1904 val="1"/>
  <c:lang val="en-US"/>
  <c:style val="27"/>
  <c:chart>
    <c:autoTitleDeleted val="1"/>
    <c:plotArea>
      <c:layout>
        <c:manualLayout>
          <c:layoutTarget val="inner"/>
          <c:xMode val="edge"/>
          <c:yMode val="edge"/>
          <c:x val="1.6975308641975613E-2"/>
          <c:y val="0.11785337175756851"/>
          <c:w val="0.96604938271604934"/>
          <c:h val="0.59370090545233856"/>
        </c:manualLayout>
      </c:layout>
      <c:barChart>
        <c:barDir val="col"/>
        <c:grouping val="clustered"/>
        <c:ser>
          <c:idx val="0"/>
          <c:order val="0"/>
          <c:tx>
            <c:strRef>
              <c:f>Sheet1!$B$1</c:f>
              <c:strCache>
                <c:ptCount val="1"/>
                <c:pt idx="0">
                  <c:v>Series 1</c:v>
                </c:pt>
              </c:strCache>
            </c:strRef>
          </c:tx>
          <c:spPr>
            <a:solidFill>
              <a:schemeClr val="accent2">
                <a:lumMod val="25000"/>
              </a:schemeClr>
            </a:solidFill>
          </c:spPr>
          <c:cat>
            <c:strRef>
              <c:f>Sheet1!$A$2:$A$4</c:f>
              <c:strCache>
                <c:ptCount val="3"/>
                <c:pt idx="0">
                  <c:v>Received vitamin A dose postpartum</c:v>
                </c:pt>
                <c:pt idx="1">
                  <c:v>Took iron 90+ days during pregnancy</c:v>
                </c:pt>
                <c:pt idx="2">
                  <c:v>Took deworming medication during pregnancy of last birth</c:v>
                </c:pt>
              </c:strCache>
            </c:strRef>
          </c:cat>
          <c:val>
            <c:numRef>
              <c:f>Sheet1!$B$2:$B$4</c:f>
              <c:numCache>
                <c:formatCode>0</c:formatCode>
                <c:ptCount val="3"/>
                <c:pt idx="0">
                  <c:v>52</c:v>
                </c:pt>
                <c:pt idx="1">
                  <c:v>65</c:v>
                </c:pt>
                <c:pt idx="2">
                  <c:v>15</c:v>
                </c:pt>
              </c:numCache>
            </c:numRef>
          </c:val>
        </c:ser>
        <c:dLbls>
          <c:showVal val="1"/>
        </c:dLbls>
        <c:gapWidth val="75"/>
        <c:overlap val="-26"/>
        <c:axId val="79988608"/>
        <c:axId val="79990144"/>
      </c:barChart>
      <c:catAx>
        <c:axId val="79988608"/>
        <c:scaling>
          <c:orientation val="minMax"/>
        </c:scaling>
        <c:axPos val="b"/>
        <c:majorTickMark val="none"/>
        <c:tickLblPos val="nextTo"/>
        <c:spPr>
          <a:ln>
            <a:solidFill>
              <a:srgbClr val="000000"/>
            </a:solidFill>
          </a:ln>
        </c:spPr>
        <c:crossAx val="79990144"/>
        <c:crosses val="autoZero"/>
        <c:auto val="1"/>
        <c:lblAlgn val="ctr"/>
        <c:lblOffset val="100"/>
      </c:catAx>
      <c:valAx>
        <c:axId val="79990144"/>
        <c:scaling>
          <c:orientation val="minMax"/>
        </c:scaling>
        <c:delete val="1"/>
        <c:axPos val="l"/>
        <c:numFmt formatCode="0" sourceLinked="1"/>
        <c:tickLblPos val="none"/>
        <c:crossAx val="79988608"/>
        <c:crosses val="autoZero"/>
        <c:crossBetween val="between"/>
      </c:valAx>
    </c:plotArea>
    <c:plotVisOnly val="1"/>
  </c:chart>
  <c:txPr>
    <a:bodyPr/>
    <a:lstStyle/>
    <a:p>
      <a:pPr>
        <a:defRPr sz="1800">
          <a:solidFill>
            <a:schemeClr val="tx1"/>
          </a:solidFill>
        </a:defRPr>
      </a:pPr>
      <a:endParaRPr lang="en-US"/>
    </a:p>
  </c:txPr>
  <c:externalData r:id="rId1"/>
</c:chartSpace>
</file>

<file path=ppt/charts/chart8.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barChart>
        <c:barDir val="bar"/>
        <c:grouping val="stacked"/>
        <c:ser>
          <c:idx val="0"/>
          <c:order val="0"/>
          <c:tx>
            <c:strRef>
              <c:f>Sheet1!$B$1</c:f>
              <c:strCache>
                <c:ptCount val="1"/>
                <c:pt idx="0">
                  <c:v>Moderate</c:v>
                </c:pt>
              </c:strCache>
            </c:strRef>
          </c:tx>
          <c:spPr>
            <a:solidFill>
              <a:schemeClr val="accent6"/>
            </a:solidFill>
          </c:spPr>
          <c:dLbls>
            <c:dLbl>
              <c:idx val="3"/>
              <c:tx>
                <c:rich>
                  <a:bodyPr/>
                  <a:lstStyle/>
                  <a:p>
                    <a:r>
                      <a:rPr lang="en-US" smtClean="0">
                        <a:solidFill>
                          <a:schemeClr val="tx2"/>
                        </a:solidFill>
                      </a:rPr>
                      <a:t>18</a:t>
                    </a:r>
                    <a:endParaRPr lang="en-US" dirty="0">
                      <a:solidFill>
                        <a:schemeClr val="tx2"/>
                      </a:solidFill>
                    </a:endParaRPr>
                  </a:p>
                </c:rich>
              </c:tx>
              <c:showVal val="1"/>
            </c:dLbl>
            <c:showVal val="1"/>
          </c:dLbls>
          <c:cat>
            <c:strRef>
              <c:f>Sheet1!$A$2:$A$4</c:f>
              <c:strCache>
                <c:ptCount val="3"/>
                <c:pt idx="0">
                  <c:v>Underweight (too thin for age)</c:v>
                </c:pt>
                <c:pt idx="1">
                  <c:v>Wasted (too thin for height)</c:v>
                </c:pt>
                <c:pt idx="2">
                  <c:v>Stunted (too short for age)</c:v>
                </c:pt>
              </c:strCache>
            </c:strRef>
          </c:cat>
          <c:val>
            <c:numRef>
              <c:f>Sheet1!$B$2:$B$4</c:f>
              <c:numCache>
                <c:formatCode>0</c:formatCode>
                <c:ptCount val="3"/>
                <c:pt idx="0">
                  <c:v>14</c:v>
                </c:pt>
                <c:pt idx="1">
                  <c:v>8</c:v>
                </c:pt>
                <c:pt idx="2">
                  <c:v>13</c:v>
                </c:pt>
              </c:numCache>
            </c:numRef>
          </c:val>
        </c:ser>
        <c:ser>
          <c:idx val="1"/>
          <c:order val="1"/>
          <c:tx>
            <c:strRef>
              <c:f>Sheet1!$C$1</c:f>
              <c:strCache>
                <c:ptCount val="1"/>
                <c:pt idx="0">
                  <c:v>Severe</c:v>
                </c:pt>
              </c:strCache>
            </c:strRef>
          </c:tx>
          <c:spPr>
            <a:solidFill>
              <a:schemeClr val="accent4">
                <a:lumMod val="40000"/>
                <a:lumOff val="60000"/>
              </a:schemeClr>
            </a:solidFill>
          </c:spPr>
          <c:cat>
            <c:strRef>
              <c:f>Sheet1!$A$2:$A$4</c:f>
              <c:strCache>
                <c:ptCount val="3"/>
                <c:pt idx="0">
                  <c:v>Underweight (too thin for age)</c:v>
                </c:pt>
                <c:pt idx="1">
                  <c:v>Wasted (too thin for height)</c:v>
                </c:pt>
                <c:pt idx="2">
                  <c:v>Stunted (too short for age)</c:v>
                </c:pt>
              </c:strCache>
            </c:strRef>
          </c:cat>
          <c:val>
            <c:numRef>
              <c:f>Sheet1!$C$2:$C$4</c:f>
              <c:numCache>
                <c:formatCode>0</c:formatCode>
                <c:ptCount val="3"/>
                <c:pt idx="0">
                  <c:v>3</c:v>
                </c:pt>
                <c:pt idx="1">
                  <c:v>3</c:v>
                </c:pt>
                <c:pt idx="2">
                  <c:v>6</c:v>
                </c:pt>
              </c:numCache>
            </c:numRef>
          </c:val>
        </c:ser>
        <c:dLbls>
          <c:showVal val="1"/>
        </c:dLbls>
        <c:gapWidth val="95"/>
        <c:overlap val="100"/>
        <c:axId val="79858688"/>
        <c:axId val="79921920"/>
      </c:barChart>
      <c:catAx>
        <c:axId val="79858688"/>
        <c:scaling>
          <c:orientation val="minMax"/>
        </c:scaling>
        <c:axPos val="l"/>
        <c:majorTickMark val="none"/>
        <c:tickLblPos val="nextTo"/>
        <c:spPr>
          <a:ln>
            <a:solidFill>
              <a:srgbClr val="000000"/>
            </a:solidFill>
          </a:ln>
        </c:spPr>
        <c:crossAx val="79921920"/>
        <c:crosses val="autoZero"/>
        <c:auto val="1"/>
        <c:lblAlgn val="ctr"/>
        <c:lblOffset val="100"/>
      </c:catAx>
      <c:valAx>
        <c:axId val="79921920"/>
        <c:scaling>
          <c:orientation val="minMax"/>
        </c:scaling>
        <c:delete val="1"/>
        <c:axPos val="b"/>
        <c:numFmt formatCode="0" sourceLinked="1"/>
        <c:tickLblPos val="none"/>
        <c:crossAx val="79858688"/>
        <c:crosses val="autoZero"/>
        <c:crossBetween val="between"/>
      </c:valAx>
    </c:plotArea>
    <c:legend>
      <c:legendPos val="t"/>
    </c:legend>
    <c:plotVisOnly val="1"/>
  </c:chart>
  <c:txPr>
    <a:bodyPr/>
    <a:lstStyle/>
    <a:p>
      <a:pPr>
        <a:defRPr sz="1800">
          <a:solidFill>
            <a:schemeClr val="tx1"/>
          </a:solidFill>
        </a:defRPr>
      </a:pPr>
      <a:endParaRPr lang="en-US"/>
    </a:p>
  </c:txPr>
  <c:externalData r:id="rId1"/>
</c:chartSpace>
</file>

<file path=ppt/charts/chart9.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barChart>
        <c:barDir val="col"/>
        <c:grouping val="clustered"/>
        <c:ser>
          <c:idx val="0"/>
          <c:order val="0"/>
          <c:tx>
            <c:strRef>
              <c:f>Sheet1!$B$1</c:f>
              <c:strCache>
                <c:ptCount val="1"/>
                <c:pt idx="0">
                  <c:v>Series 1</c:v>
                </c:pt>
              </c:strCache>
            </c:strRef>
          </c:tx>
          <c:spPr>
            <a:solidFill>
              <a:schemeClr val="tx2"/>
            </a:solidFill>
          </c:spPr>
          <c:dPt>
            <c:idx val="6"/>
            <c:spPr>
              <a:solidFill>
                <a:schemeClr val="accent2">
                  <a:lumMod val="25000"/>
                </a:schemeClr>
              </a:solidFill>
            </c:spPr>
          </c:dPt>
          <c:cat>
            <c:strRef>
              <c:f>Sheet1!$A$2:$A$8</c:f>
              <c:strCache>
                <c:ptCount val="7"/>
                <c:pt idx="0">
                  <c:v>Malé</c:v>
                </c:pt>
                <c:pt idx="1">
                  <c:v>North</c:v>
                </c:pt>
                <c:pt idx="2">
                  <c:v>North Central</c:v>
                </c:pt>
                <c:pt idx="3">
                  <c:v>Central</c:v>
                </c:pt>
                <c:pt idx="4">
                  <c:v>South Central</c:v>
                </c:pt>
                <c:pt idx="5">
                  <c:v>South</c:v>
                </c:pt>
                <c:pt idx="6">
                  <c:v>Total</c:v>
                </c:pt>
              </c:strCache>
            </c:strRef>
          </c:cat>
          <c:val>
            <c:numRef>
              <c:f>Sheet1!$B$2:$B$8</c:f>
              <c:numCache>
                <c:formatCode>General</c:formatCode>
                <c:ptCount val="7"/>
                <c:pt idx="0">
                  <c:v>16</c:v>
                </c:pt>
                <c:pt idx="1">
                  <c:v>16</c:v>
                </c:pt>
                <c:pt idx="2">
                  <c:v>23</c:v>
                </c:pt>
                <c:pt idx="3">
                  <c:v>21</c:v>
                </c:pt>
                <c:pt idx="4" formatCode="0">
                  <c:v>21</c:v>
                </c:pt>
                <c:pt idx="5">
                  <c:v>20</c:v>
                </c:pt>
                <c:pt idx="6">
                  <c:v>19</c:v>
                </c:pt>
              </c:numCache>
            </c:numRef>
          </c:val>
        </c:ser>
        <c:dLbls>
          <c:showVal val="1"/>
        </c:dLbls>
        <c:overlap val="-25"/>
        <c:axId val="79693696"/>
        <c:axId val="79695232"/>
      </c:barChart>
      <c:catAx>
        <c:axId val="79693696"/>
        <c:scaling>
          <c:orientation val="minMax"/>
        </c:scaling>
        <c:axPos val="b"/>
        <c:majorTickMark val="none"/>
        <c:tickLblPos val="nextTo"/>
        <c:crossAx val="79695232"/>
        <c:crosses val="autoZero"/>
        <c:auto val="1"/>
        <c:lblAlgn val="ctr"/>
        <c:lblOffset val="100"/>
      </c:catAx>
      <c:valAx>
        <c:axId val="79695232"/>
        <c:scaling>
          <c:orientation val="minMax"/>
        </c:scaling>
        <c:delete val="1"/>
        <c:axPos val="l"/>
        <c:numFmt formatCode="General" sourceLinked="1"/>
        <c:tickLblPos val="none"/>
        <c:crossAx val="79693696"/>
        <c:crosses val="autoZero"/>
        <c:crossBetween val="between"/>
      </c:valAx>
    </c:plotArea>
    <c:plotVisOnly val="1"/>
  </c:chart>
  <c:txPr>
    <a:bodyPr/>
    <a:lstStyle/>
    <a:p>
      <a:pPr>
        <a:defRPr sz="1800"/>
      </a:pPr>
      <a:endParaRPr lang="en-US"/>
    </a:p>
  </c:tx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8991C9C-18F8-4879-A5BF-7221F90020D9}" type="datetimeFigureOut">
              <a:rPr lang="en-US" smtClean="0"/>
              <a:pPr/>
              <a:t>5/15/2012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529A8B3-D947-47CE-8558-0EF4D311F8E1}"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early initiation of breastfeeding is important for a number of reasons. Early suckling benefits mothers because it stimulates breast milk production and releases a hormone that helps the uterus to contract and reduce postpartum blood loss. It also fosters bonding between mother and child. </a:t>
            </a:r>
          </a:p>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3</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sz="1200" i="0" dirty="0" smtClean="0"/>
              <a:t>The nutritional status of young children is a comprehensive index that reflects the level and pace of household, community, and national development. Malnutrition is a direct result of insufficient food intake or repeated infectious diseases or a combination of both. It can result in increased risk to illness and death and can also result in a lower level of cognitive development. </a:t>
            </a:r>
          </a:p>
          <a:p>
            <a:pPr eaLnBrk="1" hangingPunct="1">
              <a:lnSpc>
                <a:spcPct val="55000"/>
              </a:lnSpc>
              <a:spcBef>
                <a:spcPct val="0"/>
              </a:spcBef>
            </a:pPr>
            <a:endParaRPr lang="en-US" sz="1200" dirty="0" smtClean="0"/>
          </a:p>
          <a:p>
            <a:pPr eaLnBrk="1" hangingPunct="1"/>
            <a:r>
              <a:rPr lang="en-US" sz="1200" dirty="0" smtClean="0"/>
              <a:t>Children who are stunted are considered too </a:t>
            </a:r>
            <a:r>
              <a:rPr lang="en-US" sz="1200" i="1" dirty="0" smtClean="0"/>
              <a:t>short for their age</a:t>
            </a:r>
            <a:r>
              <a:rPr lang="en-US" sz="1200" dirty="0" smtClean="0"/>
              <a:t>.   35% of children are stunted.</a:t>
            </a:r>
          </a:p>
          <a:p>
            <a:pPr eaLnBrk="1" hangingPunct="1"/>
            <a:r>
              <a:rPr lang="en-US" sz="1200" dirty="0" smtClean="0"/>
              <a:t>Children who are wasted are too thin for their height.    7% of </a:t>
            </a:r>
            <a:r>
              <a:rPr lang="en-US" sz="1200" baseline="0" dirty="0" smtClean="0"/>
              <a:t>children are wasted.</a:t>
            </a:r>
          </a:p>
          <a:p>
            <a:pPr eaLnBrk="1" hangingPunct="1"/>
            <a:r>
              <a:rPr lang="en-US" sz="1200" baseline="0" dirty="0" smtClean="0"/>
              <a:t>Children who are underweight are too short for their height. 16% of children are underweight.</a:t>
            </a:r>
            <a:endParaRPr lang="en-US" sz="1200" dirty="0" smtClean="0"/>
          </a:p>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15</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Women with a body mass index (BMI) below </a:t>
            </a:r>
            <a:r>
              <a:rPr lang="en-US" b="1" dirty="0" smtClean="0"/>
              <a:t>18.5</a:t>
            </a:r>
            <a:r>
              <a:rPr lang="en-US" dirty="0" smtClean="0"/>
              <a:t> are considered </a:t>
            </a:r>
            <a:r>
              <a:rPr lang="en-US" b="1" dirty="0" smtClean="0"/>
              <a:t>too thin</a:t>
            </a:r>
            <a:r>
              <a:rPr lang="en-US" dirty="0" smtClean="0"/>
              <a:t>, reflecting chronic energy deficiency.</a:t>
            </a:r>
          </a:p>
          <a:p>
            <a:pPr>
              <a:lnSpc>
                <a:spcPct val="50000"/>
              </a:lnSpc>
              <a:buNone/>
            </a:pPr>
            <a:endParaRPr lang="en-US" dirty="0" smtClean="0"/>
          </a:p>
          <a:p>
            <a:r>
              <a:rPr lang="en-US" dirty="0" smtClean="0"/>
              <a:t>Women with a BMI </a:t>
            </a:r>
            <a:r>
              <a:rPr lang="en-US" b="1" dirty="0" smtClean="0"/>
              <a:t>over 25</a:t>
            </a:r>
            <a:r>
              <a:rPr lang="en-US" dirty="0" smtClean="0"/>
              <a:t> are </a:t>
            </a:r>
            <a:r>
              <a:rPr lang="en-US" b="1" dirty="0" smtClean="0"/>
              <a:t>overweight</a:t>
            </a:r>
            <a:r>
              <a:rPr lang="en-US" dirty="0" smtClean="0"/>
              <a:t>, while a BMI </a:t>
            </a:r>
            <a:r>
              <a:rPr lang="en-US" b="1" dirty="0" smtClean="0"/>
              <a:t>over 30</a:t>
            </a:r>
            <a:r>
              <a:rPr lang="en-US" dirty="0" smtClean="0"/>
              <a:t> is considered </a:t>
            </a:r>
            <a:r>
              <a:rPr lang="en-US" b="1" dirty="0" smtClean="0"/>
              <a:t>obese</a:t>
            </a:r>
            <a:r>
              <a:rPr lang="en-US" dirty="0" smtClean="0"/>
              <a:t>.</a:t>
            </a:r>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D8AB2195-D7B9-4BB0-B40A-5E37EEDFC883}" type="slidenum">
              <a:rPr lang="en-US" smtClean="0"/>
              <a:pPr/>
              <a:t>18</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Most children are breastfed for approximately 25 months, exclusively breastfed for less than</a:t>
            </a:r>
            <a:r>
              <a:rPr lang="en-US" baseline="0" dirty="0" smtClean="0"/>
              <a:t> three months </a:t>
            </a:r>
            <a:r>
              <a:rPr lang="en-US" dirty="0" smtClean="0"/>
              <a:t>and predominantly breastfed for 3.5 months.  </a:t>
            </a:r>
          </a:p>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DEB1E92-E173-45F0-BDB8-C06B36D00CA3}" type="slidenum">
              <a:rPr lang="en-US" smtClean="0"/>
              <a:pPr/>
              <a:t>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Exclusive breastfeeding is recommended for the first 6 months of a child’s life because breast milk is uncontaminated and contains all of the nutrients necessary for children in the first few months of life. In addition, the mother’s antibodies in breast milk provide immunity to disease. </a:t>
            </a:r>
          </a:p>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6</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7</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8</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10</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Most children ate foods rich in vitamin A but fewer ate foods rich in iron</a:t>
            </a:r>
            <a:r>
              <a:rPr lang="en-US" smtClean="0"/>
              <a:t>.  </a:t>
            </a:r>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12</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Mothers should</a:t>
            </a:r>
            <a:r>
              <a:rPr lang="en-US" baseline="0" dirty="0" smtClean="0"/>
              <a:t> receive a vitamin A dose after giving birth; almost half of women received vitamin A postpartum. 54% of women took iron supplements during pregnancy, but only 3% took iron for 90 or more days, as recommended. 17% of women received </a:t>
            </a:r>
            <a:r>
              <a:rPr lang="en-US" baseline="0" dirty="0" err="1" smtClean="0"/>
              <a:t>deworming</a:t>
            </a:r>
            <a:r>
              <a:rPr lang="en-US" baseline="0" dirty="0" smtClean="0"/>
              <a:t> medication during their last pregnancy.</a:t>
            </a:r>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F289A34D-3DBF-4873-A113-8560C6789CBB}" type="datetimeFigureOut">
              <a:rPr lang="en-US" smtClean="0"/>
              <a:pPr/>
              <a:t>5/15/2012</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CA730C12-B1BC-4E17-935B-AD7FBF09063C}"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F289A34D-3DBF-4873-A113-8560C6789CBB}" type="datetimeFigureOut">
              <a:rPr lang="en-US" smtClean="0"/>
              <a:pPr/>
              <a:t>5/15/2012</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CA730C12-B1BC-4E17-935B-AD7FBF09063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F289A34D-3DBF-4873-A113-8560C6789CBB}" type="datetimeFigureOut">
              <a:rPr lang="en-US" smtClean="0"/>
              <a:pPr/>
              <a:t>5/15/2012</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CA730C12-B1BC-4E17-935B-AD7FBF09063C}"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E96C8CD-6DB0-41FE-BE04-D36363AFE24F}" type="datetimeFigureOut">
              <a:rPr lang="en-US" smtClean="0"/>
              <a:pPr/>
              <a:t>5/15/2012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0D8C46-376B-4DF6-BE34-21A7E485FFD1}"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E96C8CD-6DB0-41FE-BE04-D36363AFE24F}" type="datetimeFigureOut">
              <a:rPr lang="en-US" smtClean="0"/>
              <a:pPr/>
              <a:t>5/15/2012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0D8C46-376B-4DF6-BE34-21A7E485FFD1}"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E96C8CD-6DB0-41FE-BE04-D36363AFE24F}" type="datetimeFigureOut">
              <a:rPr lang="en-US" smtClean="0"/>
              <a:pPr/>
              <a:t>5/15/2012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0D8C46-376B-4DF6-BE34-21A7E485FFD1}"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E96C8CD-6DB0-41FE-BE04-D36363AFE24F}" type="datetimeFigureOut">
              <a:rPr lang="en-US" smtClean="0"/>
              <a:pPr/>
              <a:t>5/15/2012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0D8C46-376B-4DF6-BE34-21A7E485FFD1}" type="slidenum">
              <a:rPr lang="en-US" smtClean="0"/>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E96C8CD-6DB0-41FE-BE04-D36363AFE24F}" type="datetimeFigureOut">
              <a:rPr lang="en-US" smtClean="0"/>
              <a:pPr/>
              <a:t>5/15/2012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50D8C46-376B-4DF6-BE34-21A7E485FFD1}" type="slidenum">
              <a:rPr lang="en-US" smtClean="0"/>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E96C8CD-6DB0-41FE-BE04-D36363AFE24F}" type="datetimeFigureOut">
              <a:rPr lang="en-US" smtClean="0"/>
              <a:pPr/>
              <a:t>5/15/2012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50D8C46-376B-4DF6-BE34-21A7E485FFD1}" type="slidenum">
              <a:rPr lang="en-US" smtClean="0"/>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E96C8CD-6DB0-41FE-BE04-D36363AFE24F}" type="datetimeFigureOut">
              <a:rPr lang="en-US" smtClean="0"/>
              <a:pPr/>
              <a:t>5/15/2012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50D8C46-376B-4DF6-BE34-21A7E485FFD1}"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E96C8CD-6DB0-41FE-BE04-D36363AFE24F}" type="datetimeFigureOut">
              <a:rPr lang="en-US" smtClean="0"/>
              <a:pPr/>
              <a:t>5/15/2012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0D8C46-376B-4DF6-BE34-21A7E485FFD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F289A34D-3DBF-4873-A113-8560C6789CBB}" type="datetimeFigureOut">
              <a:rPr lang="en-US" smtClean="0"/>
              <a:pPr/>
              <a:t>5/15/2012</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CA730C12-B1BC-4E17-935B-AD7FBF09063C}"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E96C8CD-6DB0-41FE-BE04-D36363AFE24F}" type="datetimeFigureOut">
              <a:rPr lang="en-US" smtClean="0"/>
              <a:pPr/>
              <a:t>5/15/2012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0D8C46-376B-4DF6-BE34-21A7E485FFD1}" type="slidenum">
              <a:rPr lang="en-US" smtClean="0"/>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E96C8CD-6DB0-41FE-BE04-D36363AFE24F}" type="datetimeFigureOut">
              <a:rPr lang="en-US" smtClean="0"/>
              <a:pPr/>
              <a:t>5/15/2012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0D8C46-376B-4DF6-BE34-21A7E485FFD1}"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E96C8CD-6DB0-41FE-BE04-D36363AFE24F}" type="datetimeFigureOut">
              <a:rPr lang="en-US" smtClean="0"/>
              <a:pPr/>
              <a:t>5/15/2012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0D8C46-376B-4DF6-BE34-21A7E485FFD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F289A34D-3DBF-4873-A113-8560C6789CBB}" type="datetimeFigureOut">
              <a:rPr lang="en-US" smtClean="0"/>
              <a:pPr/>
              <a:t>5/15/2012</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CA730C12-B1BC-4E17-935B-AD7FBF09063C}"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F289A34D-3DBF-4873-A113-8560C6789CBB}" type="datetimeFigureOut">
              <a:rPr lang="en-US" smtClean="0"/>
              <a:pPr/>
              <a:t>5/15/2012</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CA730C12-B1BC-4E17-935B-AD7FBF09063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F289A34D-3DBF-4873-A113-8560C6789CBB}" type="datetimeFigureOut">
              <a:rPr lang="en-US" smtClean="0"/>
              <a:pPr/>
              <a:t>5/15/2012</a:t>
            </a:fld>
            <a:endParaRPr lang="en-US"/>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CA730C12-B1BC-4E17-935B-AD7FBF09063C}"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F289A34D-3DBF-4873-A113-8560C6789CBB}" type="datetimeFigureOut">
              <a:rPr lang="en-US" smtClean="0"/>
              <a:pPr/>
              <a:t>5/15/2012</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CA730C12-B1BC-4E17-935B-AD7FBF09063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F289A34D-3DBF-4873-A113-8560C6789CBB}" type="datetimeFigureOut">
              <a:rPr lang="en-US" smtClean="0"/>
              <a:pPr/>
              <a:t>5/15/2012</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CA730C12-B1BC-4E17-935B-AD7FBF09063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F289A34D-3DBF-4873-A113-8560C6789CBB}" type="datetimeFigureOut">
              <a:rPr lang="en-US" smtClean="0"/>
              <a:pPr/>
              <a:t>5/15/2012</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CA730C12-B1BC-4E17-935B-AD7FBF09063C}"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F289A34D-3DBF-4873-A113-8560C6789CBB}" type="datetimeFigureOut">
              <a:rPr lang="en-US" smtClean="0"/>
              <a:pPr/>
              <a:t>5/15/2012</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CA730C12-B1BC-4E17-935B-AD7FBF09063C}"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274638"/>
            <a:ext cx="9144000" cy="1325562"/>
          </a:xfrm>
          <a:prstGeom prst="rect">
            <a:avLst/>
          </a:prstGeom>
        </p:spPr>
        <p:txBody>
          <a:bodyPr vert="horz" lIns="91440" tIns="45720" rIns="91440" bIns="45720" rtlCol="0" anchor="ctr">
            <a:noAutofit/>
          </a:bodyPr>
          <a:lstStyle/>
          <a:p>
            <a:r>
              <a:rPr lang="en-US" dirty="0" smtClean="0"/>
              <a:t>Maldives Demographic and Health Survey  (MDHS) 2009</a:t>
            </a:r>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800" kern="1200" baseline="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96C8CD-6DB0-41FE-BE04-D36363AFE24F}" type="datetimeFigureOut">
              <a:rPr lang="en-US" smtClean="0"/>
              <a:pPr/>
              <a:t>5/15/2012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0D8C46-376B-4DF6-BE34-21A7E485FFD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876800"/>
            <a:ext cx="9144000" cy="1470025"/>
          </a:xfrm>
        </p:spPr>
        <p:txBody>
          <a:bodyPr/>
          <a:lstStyle/>
          <a:p>
            <a:r>
              <a:rPr lang="en-US" sz="3600" dirty="0" smtClean="0"/>
              <a:t>2009 Maldives Demographic </a:t>
            </a:r>
            <a:br>
              <a:rPr lang="en-US" sz="3600" dirty="0" smtClean="0"/>
            </a:br>
            <a:r>
              <a:rPr lang="en-US" sz="3600" dirty="0" smtClean="0"/>
              <a:t>and Health Survey</a:t>
            </a:r>
            <a:endParaRPr lang="en-US" sz="3600" dirty="0"/>
          </a:p>
        </p:txBody>
      </p:sp>
      <p:sp>
        <p:nvSpPr>
          <p:cNvPr id="3" name="Subtitle 2"/>
          <p:cNvSpPr>
            <a:spLocks noGrp="1"/>
          </p:cNvSpPr>
          <p:nvPr>
            <p:ph type="subTitle" idx="1"/>
          </p:nvPr>
        </p:nvSpPr>
        <p:spPr>
          <a:xfrm>
            <a:off x="0" y="304800"/>
            <a:ext cx="9144000" cy="1143000"/>
          </a:xfrm>
        </p:spPr>
        <p:txBody>
          <a:bodyPr/>
          <a:lstStyle/>
          <a:p>
            <a:r>
              <a:rPr lang="en-US" sz="4000" b="1" dirty="0" smtClean="0"/>
              <a:t>Nutrition</a:t>
            </a:r>
            <a:endParaRPr lang="en-US" sz="4000" b="1" dirty="0"/>
          </a:p>
        </p:txBody>
      </p:sp>
      <p:pic>
        <p:nvPicPr>
          <p:cNvPr id="4" name="Picture 3" descr="Maldives-motif.jpg"/>
          <p:cNvPicPr>
            <a:picLocks noChangeAspect="1"/>
          </p:cNvPicPr>
          <p:nvPr/>
        </p:nvPicPr>
        <p:blipFill>
          <a:blip r:embed="rId2" cstate="print"/>
          <a:stretch>
            <a:fillRect/>
          </a:stretch>
        </p:blipFill>
        <p:spPr>
          <a:xfrm>
            <a:off x="0" y="2324100"/>
            <a:ext cx="9144000" cy="22098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normAutofit/>
          </a:bodyPr>
          <a:lstStyle/>
          <a:p>
            <a:r>
              <a:rPr lang="en-US" sz="3600" dirty="0" smtClean="0"/>
              <a:t>IYCF Practices</a:t>
            </a:r>
            <a:endParaRPr lang="en-US" sz="3600" dirty="0"/>
          </a:p>
        </p:txBody>
      </p:sp>
      <p:graphicFrame>
        <p:nvGraphicFramePr>
          <p:cNvPr id="14" name="Content Placeholder 13"/>
          <p:cNvGraphicFramePr>
            <a:graphicFrameLocks noGrp="1"/>
          </p:cNvGraphicFramePr>
          <p:nvPr>
            <p:ph idx="1"/>
          </p:nvPr>
        </p:nvGraphicFramePr>
        <p:xfrm>
          <a:off x="533400" y="1447800"/>
          <a:ext cx="8229600" cy="4906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295400"/>
            <a:ext cx="3200400" cy="369332"/>
          </a:xfrm>
          <a:prstGeom prst="rect">
            <a:avLst/>
          </a:prstGeom>
          <a:noFill/>
        </p:spPr>
        <p:txBody>
          <a:bodyPr wrap="square" rtlCol="0">
            <a:spAutoFit/>
          </a:bodyPr>
          <a:lstStyle/>
          <a:p>
            <a:r>
              <a:rPr lang="en-US" i="1" dirty="0" smtClean="0"/>
              <a:t>Percent of children 6-23 months</a:t>
            </a:r>
            <a:endParaRPr lang="en-US" i="1"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152400" y="1143000"/>
            <a:ext cx="4419600" cy="4419600"/>
          </a:xfrm>
        </p:spPr>
        <p:txBody>
          <a:bodyPr>
            <a:normAutofit/>
          </a:bodyPr>
          <a:lstStyle/>
          <a:p>
            <a:r>
              <a:rPr lang="en-GB" dirty="0" smtClean="0"/>
              <a:t>Breastfeeding and Infant and Young Child Feeding Practices</a:t>
            </a:r>
          </a:p>
          <a:p>
            <a:r>
              <a:rPr lang="en-GB" b="1" dirty="0" smtClean="0">
                <a:solidFill>
                  <a:schemeClr val="tx2"/>
                </a:solidFill>
              </a:rPr>
              <a:t>Micronutrient Intake</a:t>
            </a:r>
          </a:p>
          <a:p>
            <a:r>
              <a:rPr lang="en-GB" dirty="0" smtClean="0"/>
              <a:t>Nutritional Status of Children</a:t>
            </a:r>
          </a:p>
          <a:p>
            <a:r>
              <a:rPr lang="en-GB" dirty="0" smtClean="0"/>
              <a:t>Nutritional Status of Women</a:t>
            </a:r>
            <a:endParaRPr lang="en-GB" dirty="0"/>
          </a:p>
        </p:txBody>
      </p:sp>
      <p:sp>
        <p:nvSpPr>
          <p:cNvPr id="9" name="TextBox 8"/>
          <p:cNvSpPr txBox="1"/>
          <p:nvPr/>
        </p:nvSpPr>
        <p:spPr>
          <a:xfrm>
            <a:off x="4572000" y="5029200"/>
            <a:ext cx="4343400" cy="369332"/>
          </a:xfrm>
          <a:prstGeom prst="rect">
            <a:avLst/>
          </a:prstGeom>
          <a:noFill/>
        </p:spPr>
        <p:txBody>
          <a:bodyPr wrap="square" rtlCol="0">
            <a:spAutoFit/>
          </a:bodyPr>
          <a:lstStyle/>
          <a:p>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457200" y="76200"/>
            <a:ext cx="8229600" cy="1143000"/>
          </a:xfrm>
        </p:spPr>
        <p:txBody>
          <a:bodyPr>
            <a:normAutofit/>
          </a:bodyPr>
          <a:lstStyle/>
          <a:p>
            <a:r>
              <a:rPr lang="en-US" sz="3600" dirty="0" smtClean="0"/>
              <a:t>Vitamin A and Iron Intake</a:t>
            </a:r>
            <a:endParaRPr lang="en-US" sz="3600" dirty="0"/>
          </a:p>
        </p:txBody>
      </p:sp>
      <p:graphicFrame>
        <p:nvGraphicFramePr>
          <p:cNvPr id="7" name="Content Placeholder 6"/>
          <p:cNvGraphicFramePr>
            <a:graphicFrameLocks noGrp="1"/>
          </p:cNvGraphicFramePr>
          <p:nvPr>
            <p:ph idx="1"/>
          </p:nvPr>
        </p:nvGraphicFramePr>
        <p:xfrm>
          <a:off x="0" y="1524000"/>
          <a:ext cx="9144000" cy="4876800"/>
        </p:xfrm>
        <a:graphic>
          <a:graphicData uri="http://schemas.openxmlformats.org/drawingml/2006/chart">
            <c:chart xmlns:c="http://schemas.openxmlformats.org/drawingml/2006/chart" xmlns:r="http://schemas.openxmlformats.org/officeDocument/2006/relationships" r:id="rId3"/>
          </a:graphicData>
        </a:graphic>
      </p:graphicFrame>
      <p:grpSp>
        <p:nvGrpSpPr>
          <p:cNvPr id="2" name="Group 5"/>
          <p:cNvGrpSpPr/>
          <p:nvPr/>
        </p:nvGrpSpPr>
        <p:grpSpPr>
          <a:xfrm>
            <a:off x="188025" y="1143000"/>
            <a:ext cx="3657600" cy="685799"/>
            <a:chOff x="745745" y="1558705"/>
            <a:chExt cx="3546765" cy="518840"/>
          </a:xfrm>
        </p:grpSpPr>
        <p:sp>
          <p:nvSpPr>
            <p:cNvPr id="8" name="TextBox 7"/>
            <p:cNvSpPr txBox="1"/>
            <p:nvPr/>
          </p:nvSpPr>
          <p:spPr>
            <a:xfrm>
              <a:off x="745745" y="1558705"/>
              <a:ext cx="3546765" cy="488981"/>
            </a:xfrm>
            <a:prstGeom prst="rect">
              <a:avLst/>
            </a:prstGeom>
            <a:noFill/>
          </p:spPr>
          <p:txBody>
            <a:bodyPr wrap="square" rtlCol="0">
              <a:spAutoFit/>
            </a:bodyPr>
            <a:lstStyle/>
            <a:p>
              <a:pPr algn="ctr"/>
              <a:r>
                <a:rPr lang="en-US" b="1" dirty="0" smtClean="0"/>
                <a:t>Among youngest child age 6-35 months living with his/her mother</a:t>
              </a:r>
              <a:endParaRPr lang="en-US" b="1" dirty="0"/>
            </a:p>
          </p:txBody>
        </p:sp>
        <p:cxnSp>
          <p:nvCxnSpPr>
            <p:cNvPr id="9" name="Straight Connector 8"/>
            <p:cNvCxnSpPr/>
            <p:nvPr/>
          </p:nvCxnSpPr>
          <p:spPr>
            <a:xfrm>
              <a:off x="1080655" y="2077545"/>
              <a:ext cx="2807856" cy="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3" name="Group 10"/>
          <p:cNvGrpSpPr/>
          <p:nvPr/>
        </p:nvGrpSpPr>
        <p:grpSpPr>
          <a:xfrm>
            <a:off x="5181600" y="1676400"/>
            <a:ext cx="3429000" cy="646332"/>
            <a:chOff x="1935165" y="926157"/>
            <a:chExt cx="1821367" cy="488982"/>
          </a:xfrm>
        </p:grpSpPr>
        <p:sp>
          <p:nvSpPr>
            <p:cNvPr id="12" name="TextBox 11"/>
            <p:cNvSpPr txBox="1"/>
            <p:nvPr/>
          </p:nvSpPr>
          <p:spPr>
            <a:xfrm>
              <a:off x="1935165" y="926157"/>
              <a:ext cx="1821367" cy="488982"/>
            </a:xfrm>
            <a:prstGeom prst="rect">
              <a:avLst/>
            </a:prstGeom>
            <a:noFill/>
          </p:spPr>
          <p:txBody>
            <a:bodyPr wrap="square" rtlCol="0">
              <a:spAutoFit/>
            </a:bodyPr>
            <a:lstStyle/>
            <a:p>
              <a:pPr algn="ctr"/>
              <a:r>
                <a:rPr lang="en-US" b="1" dirty="0" smtClean="0"/>
                <a:t>Among children age </a:t>
              </a:r>
            </a:p>
            <a:p>
              <a:pPr algn="ctr"/>
              <a:r>
                <a:rPr lang="en-US" b="1" dirty="0" smtClean="0"/>
                <a:t>6-59 months</a:t>
              </a:r>
              <a:endParaRPr lang="en-US" b="1" dirty="0"/>
            </a:p>
          </p:txBody>
        </p:sp>
        <p:cxnSp>
          <p:nvCxnSpPr>
            <p:cNvPr id="13" name="Straight Connector 12"/>
            <p:cNvCxnSpPr/>
            <p:nvPr/>
          </p:nvCxnSpPr>
          <p:spPr>
            <a:xfrm>
              <a:off x="2016115" y="1387349"/>
              <a:ext cx="1626633" cy="1588"/>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3600" dirty="0" smtClean="0"/>
              <a:t>Vitamin A and Iron Intake among Mothers</a:t>
            </a:r>
            <a:endParaRPr lang="en-US" sz="3600" dirty="0"/>
          </a:p>
        </p:txBody>
      </p:sp>
      <p:graphicFrame>
        <p:nvGraphicFramePr>
          <p:cNvPr id="4" name="Content Placeholder 3"/>
          <p:cNvGraphicFramePr>
            <a:graphicFrameLocks noGrp="1"/>
          </p:cNvGraphicFramePr>
          <p:nvPr>
            <p:ph idx="1"/>
          </p:nvPr>
        </p:nvGraphicFramePr>
        <p:xfrm>
          <a:off x="228600" y="1524001"/>
          <a:ext cx="8915400" cy="5029199"/>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295400"/>
            <a:ext cx="7315200" cy="369332"/>
          </a:xfrm>
          <a:prstGeom prst="rect">
            <a:avLst/>
          </a:prstGeom>
          <a:noFill/>
        </p:spPr>
        <p:txBody>
          <a:bodyPr wrap="square" rtlCol="0">
            <a:spAutoFit/>
          </a:bodyPr>
          <a:lstStyle/>
          <a:p>
            <a:r>
              <a:rPr lang="en-US" i="1" dirty="0" smtClean="0"/>
              <a:t>Percent of women age 15-49 with a child under age 3</a:t>
            </a:r>
            <a:endParaRPr lang="en-US" i="1"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152400" y="1143000"/>
            <a:ext cx="4419600" cy="4419600"/>
          </a:xfrm>
        </p:spPr>
        <p:txBody>
          <a:bodyPr>
            <a:normAutofit/>
          </a:bodyPr>
          <a:lstStyle/>
          <a:p>
            <a:r>
              <a:rPr lang="en-GB" dirty="0" smtClean="0"/>
              <a:t>Breastfeeding and Infant and Young Child Feeding Practices</a:t>
            </a:r>
          </a:p>
          <a:p>
            <a:r>
              <a:rPr lang="en-GB" dirty="0" smtClean="0"/>
              <a:t>Micronutrient Intake</a:t>
            </a:r>
          </a:p>
          <a:p>
            <a:r>
              <a:rPr lang="en-GB" b="1" dirty="0" smtClean="0">
                <a:solidFill>
                  <a:schemeClr val="tx2"/>
                </a:solidFill>
              </a:rPr>
              <a:t>Nutritional Status of Children</a:t>
            </a:r>
          </a:p>
          <a:p>
            <a:r>
              <a:rPr lang="en-GB" dirty="0" smtClean="0"/>
              <a:t>Nutritional Status of Women</a:t>
            </a:r>
            <a:endParaRPr lang="en-GB" dirty="0"/>
          </a:p>
        </p:txBody>
      </p:sp>
      <p:sp>
        <p:nvSpPr>
          <p:cNvPr id="9" name="TextBox 8"/>
          <p:cNvSpPr txBox="1"/>
          <p:nvPr/>
        </p:nvSpPr>
        <p:spPr>
          <a:xfrm>
            <a:off x="4572000" y="5029200"/>
            <a:ext cx="4343400" cy="369332"/>
          </a:xfrm>
          <a:prstGeom prst="rect">
            <a:avLst/>
          </a:prstGeom>
          <a:noFill/>
        </p:spPr>
        <p:txBody>
          <a:bodyPr wrap="square" rtlCol="0">
            <a:spAutoFit/>
          </a:bodyPr>
          <a:lstStyle/>
          <a:p>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457200" y="0"/>
            <a:ext cx="8229600" cy="1143000"/>
          </a:xfrm>
        </p:spPr>
        <p:txBody>
          <a:bodyPr>
            <a:normAutofit/>
          </a:bodyPr>
          <a:lstStyle/>
          <a:p>
            <a:r>
              <a:rPr lang="en-US" sz="3600" dirty="0" smtClean="0"/>
              <a:t>Nutritional Status of Children</a:t>
            </a:r>
            <a:endParaRPr lang="en-US" sz="3600" dirty="0"/>
          </a:p>
        </p:txBody>
      </p:sp>
      <p:graphicFrame>
        <p:nvGraphicFramePr>
          <p:cNvPr id="9" name="Content Placeholder 8"/>
          <p:cNvGraphicFramePr>
            <a:graphicFrameLocks noGrp="1"/>
          </p:cNvGraphicFramePr>
          <p:nvPr>
            <p:ph idx="1"/>
          </p:nvPr>
        </p:nvGraphicFramePr>
        <p:xfrm>
          <a:off x="152400" y="1295400"/>
          <a:ext cx="8686800" cy="4754563"/>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5638800" y="6183868"/>
            <a:ext cx="3124200" cy="369332"/>
          </a:xfrm>
          <a:prstGeom prst="rect">
            <a:avLst/>
          </a:prstGeom>
          <a:noFill/>
        </p:spPr>
        <p:txBody>
          <a:bodyPr wrap="square" rtlCol="0">
            <a:spAutoFit/>
          </a:bodyPr>
          <a:lstStyle/>
          <a:p>
            <a:r>
              <a:rPr lang="en-US" i="1" dirty="0" smtClean="0"/>
              <a:t>Percent of children under 5</a:t>
            </a:r>
            <a:endParaRPr lang="en-US" i="1" dirty="0"/>
          </a:p>
        </p:txBody>
      </p:sp>
      <p:sp>
        <p:nvSpPr>
          <p:cNvPr id="8" name="TextBox 7"/>
          <p:cNvSpPr txBox="1"/>
          <p:nvPr/>
        </p:nvSpPr>
        <p:spPr>
          <a:xfrm>
            <a:off x="6278526" y="3678865"/>
            <a:ext cx="533400" cy="400110"/>
          </a:xfrm>
          <a:prstGeom prst="rect">
            <a:avLst/>
          </a:prstGeom>
          <a:noFill/>
        </p:spPr>
        <p:txBody>
          <a:bodyPr wrap="square" rtlCol="0">
            <a:spAutoFit/>
          </a:bodyPr>
          <a:lstStyle/>
          <a:p>
            <a:pPr algn="ctr"/>
            <a:r>
              <a:rPr lang="en-US" sz="2000" b="1" dirty="0" smtClean="0"/>
              <a:t>11 </a:t>
            </a:r>
            <a:endParaRPr lang="en-US" sz="2000" b="1" dirty="0"/>
          </a:p>
        </p:txBody>
      </p:sp>
      <p:sp>
        <p:nvSpPr>
          <p:cNvPr id="10" name="TextBox 9"/>
          <p:cNvSpPr txBox="1"/>
          <p:nvPr/>
        </p:nvSpPr>
        <p:spPr>
          <a:xfrm>
            <a:off x="7905307" y="5032744"/>
            <a:ext cx="533400" cy="400110"/>
          </a:xfrm>
          <a:prstGeom prst="rect">
            <a:avLst/>
          </a:prstGeom>
          <a:noFill/>
        </p:spPr>
        <p:txBody>
          <a:bodyPr wrap="square" rtlCol="0">
            <a:spAutoFit/>
          </a:bodyPr>
          <a:lstStyle/>
          <a:p>
            <a:r>
              <a:rPr lang="en-US" sz="2000" b="1" dirty="0" smtClean="0"/>
              <a:t>17</a:t>
            </a:r>
            <a:endParaRPr lang="en-US" sz="2000" b="1" dirty="0"/>
          </a:p>
        </p:txBody>
      </p:sp>
      <p:sp>
        <p:nvSpPr>
          <p:cNvPr id="11" name="TextBox 10"/>
          <p:cNvSpPr txBox="1"/>
          <p:nvPr/>
        </p:nvSpPr>
        <p:spPr>
          <a:xfrm>
            <a:off x="8459972" y="2317898"/>
            <a:ext cx="533400" cy="400110"/>
          </a:xfrm>
          <a:prstGeom prst="rect">
            <a:avLst/>
          </a:prstGeom>
          <a:noFill/>
        </p:spPr>
        <p:txBody>
          <a:bodyPr wrap="square" rtlCol="0">
            <a:spAutoFit/>
          </a:bodyPr>
          <a:lstStyle/>
          <a:p>
            <a:r>
              <a:rPr lang="en-US" sz="2000" b="1" dirty="0" smtClean="0"/>
              <a:t>19</a:t>
            </a:r>
            <a:endParaRPr lang="en-US" sz="2000" b="1" dirty="0"/>
          </a:p>
        </p:txBody>
      </p:sp>
      <p:sp>
        <p:nvSpPr>
          <p:cNvPr id="13" name="TextBox 12"/>
          <p:cNvSpPr txBox="1"/>
          <p:nvPr/>
        </p:nvSpPr>
        <p:spPr>
          <a:xfrm>
            <a:off x="533400" y="6550223"/>
            <a:ext cx="4724400" cy="307777"/>
          </a:xfrm>
          <a:prstGeom prst="rect">
            <a:avLst/>
          </a:prstGeom>
          <a:noFill/>
        </p:spPr>
        <p:txBody>
          <a:bodyPr wrap="square" rtlCol="0">
            <a:spAutoFit/>
          </a:bodyPr>
          <a:lstStyle/>
          <a:p>
            <a:r>
              <a:rPr lang="en-US" sz="1400" dirty="0" smtClean="0"/>
              <a:t>*Based on the new WHO Child Growth Standards</a:t>
            </a:r>
            <a:endParaRPr lang="en-US" sz="14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22" name="Title 1"/>
          <p:cNvSpPr txBox="1">
            <a:spLocks/>
          </p:cNvSpPr>
          <p:nvPr/>
        </p:nvSpPr>
        <p:spPr>
          <a:xfrm>
            <a:off x="457200" y="0"/>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chemeClr val="tx1"/>
                </a:solidFill>
                <a:effectLst/>
                <a:uLnTx/>
                <a:uFillTx/>
                <a:latin typeface="+mj-lt"/>
                <a:ea typeface="+mj-ea"/>
                <a:cs typeface="+mj-cs"/>
              </a:rPr>
              <a:t>Children’s Stunting</a:t>
            </a:r>
            <a:r>
              <a:rPr kumimoji="0" lang="en-US" sz="4000" b="0" i="0" u="none" strike="noStrike" kern="1200" cap="none" spc="0" normalizeH="0" noProof="0" dirty="0" smtClean="0">
                <a:ln>
                  <a:noFill/>
                </a:ln>
                <a:solidFill>
                  <a:schemeClr val="tx1"/>
                </a:solidFill>
                <a:effectLst/>
                <a:uLnTx/>
                <a:uFillTx/>
                <a:latin typeface="+mj-lt"/>
                <a:ea typeface="+mj-ea"/>
                <a:cs typeface="+mj-cs"/>
              </a:rPr>
              <a:t> </a:t>
            </a:r>
            <a:r>
              <a:rPr kumimoji="0" lang="en-US" sz="4000" b="0" i="0" u="none" strike="noStrike" kern="1200" cap="none" spc="0" normalizeH="0" baseline="0" noProof="0" dirty="0" smtClean="0">
                <a:ln>
                  <a:noFill/>
                </a:ln>
                <a:solidFill>
                  <a:schemeClr val="tx1"/>
                </a:solidFill>
                <a:effectLst/>
                <a:uLnTx/>
                <a:uFillTx/>
                <a:latin typeface="+mj-lt"/>
                <a:ea typeface="+mj-ea"/>
                <a:cs typeface="+mj-cs"/>
              </a:rPr>
              <a:t>by Region</a:t>
            </a:r>
            <a:endParaRPr kumimoji="0" lang="en-US" sz="4000" b="0" i="0" u="none" strike="noStrike" kern="1200" cap="none" spc="0" normalizeH="0" baseline="0" noProof="0" dirty="0">
              <a:ln>
                <a:noFill/>
              </a:ln>
              <a:solidFill>
                <a:schemeClr val="tx1"/>
              </a:solidFill>
              <a:effectLst/>
              <a:uLnTx/>
              <a:uFillTx/>
              <a:latin typeface="+mj-lt"/>
              <a:ea typeface="+mj-ea"/>
              <a:cs typeface="+mj-cs"/>
            </a:endParaRPr>
          </a:p>
        </p:txBody>
      </p:sp>
      <p:graphicFrame>
        <p:nvGraphicFramePr>
          <p:cNvPr id="29" name="Chart 28"/>
          <p:cNvGraphicFramePr/>
          <p:nvPr/>
        </p:nvGraphicFramePr>
        <p:xfrm>
          <a:off x="228600" y="1600200"/>
          <a:ext cx="8686800" cy="4724400"/>
        </p:xfrm>
        <a:graphic>
          <a:graphicData uri="http://schemas.openxmlformats.org/drawingml/2006/chart">
            <c:chart xmlns:c="http://schemas.openxmlformats.org/drawingml/2006/chart" xmlns:r="http://schemas.openxmlformats.org/officeDocument/2006/relationships" r:id="rId2"/>
          </a:graphicData>
        </a:graphic>
      </p:graphicFrame>
      <p:sp>
        <p:nvSpPr>
          <p:cNvPr id="9" name="TextBox 8"/>
          <p:cNvSpPr txBox="1"/>
          <p:nvPr/>
        </p:nvSpPr>
        <p:spPr>
          <a:xfrm>
            <a:off x="0" y="914400"/>
            <a:ext cx="7543800" cy="369332"/>
          </a:xfrm>
          <a:prstGeom prst="rect">
            <a:avLst/>
          </a:prstGeom>
          <a:noFill/>
        </p:spPr>
        <p:txBody>
          <a:bodyPr wrap="square" rtlCol="0">
            <a:spAutoFit/>
          </a:bodyPr>
          <a:lstStyle/>
          <a:p>
            <a:r>
              <a:rPr lang="en-US" i="1" dirty="0" smtClean="0"/>
              <a:t>Percent of children under 5 stunted (too short for age)</a:t>
            </a:r>
            <a:endParaRPr lang="en-US" i="1"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152400" y="1143000"/>
            <a:ext cx="4419600" cy="4419600"/>
          </a:xfrm>
        </p:spPr>
        <p:txBody>
          <a:bodyPr>
            <a:normAutofit/>
          </a:bodyPr>
          <a:lstStyle/>
          <a:p>
            <a:r>
              <a:rPr lang="en-GB" dirty="0" smtClean="0"/>
              <a:t>Breastfeeding and Infant and Young Child Feeding Practices</a:t>
            </a:r>
          </a:p>
          <a:p>
            <a:r>
              <a:rPr lang="en-GB" dirty="0" smtClean="0"/>
              <a:t>Micronutrient Intake</a:t>
            </a:r>
          </a:p>
          <a:p>
            <a:r>
              <a:rPr lang="en-GB" dirty="0" smtClean="0"/>
              <a:t>Nutritional Status of Children</a:t>
            </a:r>
          </a:p>
          <a:p>
            <a:r>
              <a:rPr lang="en-GB" b="1" dirty="0" smtClean="0">
                <a:solidFill>
                  <a:schemeClr val="tx2"/>
                </a:solidFill>
              </a:rPr>
              <a:t>Nutritional Status of Women</a:t>
            </a:r>
            <a:endParaRPr lang="en-GB" b="1" dirty="0">
              <a:solidFill>
                <a:schemeClr val="tx2"/>
              </a:solidFill>
            </a:endParaRPr>
          </a:p>
        </p:txBody>
      </p:sp>
      <p:sp>
        <p:nvSpPr>
          <p:cNvPr id="9" name="TextBox 8"/>
          <p:cNvSpPr txBox="1"/>
          <p:nvPr/>
        </p:nvSpPr>
        <p:spPr>
          <a:xfrm>
            <a:off x="4572000" y="5029200"/>
            <a:ext cx="4343400" cy="369332"/>
          </a:xfrm>
          <a:prstGeom prst="rect">
            <a:avLst/>
          </a:prstGeom>
          <a:noFill/>
        </p:spPr>
        <p:txBody>
          <a:bodyPr wrap="square" rtlCol="0">
            <a:spAutoFit/>
          </a:bodyPr>
          <a:lstStyle/>
          <a:p>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r>
              <a:rPr lang="en-US" sz="3600" dirty="0" smtClean="0"/>
              <a:t>Nutritional Status of Women</a:t>
            </a:r>
            <a:endParaRPr lang="en-US" sz="3600" dirty="0"/>
          </a:p>
        </p:txBody>
      </p:sp>
      <p:sp>
        <p:nvSpPr>
          <p:cNvPr id="6" name="TextBox 5"/>
          <p:cNvSpPr txBox="1"/>
          <p:nvPr/>
        </p:nvSpPr>
        <p:spPr>
          <a:xfrm>
            <a:off x="6096000" y="5830669"/>
            <a:ext cx="2743200" cy="646331"/>
          </a:xfrm>
          <a:prstGeom prst="rect">
            <a:avLst/>
          </a:prstGeom>
          <a:noFill/>
        </p:spPr>
        <p:txBody>
          <a:bodyPr wrap="square" rtlCol="0">
            <a:spAutoFit/>
          </a:bodyPr>
          <a:lstStyle/>
          <a:p>
            <a:pPr algn="ctr"/>
            <a:r>
              <a:rPr lang="en-US" i="1" dirty="0" smtClean="0"/>
              <a:t>Percent of women 15-49 by nutritional status</a:t>
            </a:r>
            <a:endParaRPr lang="en-US" i="1" dirty="0"/>
          </a:p>
        </p:txBody>
      </p:sp>
      <p:graphicFrame>
        <p:nvGraphicFramePr>
          <p:cNvPr id="7" name="Content Placeholder 6"/>
          <p:cNvGraphicFramePr>
            <a:graphicFrameLocks noGrp="1"/>
          </p:cNvGraphicFramePr>
          <p:nvPr>
            <p:ph idx="1"/>
          </p:nvPr>
        </p:nvGraphicFramePr>
        <p:xfrm>
          <a:off x="0" y="381000"/>
          <a:ext cx="8229600" cy="64770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22" name="Title 1"/>
          <p:cNvSpPr txBox="1">
            <a:spLocks/>
          </p:cNvSpPr>
          <p:nvPr/>
        </p:nvSpPr>
        <p:spPr>
          <a:xfrm>
            <a:off x="457200" y="0"/>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000" dirty="0" smtClean="0">
                <a:latin typeface="+mj-lt"/>
                <a:ea typeface="+mj-ea"/>
                <a:cs typeface="+mj-cs"/>
              </a:rPr>
              <a:t>Women’s Nutritional Status </a:t>
            </a:r>
            <a:r>
              <a:rPr kumimoji="0" lang="en-US" sz="4000" b="0" i="0" u="none" strike="noStrike" kern="1200" cap="none" spc="0" normalizeH="0" baseline="0" noProof="0" dirty="0" smtClean="0">
                <a:ln>
                  <a:noFill/>
                </a:ln>
                <a:solidFill>
                  <a:schemeClr val="tx1"/>
                </a:solidFill>
                <a:effectLst/>
                <a:uLnTx/>
                <a:uFillTx/>
                <a:latin typeface="+mj-lt"/>
                <a:ea typeface="+mj-ea"/>
                <a:cs typeface="+mj-cs"/>
              </a:rPr>
              <a:t>by Region</a:t>
            </a:r>
            <a:endParaRPr kumimoji="0" lang="en-US" sz="4000" b="0" i="0" u="none" strike="noStrike" kern="1200" cap="none" spc="0" normalizeH="0" baseline="0" noProof="0" dirty="0">
              <a:ln>
                <a:noFill/>
              </a:ln>
              <a:solidFill>
                <a:schemeClr val="tx1"/>
              </a:solidFill>
              <a:effectLst/>
              <a:uLnTx/>
              <a:uFillTx/>
              <a:latin typeface="+mj-lt"/>
              <a:ea typeface="+mj-ea"/>
              <a:cs typeface="+mj-cs"/>
            </a:endParaRPr>
          </a:p>
        </p:txBody>
      </p:sp>
      <p:graphicFrame>
        <p:nvGraphicFramePr>
          <p:cNvPr id="29" name="Chart 28"/>
          <p:cNvGraphicFramePr/>
          <p:nvPr/>
        </p:nvGraphicFramePr>
        <p:xfrm>
          <a:off x="228600" y="1600200"/>
          <a:ext cx="8686800" cy="4724400"/>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p:cNvSpPr txBox="1"/>
          <p:nvPr/>
        </p:nvSpPr>
        <p:spPr>
          <a:xfrm>
            <a:off x="0" y="990600"/>
            <a:ext cx="8305800" cy="369332"/>
          </a:xfrm>
          <a:prstGeom prst="rect">
            <a:avLst/>
          </a:prstGeom>
          <a:noFill/>
        </p:spPr>
        <p:txBody>
          <a:bodyPr wrap="square" rtlCol="0">
            <a:spAutoFit/>
          </a:bodyPr>
          <a:lstStyle/>
          <a:p>
            <a:r>
              <a:rPr lang="en-US" i="1" dirty="0" smtClean="0"/>
              <a:t>Percent of women age 15-49 who are overweight or obese</a:t>
            </a:r>
            <a:endParaRPr lang="en-US" i="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152400" y="1143000"/>
            <a:ext cx="4419600" cy="4419600"/>
          </a:xfrm>
        </p:spPr>
        <p:txBody>
          <a:bodyPr>
            <a:normAutofit/>
          </a:bodyPr>
          <a:lstStyle/>
          <a:p>
            <a:r>
              <a:rPr lang="en-GB" b="1" dirty="0" smtClean="0">
                <a:solidFill>
                  <a:schemeClr val="tx2"/>
                </a:solidFill>
              </a:rPr>
              <a:t>Breastfeeding and Infant and Young Child Feeding Practices</a:t>
            </a:r>
          </a:p>
          <a:p>
            <a:r>
              <a:rPr lang="en-GB" dirty="0" smtClean="0"/>
              <a:t>Micronutrient Intake</a:t>
            </a:r>
          </a:p>
          <a:p>
            <a:r>
              <a:rPr lang="en-GB" dirty="0" smtClean="0"/>
              <a:t>Nutritional Status of Children</a:t>
            </a:r>
          </a:p>
          <a:p>
            <a:r>
              <a:rPr lang="en-GB" dirty="0" smtClean="0"/>
              <a:t>Nutritional Status of Women</a:t>
            </a:r>
            <a:endParaRPr lang="en-GB" dirty="0"/>
          </a:p>
        </p:txBody>
      </p:sp>
      <p:sp>
        <p:nvSpPr>
          <p:cNvPr id="9" name="TextBox 8"/>
          <p:cNvSpPr txBox="1"/>
          <p:nvPr/>
        </p:nvSpPr>
        <p:spPr>
          <a:xfrm>
            <a:off x="4572000" y="5029200"/>
            <a:ext cx="4343400" cy="369332"/>
          </a:xfrm>
          <a:prstGeom prst="rect">
            <a:avLst/>
          </a:prstGeom>
          <a:noFill/>
        </p:spPr>
        <p:txBody>
          <a:bodyPr wrap="square" rtlCol="0">
            <a:spAutoFit/>
          </a:bodyPr>
          <a:lstStyle/>
          <a:p>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Key Findings</a:t>
            </a:r>
            <a:endParaRPr lang="en-US" sz="3600" dirty="0"/>
          </a:p>
        </p:txBody>
      </p:sp>
      <p:sp>
        <p:nvSpPr>
          <p:cNvPr id="3" name="Content Placeholder 2"/>
          <p:cNvSpPr>
            <a:spLocks noGrp="1"/>
          </p:cNvSpPr>
          <p:nvPr>
            <p:ph idx="1"/>
          </p:nvPr>
        </p:nvSpPr>
        <p:spPr>
          <a:xfrm>
            <a:off x="457200" y="1493837"/>
            <a:ext cx="8229600" cy="4525963"/>
          </a:xfrm>
        </p:spPr>
        <p:txBody>
          <a:bodyPr>
            <a:normAutofit/>
          </a:bodyPr>
          <a:lstStyle/>
          <a:p>
            <a:r>
              <a:rPr lang="en-US" sz="2800" dirty="0" smtClean="0"/>
              <a:t>Children are </a:t>
            </a:r>
            <a:r>
              <a:rPr lang="en-US" sz="2800" b="1" dirty="0" smtClean="0"/>
              <a:t>breastfed</a:t>
            </a:r>
            <a:r>
              <a:rPr lang="en-US" sz="2800" dirty="0" smtClean="0"/>
              <a:t> for a median of </a:t>
            </a:r>
            <a:r>
              <a:rPr lang="en-US" sz="2800" b="1" dirty="0" smtClean="0"/>
              <a:t>25.3</a:t>
            </a:r>
            <a:r>
              <a:rPr lang="en-US" sz="2800" b="1" dirty="0" smtClean="0">
                <a:solidFill>
                  <a:srgbClr val="FF0000"/>
                </a:solidFill>
              </a:rPr>
              <a:t> </a:t>
            </a:r>
            <a:r>
              <a:rPr lang="en-US" sz="2800" b="1" dirty="0" smtClean="0"/>
              <a:t>months</a:t>
            </a:r>
          </a:p>
          <a:p>
            <a:pPr lvl="1"/>
            <a:r>
              <a:rPr lang="en-US" dirty="0" smtClean="0"/>
              <a:t>However, children are </a:t>
            </a:r>
            <a:r>
              <a:rPr lang="en-US" b="1" dirty="0" smtClean="0"/>
              <a:t>exclusively breastfed </a:t>
            </a:r>
            <a:r>
              <a:rPr lang="en-US" dirty="0" smtClean="0"/>
              <a:t>for </a:t>
            </a:r>
            <a:r>
              <a:rPr lang="en-US" b="1" dirty="0" smtClean="0"/>
              <a:t>2.2 months</a:t>
            </a:r>
            <a:endParaRPr lang="en-US" dirty="0" smtClean="0"/>
          </a:p>
          <a:p>
            <a:r>
              <a:rPr lang="en-US" sz="2800" b="1" dirty="0" smtClean="0"/>
              <a:t>48% </a:t>
            </a:r>
            <a:r>
              <a:rPr lang="en-US" sz="2800" dirty="0" smtClean="0"/>
              <a:t>of children under 6 months are </a:t>
            </a:r>
            <a:r>
              <a:rPr lang="en-US" sz="2800" b="1" dirty="0" smtClean="0"/>
              <a:t>exclusively breastfed</a:t>
            </a:r>
          </a:p>
          <a:p>
            <a:r>
              <a:rPr lang="en-US" sz="2800" b="1" dirty="0" smtClean="0"/>
              <a:t>19% </a:t>
            </a:r>
            <a:r>
              <a:rPr lang="en-US" sz="2800" dirty="0" smtClean="0"/>
              <a:t>of children are </a:t>
            </a:r>
            <a:r>
              <a:rPr lang="en-US" sz="2800" b="1" dirty="0" smtClean="0"/>
              <a:t>stunted </a:t>
            </a:r>
            <a:r>
              <a:rPr lang="en-US" sz="2800" dirty="0" smtClean="0"/>
              <a:t>(short for their age)</a:t>
            </a:r>
          </a:p>
          <a:p>
            <a:r>
              <a:rPr lang="en-US" sz="2800" b="1" dirty="0" smtClean="0"/>
              <a:t>8% </a:t>
            </a:r>
            <a:r>
              <a:rPr lang="en-US" sz="2800" dirty="0" smtClean="0"/>
              <a:t>of women are </a:t>
            </a:r>
            <a:r>
              <a:rPr lang="en-US" sz="2800" b="1" dirty="0" smtClean="0"/>
              <a:t>thin</a:t>
            </a:r>
            <a:r>
              <a:rPr lang="en-US" sz="2800" dirty="0" smtClean="0"/>
              <a:t>, while </a:t>
            </a:r>
            <a:r>
              <a:rPr lang="en-US" sz="2800" b="1" dirty="0" smtClean="0"/>
              <a:t>46% </a:t>
            </a:r>
            <a:r>
              <a:rPr lang="en-US" sz="2800" dirty="0" smtClean="0"/>
              <a:t>are </a:t>
            </a:r>
            <a:r>
              <a:rPr lang="en-US" sz="2800" b="1" dirty="0" smtClean="0"/>
              <a:t>overweight or obese</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sz="4000" dirty="0" smtClean="0"/>
              <a:t>Early Breastfeeding</a:t>
            </a:r>
            <a:endParaRPr lang="en-US" sz="4000" dirty="0"/>
          </a:p>
        </p:txBody>
      </p:sp>
      <p:sp>
        <p:nvSpPr>
          <p:cNvPr id="6" name="Content Placeholder 5"/>
          <p:cNvSpPr>
            <a:spLocks noGrp="1"/>
          </p:cNvSpPr>
          <p:nvPr>
            <p:ph idx="1"/>
          </p:nvPr>
        </p:nvSpPr>
        <p:spPr/>
        <p:txBody>
          <a:bodyPr>
            <a:normAutofit fontScale="92500" lnSpcReduction="20000"/>
          </a:bodyPr>
          <a:lstStyle/>
          <a:p>
            <a:pPr marL="461963" indent="-461963">
              <a:spcBef>
                <a:spcPct val="100000"/>
              </a:spcBef>
              <a:tabLst>
                <a:tab pos="457200" algn="l"/>
              </a:tabLst>
            </a:pPr>
            <a:r>
              <a:rPr lang="en-US" dirty="0" smtClean="0"/>
              <a:t>Provides a newborn with </a:t>
            </a:r>
            <a:r>
              <a:rPr lang="en-US" b="1" dirty="0" smtClean="0"/>
              <a:t>colostrum</a:t>
            </a:r>
            <a:r>
              <a:rPr lang="en-US" dirty="0" smtClean="0"/>
              <a:t>, a key supplement for the infant’s immune system. </a:t>
            </a:r>
          </a:p>
          <a:p>
            <a:pPr marL="461963" indent="-461963">
              <a:spcBef>
                <a:spcPct val="100000"/>
              </a:spcBef>
              <a:tabLst>
                <a:tab pos="457200" algn="l"/>
              </a:tabLst>
            </a:pPr>
            <a:r>
              <a:rPr lang="en-US" b="1" dirty="0" smtClean="0"/>
              <a:t>64% </a:t>
            </a:r>
            <a:r>
              <a:rPr lang="en-US" dirty="0" smtClean="0"/>
              <a:t>of newborns are breastfed within the </a:t>
            </a:r>
            <a:r>
              <a:rPr lang="en-US" b="1" dirty="0" smtClean="0"/>
              <a:t>first hour </a:t>
            </a:r>
            <a:r>
              <a:rPr lang="en-US" dirty="0" smtClean="0"/>
              <a:t>of life, and </a:t>
            </a:r>
            <a:r>
              <a:rPr lang="en-US" b="1" dirty="0" smtClean="0"/>
              <a:t>92% </a:t>
            </a:r>
            <a:r>
              <a:rPr lang="en-US" dirty="0" smtClean="0"/>
              <a:t>within the </a:t>
            </a:r>
            <a:r>
              <a:rPr lang="en-US" b="1" dirty="0" smtClean="0"/>
              <a:t>first day</a:t>
            </a:r>
            <a:r>
              <a:rPr lang="en-US" dirty="0" smtClean="0"/>
              <a:t>.</a:t>
            </a:r>
          </a:p>
          <a:p>
            <a:pPr marL="461963" indent="-461963">
              <a:spcBef>
                <a:spcPct val="100000"/>
              </a:spcBef>
              <a:tabLst>
                <a:tab pos="457200" algn="l"/>
              </a:tabLst>
            </a:pPr>
            <a:r>
              <a:rPr lang="en-US" b="1" dirty="0" smtClean="0"/>
              <a:t>12%</a:t>
            </a:r>
            <a:r>
              <a:rPr lang="en-US" dirty="0" smtClean="0"/>
              <a:t> of newborns given food or liquid other than </a:t>
            </a:r>
            <a:r>
              <a:rPr lang="en-US" dirty="0" err="1" smtClean="0"/>
              <a:t>breastmilk</a:t>
            </a:r>
            <a:r>
              <a:rPr lang="en-US" dirty="0" smtClean="0"/>
              <a:t> (</a:t>
            </a:r>
            <a:r>
              <a:rPr lang="en-US" b="1" dirty="0" err="1" smtClean="0"/>
              <a:t>prelacteal</a:t>
            </a:r>
            <a:r>
              <a:rPr lang="en-US" b="1" dirty="0" smtClean="0"/>
              <a:t> feed</a:t>
            </a:r>
            <a:r>
              <a:rPr lang="en-US" dirty="0" smtClean="0"/>
              <a:t>),</a:t>
            </a:r>
            <a:r>
              <a:rPr lang="en-US" b="1" dirty="0" smtClean="0"/>
              <a:t> </a:t>
            </a:r>
            <a:r>
              <a:rPr lang="en-US" dirty="0" smtClean="0"/>
              <a:t>although this is not recommended.</a:t>
            </a:r>
          </a:p>
          <a:p>
            <a:pPr marL="461963" indent="-461963">
              <a:spcBef>
                <a:spcPct val="100000"/>
              </a:spcBef>
              <a:tabLst>
                <a:tab pos="457200" algn="l"/>
              </a:tabLst>
            </a:pPr>
            <a:r>
              <a:rPr lang="en-US" b="1" dirty="0" smtClean="0"/>
              <a:t>98% </a:t>
            </a:r>
            <a:r>
              <a:rPr lang="en-US" dirty="0" smtClean="0"/>
              <a:t>of infants are </a:t>
            </a:r>
            <a:r>
              <a:rPr lang="en-US" b="1" dirty="0" smtClean="0"/>
              <a:t>ever breastfed</a:t>
            </a:r>
            <a:r>
              <a:rPr lang="en-US" dirty="0" smtClean="0"/>
              <a:t>.</a:t>
            </a:r>
          </a:p>
          <a:p>
            <a:pPr marL="461963" indent="-461963">
              <a:spcBef>
                <a:spcPct val="100000"/>
              </a:spcBef>
              <a:buNone/>
              <a:tabLst>
                <a:tab pos="457200" algn="l"/>
              </a:tabLst>
            </a:pPr>
            <a:endParaRPr lang="en-US" dirty="0" smtClean="0"/>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a:noFill/>
        </p:spPr>
        <p:txBody>
          <a:bodyPr>
            <a:normAutofit/>
          </a:bodyPr>
          <a:lstStyle/>
          <a:p>
            <a:r>
              <a:rPr lang="en-US" sz="3600" dirty="0" smtClean="0"/>
              <a:t>Duration of Breastfeeding</a:t>
            </a:r>
            <a:endParaRPr lang="en-US" sz="3600" dirty="0"/>
          </a:p>
        </p:txBody>
      </p:sp>
      <p:graphicFrame>
        <p:nvGraphicFramePr>
          <p:cNvPr id="4" name="Content Placeholder 3"/>
          <p:cNvGraphicFramePr>
            <a:graphicFrameLocks noGrp="1"/>
          </p:cNvGraphicFramePr>
          <p:nvPr>
            <p:ph idx="1"/>
          </p:nvPr>
        </p:nvGraphicFramePr>
        <p:xfrm>
          <a:off x="304800" y="1828800"/>
          <a:ext cx="85344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295400"/>
            <a:ext cx="8458200" cy="369332"/>
          </a:xfrm>
          <a:prstGeom prst="rect">
            <a:avLst/>
          </a:prstGeom>
          <a:noFill/>
        </p:spPr>
        <p:txBody>
          <a:bodyPr wrap="square" rtlCol="0">
            <a:spAutoFit/>
          </a:bodyPr>
          <a:lstStyle/>
          <a:p>
            <a:r>
              <a:rPr lang="en-US" i="1" dirty="0" smtClean="0"/>
              <a:t>Median duration of breastfeeding in months among children born in the last 3 years</a:t>
            </a:r>
            <a:endParaRPr lang="en-US" i="1"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1143000"/>
          </a:xfrm>
        </p:spPr>
        <p:txBody>
          <a:bodyPr>
            <a:normAutofit/>
          </a:bodyPr>
          <a:lstStyle/>
          <a:p>
            <a:r>
              <a:rPr lang="en-US" sz="4000" dirty="0" smtClean="0"/>
              <a:t>How Does the Maldives Compare?</a:t>
            </a:r>
            <a:endParaRPr lang="en-US" sz="4000" dirty="0"/>
          </a:p>
        </p:txBody>
      </p:sp>
      <p:sp>
        <p:nvSpPr>
          <p:cNvPr id="7" name="Left Arrow 6"/>
          <p:cNvSpPr/>
          <p:nvPr/>
        </p:nvSpPr>
        <p:spPr>
          <a:xfrm>
            <a:off x="7910623" y="2365744"/>
            <a:ext cx="914400" cy="381000"/>
          </a:xfrm>
          <a:prstGeom prst="leftArrow">
            <a:avLst/>
          </a:prstGeom>
          <a:solidFill>
            <a:schemeClr val="tx2"/>
          </a:solidFill>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graphicFrame>
        <p:nvGraphicFramePr>
          <p:cNvPr id="11" name="Content Placeholder 10"/>
          <p:cNvGraphicFramePr>
            <a:graphicFrameLocks noGrp="1"/>
          </p:cNvGraphicFramePr>
          <p:nvPr>
            <p:ph idx="1"/>
          </p:nvPr>
        </p:nvGraphicFramePr>
        <p:xfrm>
          <a:off x="457200" y="1371600"/>
          <a:ext cx="8229600" cy="4983163"/>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990600"/>
            <a:ext cx="4800600" cy="369332"/>
          </a:xfrm>
          <a:prstGeom prst="rect">
            <a:avLst/>
          </a:prstGeom>
          <a:noFill/>
        </p:spPr>
        <p:txBody>
          <a:bodyPr wrap="square" rtlCol="0">
            <a:spAutoFit/>
          </a:bodyPr>
          <a:lstStyle/>
          <a:p>
            <a:r>
              <a:rPr lang="en-US" i="1" dirty="0" smtClean="0"/>
              <a:t>Median duration of any breastfeeding in months</a:t>
            </a:r>
            <a:endParaRPr lang="en-US" i="1"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Exclusive Breastfeeding</a:t>
            </a:r>
            <a:endParaRPr lang="en-US" sz="3600" dirty="0"/>
          </a:p>
        </p:txBody>
      </p:sp>
      <p:sp>
        <p:nvSpPr>
          <p:cNvPr id="3" name="Content Placeholder 2"/>
          <p:cNvSpPr>
            <a:spLocks noGrp="1"/>
          </p:cNvSpPr>
          <p:nvPr>
            <p:ph idx="1"/>
          </p:nvPr>
        </p:nvSpPr>
        <p:spPr/>
        <p:txBody>
          <a:bodyPr>
            <a:normAutofit/>
          </a:bodyPr>
          <a:lstStyle/>
          <a:p>
            <a:pPr marL="461963" indent="-461963">
              <a:lnSpc>
                <a:spcPct val="90000"/>
              </a:lnSpc>
              <a:spcBef>
                <a:spcPct val="100000"/>
              </a:spcBef>
              <a:defRPr/>
            </a:pPr>
            <a:r>
              <a:rPr lang="en-US" sz="2800" dirty="0"/>
              <a:t>Children who receive </a:t>
            </a:r>
            <a:r>
              <a:rPr lang="en-US" sz="2800" b="1" dirty="0"/>
              <a:t>only</a:t>
            </a:r>
            <a:r>
              <a:rPr lang="en-US" sz="2800" dirty="0"/>
              <a:t> breast milk </a:t>
            </a:r>
            <a:r>
              <a:rPr lang="en-US" sz="2800" dirty="0" smtClean="0"/>
              <a:t>and no other foods or liquids, even water, are </a:t>
            </a:r>
            <a:r>
              <a:rPr lang="en-US" sz="2800" dirty="0"/>
              <a:t>considered </a:t>
            </a:r>
            <a:r>
              <a:rPr lang="en-US" sz="2800" b="1" dirty="0"/>
              <a:t>exclusively breastfed</a:t>
            </a:r>
            <a:r>
              <a:rPr lang="en-US" sz="2800" dirty="0"/>
              <a:t>.</a:t>
            </a:r>
          </a:p>
          <a:p>
            <a:pPr marL="461963" indent="-461963">
              <a:lnSpc>
                <a:spcPct val="90000"/>
              </a:lnSpc>
              <a:spcBef>
                <a:spcPct val="100000"/>
              </a:spcBef>
              <a:defRPr/>
            </a:pPr>
            <a:r>
              <a:rPr lang="en-US" sz="2800" dirty="0"/>
              <a:t>Exclusive breastfeeding is recommended for the first </a:t>
            </a:r>
            <a:r>
              <a:rPr lang="en-US" sz="2800" b="1" dirty="0"/>
              <a:t>6 months of life</a:t>
            </a:r>
            <a:r>
              <a:rPr lang="en-US" sz="2800" dirty="0"/>
              <a:t>, since breast milk contains all the nutrients that a baby needs.</a:t>
            </a:r>
          </a:p>
          <a:p>
            <a:pPr marL="461963" indent="-461963">
              <a:lnSpc>
                <a:spcPct val="90000"/>
              </a:lnSpc>
              <a:spcBef>
                <a:spcPct val="100000"/>
              </a:spcBef>
              <a:defRPr/>
            </a:pPr>
            <a:r>
              <a:rPr lang="en-US" sz="2800" b="1" dirty="0"/>
              <a:t>Antibodies </a:t>
            </a:r>
            <a:r>
              <a:rPr lang="en-US" sz="2800" dirty="0"/>
              <a:t>in breast milk provide </a:t>
            </a:r>
            <a:r>
              <a:rPr lang="en-US" sz="2800" b="1" dirty="0"/>
              <a:t>immunity</a:t>
            </a:r>
            <a:r>
              <a:rPr lang="en-US" sz="2800" dirty="0"/>
              <a:t> to disease.</a:t>
            </a:r>
          </a:p>
          <a:p>
            <a:endParaRPr lang="en-US" sz="28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Exclusive Breastfeeding by Age</a:t>
            </a:r>
            <a:endParaRPr lang="en-US" sz="3600" dirty="0"/>
          </a:p>
        </p:txBody>
      </p:sp>
      <p:graphicFrame>
        <p:nvGraphicFramePr>
          <p:cNvPr id="4" name="Content Placeholder 3"/>
          <p:cNvGraphicFramePr>
            <a:graphicFrameLocks noGrp="1"/>
          </p:cNvGraphicFramePr>
          <p:nvPr>
            <p:ph idx="1"/>
          </p:nvPr>
        </p:nvGraphicFramePr>
        <p:xfrm>
          <a:off x="381000" y="1600200"/>
          <a:ext cx="8458200" cy="4495799"/>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3886200" y="6153090"/>
            <a:ext cx="1828800" cy="400110"/>
          </a:xfrm>
          <a:prstGeom prst="rect">
            <a:avLst/>
          </a:prstGeom>
          <a:noFill/>
        </p:spPr>
        <p:txBody>
          <a:bodyPr wrap="square" rtlCol="0">
            <a:spAutoFit/>
          </a:bodyPr>
          <a:lstStyle/>
          <a:p>
            <a:pPr algn="ctr"/>
            <a:r>
              <a:rPr lang="en-US" sz="2000" b="1" dirty="0" smtClean="0"/>
              <a:t>Age in months</a:t>
            </a:r>
            <a:endParaRPr lang="en-US" sz="2000" b="1" dirty="0"/>
          </a:p>
        </p:txBody>
      </p:sp>
      <p:sp>
        <p:nvSpPr>
          <p:cNvPr id="6" name="TextBox 5"/>
          <p:cNvSpPr txBox="1"/>
          <p:nvPr/>
        </p:nvSpPr>
        <p:spPr>
          <a:xfrm>
            <a:off x="5715000" y="1676400"/>
            <a:ext cx="2743200" cy="646331"/>
          </a:xfrm>
          <a:prstGeom prst="rect">
            <a:avLst/>
          </a:prstGeom>
          <a:noFill/>
        </p:spPr>
        <p:txBody>
          <a:bodyPr wrap="square" rtlCol="0">
            <a:spAutoFit/>
          </a:bodyPr>
          <a:lstStyle/>
          <a:p>
            <a:r>
              <a:rPr lang="en-US" i="1" dirty="0" smtClean="0"/>
              <a:t>Percent of children exclusively breastfed</a:t>
            </a:r>
            <a:endParaRPr lang="en-US" i="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838200"/>
          </a:xfrm>
        </p:spPr>
        <p:txBody>
          <a:bodyPr>
            <a:normAutofit/>
          </a:bodyPr>
          <a:lstStyle/>
          <a:p>
            <a:r>
              <a:rPr lang="en-US" sz="3600" dirty="0" smtClean="0"/>
              <a:t>Breastfeeding Status Under 6 Months</a:t>
            </a:r>
            <a:endParaRPr lang="en-US" sz="3600" dirty="0"/>
          </a:p>
        </p:txBody>
      </p:sp>
      <p:graphicFrame>
        <p:nvGraphicFramePr>
          <p:cNvPr id="6" name="Content Placeholder 5"/>
          <p:cNvGraphicFramePr>
            <a:graphicFrameLocks noGrp="1"/>
          </p:cNvGraphicFramePr>
          <p:nvPr>
            <p:ph idx="1"/>
          </p:nvPr>
        </p:nvGraphicFramePr>
        <p:xfrm>
          <a:off x="228600" y="762000"/>
          <a:ext cx="8915400" cy="63246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IYCF Practices</a:t>
            </a:r>
            <a:endParaRPr lang="en-US" sz="3600" dirty="0"/>
          </a:p>
        </p:txBody>
      </p:sp>
      <p:sp>
        <p:nvSpPr>
          <p:cNvPr id="3" name="Content Placeholder 2"/>
          <p:cNvSpPr>
            <a:spLocks noGrp="1"/>
          </p:cNvSpPr>
          <p:nvPr>
            <p:ph idx="1"/>
          </p:nvPr>
        </p:nvSpPr>
        <p:spPr>
          <a:xfrm>
            <a:off x="457200" y="1600200"/>
            <a:ext cx="8001000" cy="4525963"/>
          </a:xfrm>
        </p:spPr>
        <p:txBody>
          <a:bodyPr>
            <a:normAutofit/>
          </a:bodyPr>
          <a:lstStyle/>
          <a:p>
            <a:r>
              <a:rPr lang="en-US" sz="2800" b="1" dirty="0" smtClean="0"/>
              <a:t>The Infant and Young Child Feeding Practices (IYCF) recommended by WHO:</a:t>
            </a:r>
            <a:r>
              <a:rPr lang="en-US" sz="2800" dirty="0" smtClean="0"/>
              <a:t>  </a:t>
            </a:r>
          </a:p>
          <a:p>
            <a:pPr lvl="1"/>
            <a:r>
              <a:rPr lang="en-US" sz="2400" dirty="0" smtClean="0"/>
              <a:t>Breastfed children over 6 months should also receive 3 or more </a:t>
            </a:r>
            <a:r>
              <a:rPr lang="en-US" sz="2400" smtClean="0"/>
              <a:t>food groups </a:t>
            </a:r>
            <a:r>
              <a:rPr lang="en-US" sz="2400" dirty="0" smtClean="0"/>
              <a:t>at least twice </a:t>
            </a:r>
            <a:r>
              <a:rPr lang="en-US" sz="2400" smtClean="0"/>
              <a:t>a day </a:t>
            </a:r>
            <a:r>
              <a:rPr lang="en-US" sz="2400" dirty="0" smtClean="0"/>
              <a:t>for infants 6-8 months and at least 3 times a day for breastfed children 9-23 months.</a:t>
            </a:r>
          </a:p>
          <a:p>
            <a:pPr lvl="1"/>
            <a:r>
              <a:rPr lang="en-US" sz="2400" dirty="0" smtClean="0"/>
              <a:t>Non-breastfed children should receive milk or milk products, in addition to 4 or more food groups, 4 times a day or more.  </a:t>
            </a:r>
          </a:p>
          <a:p>
            <a:endParaRPr lang="en-US" sz="28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Maldives">
      <a:dk1>
        <a:srgbClr val="F5822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Maldives">
      <a:dk1>
        <a:srgbClr val="080808"/>
      </a:dk1>
      <a:lt1>
        <a:sysClr val="window" lastClr="FFFFFF"/>
      </a:lt1>
      <a:dk2>
        <a:srgbClr val="F58220"/>
      </a:dk2>
      <a:lt2>
        <a:srgbClr val="DCB184"/>
      </a:lt2>
      <a:accent1>
        <a:srgbClr val="C1865C"/>
      </a:accent1>
      <a:accent2>
        <a:srgbClr val="FDF9C9"/>
      </a:accent2>
      <a:accent3>
        <a:srgbClr val="634035"/>
      </a:accent3>
      <a:accent4>
        <a:srgbClr val="DDBF9B"/>
      </a:accent4>
      <a:accent5>
        <a:srgbClr val="CE672F"/>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1256</TotalTime>
  <Words>865</Words>
  <Application>Microsoft Office PowerPoint</Application>
  <PresentationFormat>On-screen Show (4:3)</PresentationFormat>
  <Paragraphs>94</Paragraphs>
  <Slides>20</Slides>
  <Notes>11</Notes>
  <HiddenSlides>0</HiddenSlides>
  <MMClips>0</MMClips>
  <ScaleCrop>false</ScaleCrop>
  <HeadingPairs>
    <vt:vector size="4" baseType="variant">
      <vt:variant>
        <vt:lpstr>Theme</vt:lpstr>
      </vt:variant>
      <vt:variant>
        <vt:i4>2</vt:i4>
      </vt:variant>
      <vt:variant>
        <vt:lpstr>Slide Titles</vt:lpstr>
      </vt:variant>
      <vt:variant>
        <vt:i4>20</vt:i4>
      </vt:variant>
    </vt:vector>
  </HeadingPairs>
  <TitlesOfParts>
    <vt:vector size="22" baseType="lpstr">
      <vt:lpstr>Office Theme</vt:lpstr>
      <vt:lpstr>Custom Design</vt:lpstr>
      <vt:lpstr>2009 Maldives Demographic  and Health Survey</vt:lpstr>
      <vt:lpstr>Slide 2</vt:lpstr>
      <vt:lpstr>Early Breastfeeding</vt:lpstr>
      <vt:lpstr>Duration of Breastfeeding</vt:lpstr>
      <vt:lpstr>How Does the Maldives Compare?</vt:lpstr>
      <vt:lpstr>Exclusive Breastfeeding</vt:lpstr>
      <vt:lpstr>Exclusive Breastfeeding by Age</vt:lpstr>
      <vt:lpstr>Breastfeeding Status Under 6 Months</vt:lpstr>
      <vt:lpstr>IYCF Practices</vt:lpstr>
      <vt:lpstr>IYCF Practices</vt:lpstr>
      <vt:lpstr>Slide 11</vt:lpstr>
      <vt:lpstr>Vitamin A and Iron Intake</vt:lpstr>
      <vt:lpstr>Vitamin A and Iron Intake among Mothers</vt:lpstr>
      <vt:lpstr>Slide 14</vt:lpstr>
      <vt:lpstr>Nutritional Status of Children</vt:lpstr>
      <vt:lpstr>Slide 16</vt:lpstr>
      <vt:lpstr>Slide 17</vt:lpstr>
      <vt:lpstr>Nutritional Status of Women</vt:lpstr>
      <vt:lpstr>Slide 19</vt:lpstr>
      <vt:lpstr>Key Findings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24394</dc:creator>
  <cp:lastModifiedBy>Administrator</cp:lastModifiedBy>
  <cp:revision>360</cp:revision>
  <dcterms:created xsi:type="dcterms:W3CDTF">2010-09-28T12:56:06Z</dcterms:created>
  <dcterms:modified xsi:type="dcterms:W3CDTF">2012-05-15T14:32:54Z</dcterms:modified>
</cp:coreProperties>
</file>