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8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56" r:id="rId3"/>
    <p:sldId id="358" r:id="rId4"/>
    <p:sldId id="396" r:id="rId5"/>
    <p:sldId id="397" r:id="rId6"/>
    <p:sldId id="400" r:id="rId7"/>
    <p:sldId id="419" r:id="rId8"/>
    <p:sldId id="401" r:id="rId9"/>
    <p:sldId id="422" r:id="rId10"/>
    <p:sldId id="420" r:id="rId11"/>
    <p:sldId id="406" r:id="rId12"/>
    <p:sldId id="341" r:id="rId13"/>
    <p:sldId id="421" r:id="rId14"/>
    <p:sldId id="407" r:id="rId15"/>
    <p:sldId id="412" r:id="rId16"/>
    <p:sldId id="423" r:id="rId17"/>
    <p:sldId id="41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681" autoAdjust="0"/>
  </p:normalViewPr>
  <p:slideViewPr>
    <p:cSldViewPr>
      <p:cViewPr varScale="1">
        <p:scale>
          <a:sx n="78" d="100"/>
          <a:sy n="78" d="100"/>
        </p:scale>
        <p:origin x="-27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8.9285714285714159E-3"/>
          <c:y val="6.7344783861467833E-2"/>
          <c:w val="0.96367946194225707"/>
          <c:h val="0.7623968644905047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cat>
            <c:strRef>
              <c:f>Sheet1!$A$2:$A$4</c:f>
              <c:strCache>
                <c:ptCount val="3"/>
                <c:pt idx="0">
                  <c:v>Report that TB is spread through the air by coughing</c:v>
                </c:pt>
                <c:pt idx="1">
                  <c:v>Believe that TB can be cured</c:v>
                </c:pt>
                <c:pt idx="2">
                  <c:v>Would want a family member's TB kept secret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74</c:v>
                </c:pt>
                <c:pt idx="1">
                  <c:v>95</c:v>
                </c:pt>
                <c:pt idx="2">
                  <c:v>7</c:v>
                </c:pt>
              </c:numCache>
            </c:numRef>
          </c:val>
        </c:ser>
        <c:dLbls>
          <c:showVal val="1"/>
        </c:dLbls>
        <c:gapWidth val="75"/>
        <c:overlap val="-25"/>
        <c:axId val="83018496"/>
        <c:axId val="83020032"/>
      </c:barChart>
      <c:catAx>
        <c:axId val="83018496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83020032"/>
        <c:crosses val="autoZero"/>
        <c:auto val="1"/>
        <c:lblAlgn val="ctr"/>
        <c:lblOffset val="100"/>
      </c:catAx>
      <c:valAx>
        <c:axId val="83020032"/>
        <c:scaling>
          <c:orientation val="minMax"/>
        </c:scaling>
        <c:delete val="1"/>
        <c:axPos val="l"/>
        <c:numFmt formatCode="0" sourceLinked="1"/>
        <c:tickLblPos val="none"/>
        <c:crossAx val="83018496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40166087051618549"/>
          <c:y val="2.6570048309178761E-2"/>
          <c:w val="0.53167246281714786"/>
          <c:h val="0.9468599033816426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dPt>
            <c:idx val="6"/>
            <c:spPr>
              <a:solidFill>
                <a:schemeClr val="accent2">
                  <a:lumMod val="25000"/>
                </a:schemeClr>
              </a:solidFill>
            </c:spPr>
          </c:dPt>
          <c:cat>
            <c:strRef>
              <c:f>Sheet1!$A$2:$A$8</c:f>
              <c:strCache>
                <c:ptCount val="7"/>
                <c:pt idx="0">
                  <c:v>Through blood contact/transfusions</c:v>
                </c:pt>
                <c:pt idx="1">
                  <c:v>Through mosquito bites</c:v>
                </c:pt>
                <c:pt idx="2">
                  <c:v>Through sexual contact</c:v>
                </c:pt>
                <c:pt idx="3">
                  <c:v>Through food</c:v>
                </c:pt>
                <c:pt idx="4">
                  <c:v>By touching a person with TB</c:v>
                </c:pt>
                <c:pt idx="5">
                  <c:v>By sharing utensils</c:v>
                </c:pt>
                <c:pt idx="6">
                  <c:v>Through air when coughing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13</c:v>
                </c:pt>
                <c:pt idx="4">
                  <c:v>10</c:v>
                </c:pt>
                <c:pt idx="5">
                  <c:v>43</c:v>
                </c:pt>
                <c:pt idx="6">
                  <c:v>74</c:v>
                </c:pt>
              </c:numCache>
            </c:numRef>
          </c:val>
        </c:ser>
        <c:dLbls>
          <c:showVal val="1"/>
        </c:dLbls>
        <c:axId val="97392896"/>
        <c:axId val="97398784"/>
      </c:barChart>
      <c:catAx>
        <c:axId val="97392896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sz="1800"/>
            </a:pPr>
            <a:endParaRPr lang="en-US"/>
          </a:p>
        </c:txPr>
        <c:crossAx val="97398784"/>
        <c:crosses val="autoZero"/>
        <c:auto val="1"/>
        <c:lblAlgn val="ctr"/>
        <c:lblOffset val="100"/>
      </c:catAx>
      <c:valAx>
        <c:axId val="97398784"/>
        <c:scaling>
          <c:orientation val="minMax"/>
        </c:scaling>
        <c:delete val="1"/>
        <c:axPos val="b"/>
        <c:numFmt formatCode="General" sourceLinked="1"/>
        <c:tickLblPos val="none"/>
        <c:crossAx val="9739289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Cigarettes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dPt>
            <c:idx val="0"/>
            <c:spPr>
              <a:solidFill>
                <a:schemeClr val="accent2">
                  <a:lumMod val="25000"/>
                </a:schemeClr>
              </a:solidFill>
            </c:spPr>
          </c:dPt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Total</c:v>
                </c:pt>
                <c:pt idx="1">
                  <c:v>South</c:v>
                </c:pt>
                <c:pt idx="2">
                  <c:v>South Central</c:v>
                </c:pt>
                <c:pt idx="3">
                  <c:v>Central</c:v>
                </c:pt>
                <c:pt idx="4">
                  <c:v>North Central</c:v>
                </c:pt>
                <c:pt idx="5">
                  <c:v>North</c:v>
                </c:pt>
                <c:pt idx="6">
                  <c:v>Malé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</c:v>
                </c:pt>
                <c:pt idx="1">
                  <c:v>1</c:v>
                </c:pt>
                <c:pt idx="2">
                  <c:v>2</c:v>
                </c:pt>
                <c:pt idx="3">
                  <c:v>7</c:v>
                </c:pt>
                <c:pt idx="4">
                  <c:v>1</c:v>
                </c:pt>
                <c:pt idx="5">
                  <c:v>1</c:v>
                </c:pt>
                <c:pt idx="6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Other tobacco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</c:spPr>
          <c:dPt>
            <c:idx val="0"/>
            <c:spPr>
              <a:solidFill>
                <a:schemeClr val="tx2"/>
              </a:solidFill>
            </c:spPr>
          </c:dPt>
          <c:cat>
            <c:strRef>
              <c:f>Sheet1!$A$2:$A$8</c:f>
              <c:strCache>
                <c:ptCount val="7"/>
                <c:pt idx="0">
                  <c:v>Total</c:v>
                </c:pt>
                <c:pt idx="1">
                  <c:v>South</c:v>
                </c:pt>
                <c:pt idx="2">
                  <c:v>South Central</c:v>
                </c:pt>
                <c:pt idx="3">
                  <c:v>Central</c:v>
                </c:pt>
                <c:pt idx="4">
                  <c:v>North Central</c:v>
                </c:pt>
                <c:pt idx="5">
                  <c:v>North</c:v>
                </c:pt>
                <c:pt idx="6">
                  <c:v>Malé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7</c:v>
                </c:pt>
                <c:pt idx="1">
                  <c:v>6</c:v>
                </c:pt>
                <c:pt idx="2">
                  <c:v>14</c:v>
                </c:pt>
                <c:pt idx="3">
                  <c:v>5</c:v>
                </c:pt>
                <c:pt idx="4">
                  <c:v>10</c:v>
                </c:pt>
                <c:pt idx="5">
                  <c:v>7</c:v>
                </c:pt>
                <c:pt idx="6">
                  <c:v>4</c:v>
                </c:pt>
              </c:numCache>
            </c:numRef>
          </c:val>
        </c:ser>
        <c:dLbls>
          <c:showVal val="1"/>
        </c:dLbls>
        <c:gapWidth val="95"/>
        <c:overlap val="100"/>
        <c:axId val="98768000"/>
        <c:axId val="98769536"/>
      </c:barChart>
      <c:catAx>
        <c:axId val="98768000"/>
        <c:scaling>
          <c:orientation val="minMax"/>
        </c:scaling>
        <c:axPos val="l"/>
        <c:majorTickMark val="none"/>
        <c:tickLblPos val="nextTo"/>
        <c:crossAx val="98769536"/>
        <c:crosses val="autoZero"/>
        <c:auto val="1"/>
        <c:lblAlgn val="ctr"/>
        <c:lblOffset val="100"/>
      </c:catAx>
      <c:valAx>
        <c:axId val="98769536"/>
        <c:scaling>
          <c:orientation val="minMax"/>
        </c:scaling>
        <c:delete val="1"/>
        <c:axPos val="b"/>
        <c:numFmt formatCode="General" sourceLinked="1"/>
        <c:tickLblPos val="none"/>
        <c:crossAx val="9876800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2211920384951885"/>
          <c:y val="5.0473457250976232E-2"/>
          <c:w val="0.87788079615048176"/>
          <c:h val="0.81574661569261642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strRef>
              <c:f>Sheet1!$A$2:$A$8</c:f>
              <c:strCache>
                <c:ptCount val="7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2</c:v>
                </c:pt>
                <c:pt idx="3">
                  <c:v>6</c:v>
                </c:pt>
                <c:pt idx="4">
                  <c:v>11</c:v>
                </c:pt>
                <c:pt idx="5">
                  <c:v>19</c:v>
                </c:pt>
                <c:pt idx="6">
                  <c:v>25</c:v>
                </c:pt>
              </c:numCache>
            </c:numRef>
          </c:val>
        </c:ser>
        <c:marker val="1"/>
        <c:axId val="98909568"/>
        <c:axId val="98927744"/>
      </c:lineChart>
      <c:catAx>
        <c:axId val="98909568"/>
        <c:scaling>
          <c:orientation val="minMax"/>
        </c:scaling>
        <c:axPos val="b"/>
        <c:majorTickMark val="none"/>
        <c:tickLblPos val="nextTo"/>
        <c:crossAx val="98927744"/>
        <c:crosses val="autoZero"/>
        <c:auto val="1"/>
        <c:lblAlgn val="ctr"/>
        <c:lblOffset val="100"/>
      </c:catAx>
      <c:valAx>
        <c:axId val="98927744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Percent</a:t>
                </a:r>
                <a:r>
                  <a:rPr lang="en-US" baseline="0" dirty="0" smtClean="0"/>
                  <a:t>age</a:t>
                </a:r>
                <a:endParaRPr lang="en-US" dirty="0"/>
              </a:p>
            </c:rich>
          </c:tx>
          <c:layout/>
        </c:title>
        <c:numFmt formatCode="General" sourceLinked="1"/>
        <c:majorTickMark val="none"/>
        <c:tickLblPos val="nextTo"/>
        <c:crossAx val="9890956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7062856367092101E-2"/>
          <c:y val="0.12424458661417323"/>
          <c:w val="0.97222146800615461"/>
          <c:h val="0.62453412073490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cat>
            <c:strRef>
              <c:f>Sheet1!$A$2:$A$5</c:f>
              <c:strCache>
                <c:ptCount val="4"/>
                <c:pt idx="0">
                  <c:v>0</c:v>
                </c:pt>
                <c:pt idx="1">
                  <c:v>1-2</c:v>
                </c:pt>
                <c:pt idx="2">
                  <c:v>3-4</c:v>
                </c:pt>
                <c:pt idx="3">
                  <c:v>5-7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61</c:v>
                </c:pt>
                <c:pt idx="1">
                  <c:v>7</c:v>
                </c:pt>
                <c:pt idx="2">
                  <c:v>6</c:v>
                </c:pt>
                <c:pt idx="3">
                  <c:v>21</c:v>
                </c:pt>
              </c:numCache>
            </c:numRef>
          </c:val>
        </c:ser>
        <c:dLbls>
          <c:showVal val="1"/>
        </c:dLbls>
        <c:gapWidth val="75"/>
        <c:overlap val="-25"/>
        <c:axId val="98891264"/>
        <c:axId val="98892800"/>
      </c:barChart>
      <c:catAx>
        <c:axId val="98891264"/>
        <c:scaling>
          <c:orientation val="minMax"/>
        </c:scaling>
        <c:axPos val="b"/>
        <c:majorTickMark val="none"/>
        <c:tickLblPos val="nextTo"/>
        <c:txPr>
          <a:bodyPr rot="0"/>
          <a:lstStyle/>
          <a:p>
            <a:pPr>
              <a:defRPr/>
            </a:pPr>
            <a:endParaRPr lang="en-US"/>
          </a:p>
        </c:txPr>
        <c:crossAx val="98892800"/>
        <c:crosses val="autoZero"/>
        <c:auto val="1"/>
        <c:lblAlgn val="ctr"/>
        <c:lblOffset val="100"/>
      </c:catAx>
      <c:valAx>
        <c:axId val="98892800"/>
        <c:scaling>
          <c:orientation val="minMax"/>
        </c:scaling>
        <c:delete val="1"/>
        <c:axPos val="l"/>
        <c:numFmt formatCode="0" sourceLinked="1"/>
        <c:tickLblPos val="none"/>
        <c:crossAx val="9889126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dPt>
            <c:idx val="6"/>
            <c:spPr>
              <a:solidFill>
                <a:schemeClr val="accent2">
                  <a:lumMod val="25000"/>
                </a:schemeClr>
              </a:solidFill>
            </c:spPr>
          </c:dPt>
          <c:cat>
            <c:strRef>
              <c:f>Sheet1!$A$2:$A$8</c:f>
              <c:strCache>
                <c:ptCount val="7"/>
                <c:pt idx="0">
                  <c:v>Malé</c:v>
                </c:pt>
                <c:pt idx="1">
                  <c:v>North</c:v>
                </c:pt>
                <c:pt idx="2">
                  <c:v>North Central</c:v>
                </c:pt>
                <c:pt idx="3">
                  <c:v>Central</c:v>
                </c:pt>
                <c:pt idx="4">
                  <c:v>South Central</c:v>
                </c:pt>
                <c:pt idx="5">
                  <c:v>South</c:v>
                </c:pt>
                <c:pt idx="6">
                  <c:v>Total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51</c:v>
                </c:pt>
                <c:pt idx="1">
                  <c:v>66</c:v>
                </c:pt>
                <c:pt idx="2">
                  <c:v>71</c:v>
                </c:pt>
                <c:pt idx="3">
                  <c:v>73</c:v>
                </c:pt>
                <c:pt idx="4" formatCode="0">
                  <c:v>64</c:v>
                </c:pt>
                <c:pt idx="5">
                  <c:v>59</c:v>
                </c:pt>
                <c:pt idx="6">
                  <c:v>61</c:v>
                </c:pt>
              </c:numCache>
            </c:numRef>
          </c:val>
        </c:ser>
        <c:dLbls>
          <c:showVal val="1"/>
        </c:dLbls>
        <c:overlap val="-25"/>
        <c:axId val="110543616"/>
        <c:axId val="110545152"/>
      </c:barChart>
      <c:catAx>
        <c:axId val="110543616"/>
        <c:scaling>
          <c:orientation val="minMax"/>
        </c:scaling>
        <c:axPos val="b"/>
        <c:majorTickMark val="none"/>
        <c:tickLblPos val="nextTo"/>
        <c:crossAx val="110545152"/>
        <c:crosses val="autoZero"/>
        <c:auto val="1"/>
        <c:lblAlgn val="ctr"/>
        <c:lblOffset val="100"/>
      </c:catAx>
      <c:valAx>
        <c:axId val="110545152"/>
        <c:scaling>
          <c:orientation val="minMax"/>
        </c:scaling>
        <c:delete val="1"/>
        <c:axPos val="l"/>
        <c:numFmt formatCode="General" sourceLinked="1"/>
        <c:tickLblPos val="none"/>
        <c:crossAx val="1105436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autoTitleDeleted val="1"/>
    <c:plotArea>
      <c:layout>
        <c:manualLayout>
          <c:layoutTarget val="inner"/>
          <c:xMode val="edge"/>
          <c:yMode val="edge"/>
          <c:x val="1.697530864197561E-2"/>
          <c:y val="0.11785337175756851"/>
          <c:w val="0.96604938271604934"/>
          <c:h val="0.5937009054523385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cat>
            <c:strRef>
              <c:f>Sheet1!$A$2:$A$6</c:f>
              <c:strCache>
                <c:ptCount val="5"/>
                <c:pt idx="0">
                  <c:v>Taking prescribed medication</c:v>
                </c:pt>
                <c:pt idx="1">
                  <c:v>Controlling weight/losing weight</c:v>
                </c:pt>
                <c:pt idx="2">
                  <c:v>Cutting down on salt in diet</c:v>
                </c:pt>
                <c:pt idx="3">
                  <c:v>Exercising</c:v>
                </c:pt>
                <c:pt idx="4">
                  <c:v>Stopped smoking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56</c:v>
                </c:pt>
                <c:pt idx="1">
                  <c:v>72</c:v>
                </c:pt>
                <c:pt idx="2">
                  <c:v>82</c:v>
                </c:pt>
                <c:pt idx="3" formatCode="General">
                  <c:v>52</c:v>
                </c:pt>
                <c:pt idx="4" formatCode="General">
                  <c:v>50</c:v>
                </c:pt>
              </c:numCache>
            </c:numRef>
          </c:val>
        </c:ser>
        <c:dLbls>
          <c:showVal val="1"/>
        </c:dLbls>
        <c:gapWidth val="75"/>
        <c:overlap val="-26"/>
        <c:axId val="115344512"/>
        <c:axId val="115346048"/>
      </c:barChart>
      <c:catAx>
        <c:axId val="115344512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115346048"/>
        <c:crosses val="autoZero"/>
        <c:auto val="1"/>
        <c:lblAlgn val="ctr"/>
        <c:lblOffset val="100"/>
      </c:catAx>
      <c:valAx>
        <c:axId val="115346048"/>
        <c:scaling>
          <c:orientation val="minMax"/>
        </c:scaling>
        <c:delete val="1"/>
        <c:axPos val="l"/>
        <c:numFmt formatCode="0" sourceLinked="1"/>
        <c:tickLblPos val="none"/>
        <c:crossAx val="115344512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1"/>
              <c:layout>
                <c:manualLayout>
                  <c:x val="-0.13021908719743397"/>
                  <c:y val="0.10493827160493827"/>
                </c:manualLayout>
              </c:layout>
              <c:showCatName val="1"/>
              <c:showPercent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30-39
</a:t>
                    </a:r>
                    <a:r>
                      <a:rPr lang="en-US" smtClean="0"/>
                      <a:t>45%</a:t>
                    </a:r>
                    <a:endParaRPr lang="en-US"/>
                  </a:p>
                </c:rich>
              </c:tx>
              <c:showCatName val="1"/>
              <c:showPercent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/>
                      <a:t>40+
</a:t>
                    </a:r>
                    <a:r>
                      <a:rPr lang="en-US" smtClean="0"/>
                      <a:t>28%</a:t>
                    </a:r>
                    <a:endParaRPr lang="en-US"/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&lt;20</c:v>
                </c:pt>
                <c:pt idx="1">
                  <c:v>20-29</c:v>
                </c:pt>
                <c:pt idx="2">
                  <c:v>Don't know/ missing</c:v>
                </c:pt>
                <c:pt idx="3">
                  <c:v>30-39</c:v>
                </c:pt>
                <c:pt idx="4">
                  <c:v>40+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3</c:v>
                </c:pt>
                <c:pt idx="1">
                  <c:v>21</c:v>
                </c:pt>
                <c:pt idx="2">
                  <c:v>5</c:v>
                </c:pt>
                <c:pt idx="3">
                  <c:v>45</c:v>
                </c:pt>
                <c:pt idx="4">
                  <c:v>28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1.6975308641975616E-2"/>
          <c:y val="0.11785337175756851"/>
          <c:w val="0.96604938271604934"/>
          <c:h val="0.5937009054523385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cat>
            <c:strRef>
              <c:f>Sheet1!$A$2:$A$3</c:f>
              <c:strCache>
                <c:ptCount val="2"/>
                <c:pt idx="0">
                  <c:v>Taking insulin</c:v>
                </c:pt>
                <c:pt idx="1">
                  <c:v>Taking pills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10</c:v>
                </c:pt>
                <c:pt idx="1">
                  <c:v>47</c:v>
                </c:pt>
              </c:numCache>
            </c:numRef>
          </c:val>
        </c:ser>
        <c:dLbls>
          <c:showVal val="1"/>
        </c:dLbls>
        <c:gapWidth val="75"/>
        <c:overlap val="-26"/>
        <c:axId val="85787392"/>
        <c:axId val="85788928"/>
      </c:barChart>
      <c:catAx>
        <c:axId val="85787392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85788928"/>
        <c:crosses val="autoZero"/>
        <c:auto val="1"/>
        <c:lblAlgn val="ctr"/>
        <c:lblOffset val="100"/>
      </c:catAx>
      <c:valAx>
        <c:axId val="85788928"/>
        <c:scaling>
          <c:orientation val="minMax"/>
        </c:scaling>
        <c:delete val="1"/>
        <c:axPos val="l"/>
        <c:numFmt formatCode="0" sourceLinked="1"/>
        <c:tickLblPos val="none"/>
        <c:crossAx val="85787392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991C9C-18F8-4879-A5BF-7221F90020D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9A8B3-D947-47CE-8558-0EF4D311F8E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B2195-D7B9-4BB0-B40A-5E37EEDFC883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B2195-D7B9-4BB0-B40A-5E37EEDFC88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B2195-D7B9-4BB0-B40A-5E37EEDFC88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B2195-D7B9-4BB0-B40A-5E37EEDFC88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B2195-D7B9-4BB0-B40A-5E37EEDFC88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B2195-D7B9-4BB0-B40A-5E37EEDFC883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B2195-D7B9-4BB0-B40A-5E37EEDFC883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B2195-D7B9-4BB0-B40A-5E37EEDFC883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Maldives Demographic and Health Survey  (MDHS) 2009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76800"/>
            <a:ext cx="9144000" cy="1470025"/>
          </a:xfrm>
        </p:spPr>
        <p:txBody>
          <a:bodyPr/>
          <a:lstStyle/>
          <a:p>
            <a:r>
              <a:rPr lang="en-US" sz="3600" dirty="0" smtClean="0"/>
              <a:t>2009 Maldives Demographic </a:t>
            </a:r>
            <a:br>
              <a:rPr lang="en-US" sz="3600" dirty="0" smtClean="0"/>
            </a:br>
            <a:r>
              <a:rPr lang="en-US" sz="3600" dirty="0" smtClean="0"/>
              <a:t>and Health Survey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04800"/>
            <a:ext cx="9144000" cy="1143000"/>
          </a:xfrm>
        </p:spPr>
        <p:txBody>
          <a:bodyPr/>
          <a:lstStyle/>
          <a:p>
            <a:r>
              <a:rPr lang="en-US" sz="4000" b="1" dirty="0" smtClean="0"/>
              <a:t>Adult Health Issues</a:t>
            </a:r>
            <a:endParaRPr lang="en-US" sz="4000" b="1" dirty="0"/>
          </a:p>
        </p:txBody>
      </p:sp>
      <p:pic>
        <p:nvPicPr>
          <p:cNvPr id="5" name="Picture 4" descr="Maldives-mo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09800"/>
            <a:ext cx="9144000" cy="2209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Physical Activity</a:t>
            </a:r>
            <a:endParaRPr lang="en-US" sz="36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1524000"/>
          <a:ext cx="91440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990600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women age 15-49 by number of days they were physically active for at least 20 minutes in the past week 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Lack of Physical Activity by Region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9" name="Chart 28"/>
          <p:cNvGraphicFramePr/>
          <p:nvPr/>
        </p:nvGraphicFramePr>
        <p:xfrm>
          <a:off x="228600" y="1905000"/>
          <a:ext cx="86868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066800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Percentage of women age 15-49 who were not physically active for at least 20 minutes in the past week </a:t>
            </a:r>
            <a:endParaRPr lang="en-US" i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52400" y="1143000"/>
            <a:ext cx="4419600" cy="4419600"/>
          </a:xfrm>
        </p:spPr>
        <p:txBody>
          <a:bodyPr>
            <a:normAutofit/>
          </a:bodyPr>
          <a:lstStyle/>
          <a:p>
            <a:r>
              <a:rPr lang="en-GB" dirty="0" smtClean="0"/>
              <a:t>Tuberculosis</a:t>
            </a:r>
          </a:p>
          <a:p>
            <a:r>
              <a:rPr lang="en-GB" dirty="0" smtClean="0"/>
              <a:t>Tobacco Use</a:t>
            </a:r>
          </a:p>
          <a:p>
            <a:r>
              <a:rPr lang="en-GB" dirty="0" smtClean="0"/>
              <a:t>Physical Activity</a:t>
            </a:r>
          </a:p>
          <a:p>
            <a:r>
              <a:rPr lang="en-GB" b="1" dirty="0" smtClean="0">
                <a:solidFill>
                  <a:schemeClr val="tx2"/>
                </a:solidFill>
              </a:rPr>
              <a:t>Blood pressure, Diabetes, Heart Attack and Stroke</a:t>
            </a:r>
            <a:endParaRPr lang="en-GB" b="1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Actions Taken to Lower Blood Pressure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1524001"/>
          <a:ext cx="8915400" cy="5029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9906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 distribution of women age 15-49 who were told by a doctor on 2 or more visits that she had high blood pressure by actions taken to treat the illness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Age When First Diagnosed with Diabetes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85800"/>
            <a:ext cx="891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women 15-49 who have been diagnosed with diabetes by age at diagnosis</a:t>
            </a:r>
            <a:endParaRPr lang="en-US" i="1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228600" y="914400"/>
          <a:ext cx="8229600" cy="624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Actions Taken to Lower Blood Sugar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1524001"/>
          <a:ext cx="8915400" cy="5029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9906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Percentage of women age 15-49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smtClean="0">
                <a:solidFill>
                  <a:srgbClr val="FF0000"/>
                </a:solidFill>
              </a:rPr>
              <a:t>who are: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Key Findings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3837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Three-quarters</a:t>
            </a:r>
            <a:r>
              <a:rPr lang="en-US" sz="2800" dirty="0" smtClean="0"/>
              <a:t> of women know that </a:t>
            </a:r>
            <a:r>
              <a:rPr lang="en-US" sz="2800" b="1" dirty="0" smtClean="0"/>
              <a:t>tuberculosis is spread through the air by coughing </a:t>
            </a:r>
            <a:endParaRPr lang="en-US" b="1" dirty="0" smtClean="0"/>
          </a:p>
          <a:p>
            <a:r>
              <a:rPr lang="en-US" sz="2800" b="1" dirty="0" smtClean="0"/>
              <a:t>9% </a:t>
            </a:r>
            <a:r>
              <a:rPr lang="en-US" sz="2800" dirty="0" smtClean="0"/>
              <a:t>of all women </a:t>
            </a:r>
            <a:r>
              <a:rPr lang="en-US" sz="2800" b="1" dirty="0" smtClean="0"/>
              <a:t>use tobacco</a:t>
            </a:r>
            <a:r>
              <a:rPr lang="en-US" sz="2800" dirty="0" smtClean="0"/>
              <a:t>. Tobacco use is </a:t>
            </a:r>
            <a:r>
              <a:rPr lang="en-US" sz="2800" b="1" dirty="0" smtClean="0"/>
              <a:t>higher among older women.</a:t>
            </a:r>
          </a:p>
          <a:p>
            <a:r>
              <a:rPr lang="en-US" sz="2800" b="1" dirty="0" smtClean="0"/>
              <a:t>61% </a:t>
            </a:r>
            <a:r>
              <a:rPr lang="en-US" sz="2800" dirty="0" smtClean="0"/>
              <a:t>of women were </a:t>
            </a:r>
            <a:r>
              <a:rPr lang="en-US" sz="2800" b="1" dirty="0" smtClean="0"/>
              <a:t>not physically active for 20 minutes or longer </a:t>
            </a:r>
            <a:r>
              <a:rPr lang="en-US" sz="2800" dirty="0" smtClean="0"/>
              <a:t>in the past week.</a:t>
            </a:r>
          </a:p>
          <a:p>
            <a:r>
              <a:rPr lang="en-US" sz="2800" b="1" dirty="0" smtClean="0"/>
              <a:t>82% </a:t>
            </a:r>
            <a:r>
              <a:rPr lang="en-US" sz="2800" dirty="0" smtClean="0"/>
              <a:t>of women with high blood pressure are </a:t>
            </a:r>
            <a:r>
              <a:rPr lang="en-US" sz="2800" b="1" dirty="0" smtClean="0"/>
              <a:t>cutting down on salt in </a:t>
            </a:r>
            <a:r>
              <a:rPr lang="en-US" sz="2800" b="1" smtClean="0"/>
              <a:t>their diet.</a:t>
            </a:r>
            <a:endParaRPr 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52400" y="1143000"/>
            <a:ext cx="4419600" cy="4419600"/>
          </a:xfrm>
        </p:spPr>
        <p:txBody>
          <a:bodyPr>
            <a:normAutofit/>
          </a:bodyPr>
          <a:lstStyle/>
          <a:p>
            <a:r>
              <a:rPr lang="en-GB" b="1" dirty="0" smtClean="0">
                <a:solidFill>
                  <a:schemeClr val="tx2"/>
                </a:solidFill>
              </a:rPr>
              <a:t>Tuberculosis</a:t>
            </a:r>
          </a:p>
          <a:p>
            <a:r>
              <a:rPr lang="en-GB" dirty="0" smtClean="0"/>
              <a:t>Tobacco Use</a:t>
            </a:r>
          </a:p>
          <a:p>
            <a:r>
              <a:rPr lang="en-GB" dirty="0" smtClean="0"/>
              <a:t>Physical Activity</a:t>
            </a:r>
          </a:p>
          <a:p>
            <a:r>
              <a:rPr lang="en-GB" dirty="0" smtClean="0"/>
              <a:t>Blood pressure, Diabetes, Heart Attack and Stroke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Tuberculosis (TB)</a:t>
            </a:r>
            <a:endParaRPr lang="en-US" sz="40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1524000"/>
          </a:xfrm>
        </p:spPr>
        <p:txBody>
          <a:bodyPr>
            <a:normAutofit/>
          </a:bodyPr>
          <a:lstStyle/>
          <a:p>
            <a:pPr marL="461963" indent="-461963" algn="ctr">
              <a:spcBef>
                <a:spcPct val="100000"/>
              </a:spcBef>
              <a:buNone/>
              <a:tabLst>
                <a:tab pos="457200" algn="l"/>
              </a:tabLst>
            </a:pPr>
            <a:r>
              <a:rPr lang="en-US" b="1" dirty="0" smtClean="0"/>
              <a:t>96</a:t>
            </a:r>
            <a:r>
              <a:rPr lang="en-US" dirty="0" smtClean="0"/>
              <a:t>% of women have heard of tuberculosis.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>
            <a:noAutofit/>
          </a:bodyPr>
          <a:lstStyle/>
          <a:p>
            <a:r>
              <a:rPr lang="en-US" sz="3600" dirty="0" smtClean="0"/>
              <a:t>Knowledge and Attitudes Concerning Tuberculosis (TB)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828800"/>
          <a:ext cx="8534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95400"/>
            <a:ext cx="7239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Among women age 15-49 who have heard of TB, percentage who: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Tuberculosis (TB) Transmission</a:t>
            </a:r>
            <a:endParaRPr 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1143000"/>
            <a:ext cx="868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Among women age 15-49 who have heard of TB, percentage who cite specific TB transmission modes:</a:t>
            </a:r>
            <a:endParaRPr lang="en-US" i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52400" y="1143000"/>
            <a:ext cx="4419600" cy="4419600"/>
          </a:xfrm>
        </p:spPr>
        <p:txBody>
          <a:bodyPr>
            <a:normAutofit/>
          </a:bodyPr>
          <a:lstStyle/>
          <a:p>
            <a:r>
              <a:rPr lang="en-GB" dirty="0" smtClean="0"/>
              <a:t>Tuberculosis</a:t>
            </a:r>
          </a:p>
          <a:p>
            <a:r>
              <a:rPr lang="en-GB" b="1" dirty="0" smtClean="0">
                <a:solidFill>
                  <a:schemeClr val="tx2"/>
                </a:solidFill>
              </a:rPr>
              <a:t>Tobacco Use</a:t>
            </a:r>
          </a:p>
          <a:p>
            <a:r>
              <a:rPr lang="en-GB" dirty="0" smtClean="0"/>
              <a:t>Physical Activity</a:t>
            </a:r>
          </a:p>
          <a:p>
            <a:r>
              <a:rPr lang="en-GB" dirty="0" smtClean="0"/>
              <a:t>Blood pressure, Diabetes, Heart Attack and Stroke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Use of Tobacco by Region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066800"/>
            <a:ext cx="60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Percentage of women age 15-49</a:t>
            </a:r>
            <a:endParaRPr lang="en-US" i="1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2286000"/>
            <a:ext cx="381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7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019800" y="3352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11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953000" y="28194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8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400800" y="3886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12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848600" y="4419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16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572000" y="4953000"/>
            <a:ext cx="381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7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334000" y="5486400"/>
            <a:ext cx="381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9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Use of Tobacco by Age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18288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48100" y="6477000"/>
            <a:ext cx="1447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Age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066800"/>
            <a:ext cx="60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Percentage of women age 15-49 who use tobacco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52400" y="1143000"/>
            <a:ext cx="4419600" cy="4419600"/>
          </a:xfrm>
        </p:spPr>
        <p:txBody>
          <a:bodyPr>
            <a:normAutofit/>
          </a:bodyPr>
          <a:lstStyle/>
          <a:p>
            <a:r>
              <a:rPr lang="en-GB" dirty="0" smtClean="0"/>
              <a:t>Tuberculosis</a:t>
            </a:r>
          </a:p>
          <a:p>
            <a:r>
              <a:rPr lang="en-GB" dirty="0" smtClean="0"/>
              <a:t>Tobacco Use</a:t>
            </a:r>
          </a:p>
          <a:p>
            <a:r>
              <a:rPr lang="en-GB" b="1" dirty="0" smtClean="0">
                <a:solidFill>
                  <a:schemeClr val="tx2"/>
                </a:solidFill>
              </a:rPr>
              <a:t>Physical Activity</a:t>
            </a:r>
          </a:p>
          <a:p>
            <a:r>
              <a:rPr lang="en-GB" dirty="0" smtClean="0"/>
              <a:t>Blood pressure, Diabetes, Heart Attack and Stroke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aldives">
      <a:dk1>
        <a:srgbClr val="F5822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aldives">
      <a:dk1>
        <a:srgbClr val="080808"/>
      </a:dk1>
      <a:lt1>
        <a:sysClr val="window" lastClr="FFFFFF"/>
      </a:lt1>
      <a:dk2>
        <a:srgbClr val="F58220"/>
      </a:dk2>
      <a:lt2>
        <a:srgbClr val="DCB184"/>
      </a:lt2>
      <a:accent1>
        <a:srgbClr val="C1865C"/>
      </a:accent1>
      <a:accent2>
        <a:srgbClr val="FDF9C9"/>
      </a:accent2>
      <a:accent3>
        <a:srgbClr val="634035"/>
      </a:accent3>
      <a:accent4>
        <a:srgbClr val="DDBF9B"/>
      </a:accent4>
      <a:accent5>
        <a:srgbClr val="CE672F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</TotalTime>
  <Words>350</Words>
  <Application>Microsoft Office PowerPoint</Application>
  <PresentationFormat>On-screen Show (4:3)</PresentationFormat>
  <Paragraphs>63</Paragraphs>
  <Slides>16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Office Theme</vt:lpstr>
      <vt:lpstr>Custom Design</vt:lpstr>
      <vt:lpstr>2009 Maldives Demographic  and Health Survey</vt:lpstr>
      <vt:lpstr>Slide 2</vt:lpstr>
      <vt:lpstr>Tuberculosis (TB)</vt:lpstr>
      <vt:lpstr>Knowledge and Attitudes Concerning Tuberculosis (TB)</vt:lpstr>
      <vt:lpstr>Tuberculosis (TB) Transmission</vt:lpstr>
      <vt:lpstr>Slide 6</vt:lpstr>
      <vt:lpstr>Use of Tobacco by Region</vt:lpstr>
      <vt:lpstr>Use of Tobacco by Age</vt:lpstr>
      <vt:lpstr>Slide 9</vt:lpstr>
      <vt:lpstr>Physical Activity</vt:lpstr>
      <vt:lpstr>Slide 11</vt:lpstr>
      <vt:lpstr>Slide 12</vt:lpstr>
      <vt:lpstr>Actions Taken to Lower Blood Pressure</vt:lpstr>
      <vt:lpstr>Age When First Diagnosed with Diabetes</vt:lpstr>
      <vt:lpstr>Actions Taken to Lower Blood Sugar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393</cp:revision>
  <dcterms:created xsi:type="dcterms:W3CDTF">2010-09-28T12:56:06Z</dcterms:created>
  <dcterms:modified xsi:type="dcterms:W3CDTF">2012-05-15T14:23:45Z</dcterms:modified>
</cp:coreProperties>
</file>