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358" r:id="rId4"/>
    <p:sldId id="362" r:id="rId5"/>
    <p:sldId id="363" r:id="rId6"/>
    <p:sldId id="341" r:id="rId7"/>
    <p:sldId id="360" r:id="rId8"/>
    <p:sldId id="366" r:id="rId9"/>
    <p:sldId id="367" r:id="rId10"/>
    <p:sldId id="368" r:id="rId11"/>
    <p:sldId id="357" r:id="rId12"/>
    <p:sldId id="370" r:id="rId13"/>
    <p:sldId id="371" r:id="rId14"/>
    <p:sldId id="372" r:id="rId15"/>
    <p:sldId id="373" r:id="rId16"/>
    <p:sldId id="374" r:id="rId17"/>
    <p:sldId id="375" r:id="rId18"/>
    <p:sldId id="37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Pt>
            <c:idx val="4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6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8"/>
            <c:spPr>
              <a:solidFill>
                <a:schemeClr val="accent6"/>
              </a:solidFill>
            </c:spPr>
          </c:dPt>
          <c:dPt>
            <c:idx val="9"/>
            <c:spPr>
              <a:solidFill>
                <a:schemeClr val="accent2">
                  <a:lumMod val="25000"/>
                </a:schemeClr>
              </a:solidFill>
            </c:spPr>
          </c:dPt>
          <c:dPt>
            <c:idx val="10"/>
            <c:spPr>
              <a:solidFill>
                <a:schemeClr val="bg2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Measles</c:v>
                </c:pt>
                <c:pt idx="9">
                  <c:v>All basic</c:v>
                </c:pt>
                <c:pt idx="10">
                  <c:v>None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99</c:v>
                </c:pt>
                <c:pt idx="1">
                  <c:v>99</c:v>
                </c:pt>
                <c:pt idx="2">
                  <c:v>99</c:v>
                </c:pt>
                <c:pt idx="3">
                  <c:v>98</c:v>
                </c:pt>
                <c:pt idx="4">
                  <c:v>99</c:v>
                </c:pt>
                <c:pt idx="5">
                  <c:v>99</c:v>
                </c:pt>
                <c:pt idx="6">
                  <c:v>99</c:v>
                </c:pt>
                <c:pt idx="7">
                  <c:v>97</c:v>
                </c:pt>
                <c:pt idx="8">
                  <c:v>95</c:v>
                </c:pt>
                <c:pt idx="9">
                  <c:v>93</c:v>
                </c:pt>
                <c:pt idx="10">
                  <c:v>1</c:v>
                </c:pt>
              </c:numCache>
            </c:numRef>
          </c:val>
        </c:ser>
        <c:dLbls>
          <c:showVal val="1"/>
        </c:dLbls>
        <c:gapWidth val="75"/>
        <c:overlap val="-25"/>
        <c:axId val="76735616"/>
        <c:axId val="76737152"/>
      </c:barChart>
      <c:catAx>
        <c:axId val="767356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76737152"/>
        <c:crosses val="autoZero"/>
        <c:auto val="1"/>
        <c:lblAlgn val="ctr"/>
        <c:lblOffset val="100"/>
      </c:catAx>
      <c:valAx>
        <c:axId val="76737152"/>
        <c:scaling>
          <c:orientation val="minMax"/>
        </c:scaling>
        <c:delete val="1"/>
        <c:axPos val="l"/>
        <c:numFmt formatCode="0" sourceLinked="1"/>
        <c:tickLblPos val="none"/>
        <c:crossAx val="767356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91</c:v>
                </c:pt>
                <c:pt idx="1">
                  <c:v>94</c:v>
                </c:pt>
                <c:pt idx="2">
                  <c:v>96</c:v>
                </c:pt>
                <c:pt idx="3">
                  <c:v>88</c:v>
                </c:pt>
                <c:pt idx="4" formatCode="0">
                  <c:v>95</c:v>
                </c:pt>
                <c:pt idx="5">
                  <c:v>93</c:v>
                </c:pt>
                <c:pt idx="6">
                  <c:v>93</c:v>
                </c:pt>
              </c:numCache>
            </c:numRef>
          </c:val>
        </c:ser>
        <c:dLbls>
          <c:showVal val="1"/>
        </c:dLbls>
        <c:overlap val="-25"/>
        <c:axId val="81290368"/>
        <c:axId val="81291904"/>
      </c:barChart>
      <c:catAx>
        <c:axId val="81290368"/>
        <c:scaling>
          <c:orientation val="minMax"/>
        </c:scaling>
        <c:axPos val="b"/>
        <c:majorTickMark val="none"/>
        <c:tickLblPos val="nextTo"/>
        <c:crossAx val="81291904"/>
        <c:crosses val="autoZero"/>
        <c:auto val="1"/>
        <c:lblAlgn val="ctr"/>
        <c:lblOffset val="100"/>
      </c:catAx>
      <c:valAx>
        <c:axId val="81291904"/>
        <c:scaling>
          <c:orientation val="minMax"/>
        </c:scaling>
        <c:delete val="1"/>
        <c:axPos val="l"/>
        <c:numFmt formatCode="General" sourceLinked="1"/>
        <c:tickLblPos val="none"/>
        <c:crossAx val="812903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784837659181544"/>
          <c:y val="5.3520224002305404E-2"/>
          <c:w val="0.63178125303781585"/>
          <c:h val="0.9439311939023465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dPt>
            <c:idx val="8"/>
            <c:spPr>
              <a:solidFill>
                <a:schemeClr val="tx2"/>
              </a:solidFill>
            </c:spPr>
          </c:dPt>
          <c:cat>
            <c:strRef>
              <c:f>Sheet1!$A$2:$A$10</c:f>
              <c:strCache>
                <c:ptCount val="9"/>
                <c:pt idx="0">
                  <c:v>India 2005-06</c:v>
                </c:pt>
                <c:pt idx="1">
                  <c:v>Pakistan 2006-07</c:v>
                </c:pt>
                <c:pt idx="2">
                  <c:v>Indonesia 2007</c:v>
                </c:pt>
                <c:pt idx="3">
                  <c:v>Vietnam 2002</c:v>
                </c:pt>
                <c:pt idx="4">
                  <c:v>Cambodia 2005</c:v>
                </c:pt>
                <c:pt idx="5">
                  <c:v>Philippines 2008</c:v>
                </c:pt>
                <c:pt idx="6">
                  <c:v>Bangladesh 2007</c:v>
                </c:pt>
                <c:pt idx="7">
                  <c:v>Nepal 2006</c:v>
                </c:pt>
                <c:pt idx="8">
                  <c:v>Maldives 2009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44</c:v>
                </c:pt>
                <c:pt idx="1">
                  <c:v>47</c:v>
                </c:pt>
                <c:pt idx="2" formatCode="0">
                  <c:v>59</c:v>
                </c:pt>
                <c:pt idx="3">
                  <c:v>67</c:v>
                </c:pt>
                <c:pt idx="4">
                  <c:v>67</c:v>
                </c:pt>
                <c:pt idx="5">
                  <c:v>80</c:v>
                </c:pt>
                <c:pt idx="6">
                  <c:v>82</c:v>
                </c:pt>
                <c:pt idx="7">
                  <c:v>83</c:v>
                </c:pt>
                <c:pt idx="8" formatCode="0">
                  <c:v>93</c:v>
                </c:pt>
              </c:numCache>
            </c:numRef>
          </c:val>
        </c:ser>
        <c:dLbls>
          <c:showVal val="1"/>
        </c:dLbls>
        <c:overlap val="-25"/>
        <c:axId val="83430016"/>
        <c:axId val="83431808"/>
      </c:barChart>
      <c:catAx>
        <c:axId val="83430016"/>
        <c:scaling>
          <c:orientation val="minMax"/>
        </c:scaling>
        <c:axPos val="l"/>
        <c:majorTickMark val="none"/>
        <c:tickLblPos val="nextTo"/>
        <c:crossAx val="83431808"/>
        <c:crosses val="autoZero"/>
        <c:auto val="1"/>
        <c:lblAlgn val="ctr"/>
        <c:lblOffset val="100"/>
      </c:catAx>
      <c:valAx>
        <c:axId val="83431808"/>
        <c:scaling>
          <c:orientation val="minMax"/>
        </c:scaling>
        <c:delete val="1"/>
        <c:axPos val="b"/>
        <c:numFmt formatCode="General" sourceLinked="1"/>
        <c:tickLblPos val="none"/>
        <c:crossAx val="834300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Pt>
            <c:idx val="1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12-23</c:v>
                </c:pt>
                <c:pt idx="1">
                  <c:v>24-35</c:v>
                </c:pt>
                <c:pt idx="2">
                  <c:v>36-47</c:v>
                </c:pt>
                <c:pt idx="3">
                  <c:v>48-59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89</c:v>
                </c:pt>
                <c:pt idx="1">
                  <c:v>87</c:v>
                </c:pt>
                <c:pt idx="2">
                  <c:v>84</c:v>
                </c:pt>
                <c:pt idx="3">
                  <c:v>83</c:v>
                </c:pt>
              </c:numCache>
            </c:numRef>
          </c:val>
        </c:ser>
        <c:dLbls>
          <c:showVal val="1"/>
        </c:dLbls>
        <c:gapWidth val="75"/>
        <c:overlap val="-10"/>
        <c:axId val="83829888"/>
        <c:axId val="83831424"/>
      </c:barChart>
      <c:catAx>
        <c:axId val="83829888"/>
        <c:scaling>
          <c:orientation val="minMax"/>
        </c:scaling>
        <c:axPos val="b"/>
        <c:majorTickMark val="none"/>
        <c:tickLblPos val="nextTo"/>
        <c:crossAx val="83831424"/>
        <c:crosses val="autoZero"/>
        <c:auto val="1"/>
        <c:lblAlgn val="ctr"/>
        <c:lblOffset val="100"/>
      </c:catAx>
      <c:valAx>
        <c:axId val="83831424"/>
        <c:scaling>
          <c:orientation val="minMax"/>
        </c:scaling>
        <c:delete val="1"/>
        <c:axPos val="l"/>
        <c:numFmt formatCode="0" sourceLinked="1"/>
        <c:tickLblPos val="none"/>
        <c:crossAx val="838298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950617283950615E-2"/>
          <c:y val="3.3672391930733854E-2"/>
          <c:w val="0.96604938271604934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5"/>
              <c:tx>
                <c:rich>
                  <a:bodyPr/>
                  <a:lstStyle/>
                  <a:p>
                    <a:r>
                      <a:rPr lang="en-US" sz="2000" b="1" smtClean="0"/>
                      <a:t>68*</a:t>
                    </a:r>
                    <a:endParaRPr lang="en-US" sz="2000"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89</c:v>
                </c:pt>
                <c:pt idx="1">
                  <c:v>95</c:v>
                </c:pt>
                <c:pt idx="2">
                  <c:v>93</c:v>
                </c:pt>
                <c:pt idx="3">
                  <c:v>89</c:v>
                </c:pt>
              </c:numCache>
            </c:numRef>
          </c:val>
        </c:ser>
        <c:dLbls>
          <c:showVal val="1"/>
        </c:dLbls>
        <c:gapWidth val="75"/>
        <c:overlap val="-25"/>
        <c:axId val="83880192"/>
        <c:axId val="86245376"/>
      </c:barChart>
      <c:catAx>
        <c:axId val="83880192"/>
        <c:scaling>
          <c:orientation val="minMax"/>
        </c:scaling>
        <c:axPos val="b"/>
        <c:majorTickMark val="none"/>
        <c:tickLblPos val="nextTo"/>
        <c:crossAx val="86245376"/>
        <c:crosses val="autoZero"/>
        <c:auto val="1"/>
        <c:lblAlgn val="ctr"/>
        <c:lblOffset val="100"/>
      </c:catAx>
      <c:valAx>
        <c:axId val="86245376"/>
        <c:scaling>
          <c:orientation val="minMax"/>
        </c:scaling>
        <c:delete val="1"/>
        <c:axPos val="l"/>
        <c:numFmt formatCode="0" sourceLinked="1"/>
        <c:tickLblPos val="none"/>
        <c:crossAx val="838801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95</c:v>
                </c:pt>
                <c:pt idx="1">
                  <c:v>96</c:v>
                </c:pt>
                <c:pt idx="2">
                  <c:v>91</c:v>
                </c:pt>
                <c:pt idx="3">
                  <c:v>90</c:v>
                </c:pt>
                <c:pt idx="4">
                  <c:v>92</c:v>
                </c:pt>
              </c:numCache>
            </c:numRef>
          </c:val>
        </c:ser>
        <c:dLbls>
          <c:showVal val="1"/>
        </c:dLbls>
        <c:gapWidth val="75"/>
        <c:overlap val="-25"/>
        <c:axId val="86286336"/>
        <c:axId val="86287872"/>
      </c:barChart>
      <c:catAx>
        <c:axId val="86286336"/>
        <c:scaling>
          <c:orientation val="minMax"/>
        </c:scaling>
        <c:axPos val="b"/>
        <c:majorTickMark val="none"/>
        <c:tickLblPos val="nextTo"/>
        <c:crossAx val="86287872"/>
        <c:crosses val="autoZero"/>
        <c:auto val="1"/>
        <c:lblAlgn val="ctr"/>
        <c:lblOffset val="100"/>
      </c:catAx>
      <c:valAx>
        <c:axId val="86287872"/>
        <c:scaling>
          <c:orientation val="minMax"/>
        </c:scaling>
        <c:delete val="1"/>
        <c:axPos val="l"/>
        <c:numFmt formatCode="0" sourceLinked="1"/>
        <c:tickLblPos val="none"/>
        <c:crossAx val="862863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</c:v>
                </c:pt>
                <c:pt idx="1">
                  <c:v>3</c:v>
                </c:pt>
                <c:pt idx="2">
                  <c:v>4</c:v>
                </c:pt>
                <c:pt idx="3">
                  <c:v>7</c:v>
                </c:pt>
                <c:pt idx="4">
                  <c:v>7</c:v>
                </c:pt>
                <c:pt idx="5">
                  <c:v>3</c:v>
                </c:pt>
              </c:numCache>
            </c:numRef>
          </c:val>
        </c:ser>
        <c:dLbls>
          <c:showVal val="1"/>
        </c:dLbls>
        <c:gapWidth val="75"/>
        <c:overlap val="-25"/>
        <c:axId val="91106304"/>
        <c:axId val="91116288"/>
      </c:barChart>
      <c:catAx>
        <c:axId val="91106304"/>
        <c:scaling>
          <c:orientation val="minMax"/>
        </c:scaling>
        <c:axPos val="l"/>
        <c:majorTickMark val="none"/>
        <c:tickLblPos val="nextTo"/>
        <c:crossAx val="91116288"/>
        <c:crosses val="autoZero"/>
        <c:auto val="1"/>
        <c:lblAlgn val="ctr"/>
        <c:lblOffset val="100"/>
      </c:catAx>
      <c:valAx>
        <c:axId val="91116288"/>
        <c:scaling>
          <c:orientation val="minMax"/>
        </c:scaling>
        <c:delete val="1"/>
        <c:axPos val="b"/>
        <c:numFmt formatCode="0" sourceLinked="1"/>
        <c:tickLblPos val="none"/>
        <c:crossAx val="911063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No treatment</c:v>
                </c:pt>
                <c:pt idx="1">
                  <c:v>Home remedy/other</c:v>
                </c:pt>
                <c:pt idx="2">
                  <c:v>Antibiotic drugs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Recommended home fluids (RHF)</c:v>
                </c:pt>
                <c:pt idx="6">
                  <c:v>ORS packets or pre-packaged liquid</c:v>
                </c:pt>
                <c:pt idx="7">
                  <c:v>Taken to a health provider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6</c:v>
                </c:pt>
                <c:pt idx="1">
                  <c:v>33</c:v>
                </c:pt>
                <c:pt idx="2">
                  <c:v>11</c:v>
                </c:pt>
                <c:pt idx="3">
                  <c:v>84</c:v>
                </c:pt>
                <c:pt idx="4">
                  <c:v>59</c:v>
                </c:pt>
                <c:pt idx="5">
                  <c:v>21</c:v>
                </c:pt>
                <c:pt idx="6">
                  <c:v>57</c:v>
                </c:pt>
                <c:pt idx="7">
                  <c:v>84</c:v>
                </c:pt>
              </c:numCache>
            </c:numRef>
          </c:val>
        </c:ser>
        <c:dLbls>
          <c:showVal val="1"/>
        </c:dLbls>
        <c:gapWidth val="75"/>
        <c:overlap val="-25"/>
        <c:axId val="91246592"/>
        <c:axId val="91248128"/>
      </c:barChart>
      <c:catAx>
        <c:axId val="91246592"/>
        <c:scaling>
          <c:orientation val="minMax"/>
        </c:scaling>
        <c:axPos val="l"/>
        <c:majorTickMark val="none"/>
        <c:tickLblPos val="nextTo"/>
        <c:crossAx val="91248128"/>
        <c:crosses val="autoZero"/>
        <c:auto val="1"/>
        <c:lblAlgn val="ctr"/>
        <c:lblOffset val="100"/>
      </c:catAx>
      <c:valAx>
        <c:axId val="91248128"/>
        <c:scaling>
          <c:orientation val="minMax"/>
        </c:scaling>
        <c:delete val="1"/>
        <c:axPos val="b"/>
        <c:numFmt formatCode="0" sourceLinked="1"/>
        <c:tickLblPos val="none"/>
        <c:crossAx val="912465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Diarrhea is most common among children</a:t>
            </a:r>
            <a:r>
              <a:rPr lang="en-US" baseline="0" dirty="0" smtClean="0"/>
              <a:t> 6-11 months  and 12-23 months old.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84%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receive oral rehydration</a:t>
            </a:r>
            <a:r>
              <a:rPr lang="en-US" baseline="0" dirty="0" smtClean="0"/>
              <a:t> therapy or increased fluids.  6% receive no treatment.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is important to note that antibiotics are given to children whether or not they have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34% of children with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antibiotics and 38%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that was not bloody.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Child Health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2057400"/>
            <a:ext cx="4800600" cy="1828800"/>
          </a:xfrm>
        </p:spPr>
        <p:txBody>
          <a:bodyPr/>
          <a:lstStyle/>
          <a:p>
            <a:r>
              <a:rPr lang="en-US" dirty="0" err="1" smtClean="0"/>
              <a:t>Immunisation</a:t>
            </a:r>
            <a:r>
              <a:rPr lang="en-US" dirty="0" smtClean="0"/>
              <a:t> Coverage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Childhood Illnesses and Treatment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Acute Respiratory Infection (ARI)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33400" y="2209800"/>
            <a:ext cx="8001000" cy="1828800"/>
          </a:xfrm>
        </p:spPr>
        <p:txBody>
          <a:bodyPr>
            <a:normAutofit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less than 1%</a:t>
            </a:r>
            <a:r>
              <a:rPr lang="en-US" dirty="0" smtClean="0"/>
              <a:t> of children under age 5 were ill with cough and rapid breathing, symptoms of ARI.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Fever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</a:t>
            </a:r>
            <a:r>
              <a:rPr lang="en-US" b="1" dirty="0" smtClean="0"/>
              <a:t>29%</a:t>
            </a:r>
            <a:r>
              <a:rPr lang="en-US" dirty="0" smtClean="0"/>
              <a:t> of children under age 5 had a fever.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US" b="1" dirty="0" smtClean="0"/>
              <a:t>84%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facility</a:t>
            </a:r>
            <a:r>
              <a:rPr lang="en-US" dirty="0" smtClean="0"/>
              <a:t> or provider.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/>
              <a:t>88% </a:t>
            </a:r>
            <a:r>
              <a:rPr lang="en-US" dirty="0" smtClean="0"/>
              <a:t>were given </a:t>
            </a:r>
            <a:r>
              <a:rPr lang="en-US" b="1" dirty="0" smtClean="0"/>
              <a:t>antibiotics</a:t>
            </a:r>
            <a:r>
              <a:rPr lang="en-US" dirty="0" smtClean="0"/>
              <a:t>.</a:t>
            </a:r>
            <a:endParaRPr lang="en-US" sz="4400" dirty="0" smtClean="0"/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smtClean="0"/>
              <a:t>Diarrhoea</a:t>
            </a:r>
            <a:endParaRPr lang="en-GB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4%</a:t>
            </a:r>
            <a:r>
              <a:rPr lang="en-GB" dirty="0" smtClean="0"/>
              <a:t> of children under age five had </a:t>
            </a:r>
            <a:r>
              <a:rPr lang="en-GB" b="1" dirty="0" smtClean="0"/>
              <a:t>diarrhoea </a:t>
            </a:r>
            <a:r>
              <a:rPr lang="en-GB" dirty="0" smtClean="0"/>
              <a:t>in the 2 weeks before the survey; </a:t>
            </a:r>
            <a:r>
              <a:rPr lang="en-GB" b="1" dirty="0" smtClean="0"/>
              <a:t>less than 1% </a:t>
            </a:r>
            <a:r>
              <a:rPr lang="en-GB" dirty="0" smtClean="0"/>
              <a:t>had bloody diarrhoea.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GB" b="1" dirty="0" smtClean="0"/>
              <a:t>84% </a:t>
            </a:r>
            <a:r>
              <a:rPr lang="en-GB" dirty="0" smtClean="0"/>
              <a:t>of children with diarrhoea were taken to a </a:t>
            </a:r>
            <a:r>
              <a:rPr lang="en-GB" b="1" dirty="0" smtClean="0"/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/>
              <a:t>health provider.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Prevalence by Age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0" y="60198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age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Knowledge of ORS Packets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" y="2209800"/>
            <a:ext cx="8229600" cy="16002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	96% </a:t>
            </a:r>
            <a:r>
              <a:rPr lang="en-US" dirty="0" smtClean="0"/>
              <a:t>of mothers </a:t>
            </a:r>
            <a:r>
              <a:rPr lang="en-US" b="1" dirty="0" smtClean="0"/>
              <a:t>know about oral rehydration salts (ORS) packets </a:t>
            </a:r>
            <a:r>
              <a:rPr lang="en-US" dirty="0" smtClean="0"/>
              <a:t>or ORS pre-packaged liquids to treat </a:t>
            </a:r>
            <a:r>
              <a:rPr lang="en-US" dirty="0" err="1" smtClean="0"/>
              <a:t>diarrhoea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Treatment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1430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95800" y="58674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GB" sz="2800" b="1" dirty="0" smtClean="0"/>
              <a:t>93% </a:t>
            </a:r>
            <a:r>
              <a:rPr lang="en-GB" sz="2800" dirty="0" smtClean="0"/>
              <a:t>of children have </a:t>
            </a:r>
            <a:r>
              <a:rPr lang="en-GB" sz="2800" b="1" dirty="0" smtClean="0"/>
              <a:t>all the recommended immunisations. </a:t>
            </a:r>
          </a:p>
          <a:p>
            <a:r>
              <a:rPr lang="en-GB" sz="2800" b="1" dirty="0" smtClean="0"/>
              <a:t>Less than 1% </a:t>
            </a:r>
            <a:r>
              <a:rPr lang="en-GB" sz="2800" dirty="0" smtClean="0"/>
              <a:t>of children under five had </a:t>
            </a:r>
            <a:r>
              <a:rPr lang="en-GB" sz="2800" b="1" dirty="0" smtClean="0"/>
              <a:t>symptoms of ARI </a:t>
            </a:r>
            <a:r>
              <a:rPr lang="en-GB" sz="2800" dirty="0" smtClean="0"/>
              <a:t>and</a:t>
            </a:r>
            <a:r>
              <a:rPr lang="en-GB" sz="2800" b="1" dirty="0" smtClean="0"/>
              <a:t> 29% </a:t>
            </a:r>
            <a:r>
              <a:rPr lang="en-GB" sz="2800" dirty="0" smtClean="0"/>
              <a:t>had </a:t>
            </a:r>
            <a:r>
              <a:rPr lang="en-GB" sz="2800" b="1" dirty="0" smtClean="0"/>
              <a:t>fever </a:t>
            </a:r>
            <a:r>
              <a:rPr lang="en-GB" sz="2800" dirty="0" smtClean="0"/>
              <a:t>in the 2 weeks before the survey.</a:t>
            </a:r>
          </a:p>
          <a:p>
            <a:r>
              <a:rPr lang="en-GB" sz="2800" b="1" dirty="0" smtClean="0"/>
              <a:t>4% </a:t>
            </a:r>
            <a:r>
              <a:rPr lang="en-GB" sz="2800" dirty="0" smtClean="0"/>
              <a:t>of children had </a:t>
            </a:r>
            <a:r>
              <a:rPr lang="en-GB" sz="2800" b="1" dirty="0" smtClean="0"/>
              <a:t>diarrhoea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84%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84% </a:t>
            </a:r>
            <a:r>
              <a:rPr lang="en-GB" sz="2400" dirty="0" smtClean="0"/>
              <a:t>were given </a:t>
            </a:r>
            <a:r>
              <a:rPr lang="en-GB" sz="2400" b="1" dirty="0" smtClean="0"/>
              <a:t>ORT or increased fluids.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smtClean="0"/>
              <a:t>6% </a:t>
            </a:r>
            <a:r>
              <a:rPr lang="en-GB" sz="2400" dirty="0" smtClean="0"/>
              <a:t>did </a:t>
            </a:r>
            <a:r>
              <a:rPr lang="en-GB" sz="2400" b="1" dirty="0" smtClean="0"/>
              <a:t>not </a:t>
            </a:r>
            <a:r>
              <a:rPr lang="en-GB" sz="2400" dirty="0" smtClean="0"/>
              <a:t>receive any treatment</a:t>
            </a:r>
            <a:r>
              <a:rPr lang="en-GB" sz="2400" b="1" dirty="0" smtClean="0"/>
              <a:t>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2057400"/>
            <a:ext cx="4800600" cy="1676400"/>
          </a:xfrm>
        </p:spPr>
        <p:txBody>
          <a:bodyPr/>
          <a:lstStyle/>
          <a:p>
            <a:r>
              <a:rPr lang="en-US" b="1" dirty="0" err="1" smtClean="0">
                <a:solidFill>
                  <a:schemeClr val="tx2"/>
                </a:solidFill>
              </a:rPr>
              <a:t>Immunisation</a:t>
            </a:r>
            <a:r>
              <a:rPr lang="en-US" b="1" dirty="0" smtClean="0">
                <a:solidFill>
                  <a:schemeClr val="tx2"/>
                </a:solidFill>
              </a:rPr>
              <a:t> Coverage</a:t>
            </a:r>
          </a:p>
          <a:p>
            <a:r>
              <a:rPr lang="en-US" dirty="0" smtClean="0"/>
              <a:t>Childhood Illnesses and Treatment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Full Immunisation</a:t>
            </a:r>
            <a:endParaRPr lang="en-GB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Children who have received: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BCG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Measles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DPT-Hep B-</a:t>
            </a:r>
            <a:r>
              <a:rPr lang="en-GB" dirty="0" err="1" smtClean="0"/>
              <a:t>Hib</a:t>
            </a:r>
            <a:endParaRPr lang="en-GB" dirty="0" smtClean="0"/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Polio (excluding polio 0)</a:t>
            </a:r>
          </a:p>
          <a:p>
            <a:pPr lvl="1"/>
            <a:endParaRPr lang="en-GB" dirty="0" smtClean="0"/>
          </a:p>
          <a:p>
            <a:pPr lvl="1">
              <a:buNone/>
            </a:pPr>
            <a:r>
              <a:rPr lang="en-GB" sz="3200" dirty="0" smtClean="0"/>
              <a:t>Are said to be “</a:t>
            </a:r>
            <a:r>
              <a:rPr lang="en-GB" sz="3200" b="1" dirty="0" smtClean="0"/>
              <a:t>fully immunised</a:t>
            </a:r>
            <a:r>
              <a:rPr lang="en-GB" sz="3200" dirty="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Childhood </a:t>
            </a:r>
            <a:r>
              <a:rPr lang="en-US" sz="3600" dirty="0" err="1" smtClean="0"/>
              <a:t>Immunisations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age 12-23 months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DPT-Heb B-</a:t>
            </a:r>
            <a:r>
              <a:rPr lang="en-US" dirty="0" err="1" smtClean="0"/>
              <a:t>Hib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Immunisation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Coverage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9" name="Chart 28"/>
          <p:cNvGraphicFramePr/>
          <p:nvPr/>
        </p:nvGraphicFramePr>
        <p:xfrm>
          <a:off x="228600" y="17526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age 12-23 months fully 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the Maldives Compare?</a:t>
            </a:r>
            <a:endParaRPr lang="en-US" sz="4000" dirty="0"/>
          </a:p>
        </p:txBody>
      </p:sp>
      <p:sp>
        <p:nvSpPr>
          <p:cNvPr id="7" name="Left Arrow 6"/>
          <p:cNvSpPr/>
          <p:nvPr/>
        </p:nvSpPr>
        <p:spPr>
          <a:xfrm>
            <a:off x="8077200" y="1752600"/>
            <a:ext cx="914400" cy="381000"/>
          </a:xfrm>
          <a:prstGeom prst="leftArrow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381000" y="14478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1430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age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en-US" sz="3600" dirty="0" smtClean="0"/>
              <a:t>Trends in </a:t>
            </a:r>
            <a:r>
              <a:rPr lang="en-US" sz="3600" dirty="0" err="1" smtClean="0"/>
              <a:t>Immunisation</a:t>
            </a:r>
            <a:r>
              <a:rPr lang="en-US" sz="3600" dirty="0" smtClean="0"/>
              <a:t> Coverage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668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age 12-59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Immunisation</a:t>
            </a:r>
            <a:r>
              <a:rPr lang="en-US" sz="3600" dirty="0" smtClean="0"/>
              <a:t> Coverage by Mother’s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age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Immunisation</a:t>
            </a:r>
            <a:r>
              <a:rPr lang="en-US" sz="3600" dirty="0" smtClean="0"/>
              <a:t> Coverage </a:t>
            </a:r>
            <a:br>
              <a:rPr lang="en-US" sz="3600" dirty="0" smtClean="0"/>
            </a:br>
            <a:r>
              <a:rPr lang="en-US" sz="3600" dirty="0" smtClean="0"/>
              <a:t>by Household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61722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Poorest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6172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Wealthiest</a:t>
            </a:r>
            <a:endParaRPr lang="en-US" b="1" dirty="0"/>
          </a:p>
        </p:txBody>
      </p:sp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>
          <a:xfrm flipV="1">
            <a:off x="2667000" y="6356866"/>
            <a:ext cx="3886200" cy="5834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446</Words>
  <Application>Microsoft Office PowerPoint</Application>
  <PresentationFormat>On-screen Show (4:3)</PresentationFormat>
  <Paragraphs>62</Paragraphs>
  <Slides>17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Custom Design</vt:lpstr>
      <vt:lpstr>2009 Maldives Demographic  and Health Survey</vt:lpstr>
      <vt:lpstr>Slide 2</vt:lpstr>
      <vt:lpstr>Full Immunisation</vt:lpstr>
      <vt:lpstr>Childhood Immunisations</vt:lpstr>
      <vt:lpstr>Slide 5</vt:lpstr>
      <vt:lpstr>How Does the Maldives Compare?</vt:lpstr>
      <vt:lpstr>Trends in Immunisation Coverage</vt:lpstr>
      <vt:lpstr>Immunisation Coverage by Mother’s Education</vt:lpstr>
      <vt:lpstr>Immunisation Coverage  by Household Wealth</vt:lpstr>
      <vt:lpstr>Slide 10</vt:lpstr>
      <vt:lpstr>Acute Respiratory Infection (ARI)</vt:lpstr>
      <vt:lpstr>Fever</vt:lpstr>
      <vt:lpstr>Diarrhoea</vt:lpstr>
      <vt:lpstr>Diarrhoea Prevalence by Age</vt:lpstr>
      <vt:lpstr>Knowledge of ORS Packets</vt:lpstr>
      <vt:lpstr>Diarrhoea Treatment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271</cp:revision>
  <dcterms:created xsi:type="dcterms:W3CDTF">2010-09-28T12:56:06Z</dcterms:created>
  <dcterms:modified xsi:type="dcterms:W3CDTF">2012-05-15T14:25:40Z</dcterms:modified>
</cp:coreProperties>
</file>