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358" r:id="rId4"/>
    <p:sldId id="419" r:id="rId5"/>
    <p:sldId id="441" r:id="rId6"/>
    <p:sldId id="421" r:id="rId7"/>
    <p:sldId id="443" r:id="rId8"/>
    <p:sldId id="444" r:id="rId9"/>
    <p:sldId id="424" r:id="rId10"/>
    <p:sldId id="446" r:id="rId11"/>
    <p:sldId id="447" r:id="rId12"/>
    <p:sldId id="448" r:id="rId13"/>
    <p:sldId id="445" r:id="rId14"/>
    <p:sldId id="428" r:id="rId15"/>
    <p:sldId id="429" r:id="rId16"/>
    <p:sldId id="41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2" autoAdjust="0"/>
  </p:normalViewPr>
  <p:slideViewPr>
    <p:cSldViewPr>
      <p:cViewPr varScale="1">
        <p:scale>
          <a:sx n="77" d="100"/>
          <a:sy n="77" d="100"/>
        </p:scale>
        <p:origin x="-32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Sheet1!$A$2:$A$5</c:f>
              <c:strCache>
                <c:ptCount val="4"/>
                <c:pt idx="0">
                  <c:v>Attending school only</c:v>
                </c:pt>
                <c:pt idx="1">
                  <c:v>Working only</c:v>
                </c:pt>
                <c:pt idx="2">
                  <c:v>Attending school and working</c:v>
                </c:pt>
                <c:pt idx="3">
                  <c:v>Neither attending school nor working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33</c:v>
                </c:pt>
                <c:pt idx="2">
                  <c:v>4</c:v>
                </c:pt>
                <c:pt idx="3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Attending school only</c:v>
                </c:pt>
                <c:pt idx="1">
                  <c:v>Working only</c:v>
                </c:pt>
                <c:pt idx="2">
                  <c:v>Attending school and working</c:v>
                </c:pt>
                <c:pt idx="3">
                  <c:v>Neither attending school nor working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33</c:v>
                </c:pt>
                <c:pt idx="1">
                  <c:v>39</c:v>
                </c:pt>
                <c:pt idx="2">
                  <c:v>8</c:v>
                </c:pt>
                <c:pt idx="3">
                  <c:v>20</c:v>
                </c:pt>
              </c:numCache>
            </c:numRef>
          </c:val>
        </c:ser>
        <c:dLbls>
          <c:showVal val="1"/>
        </c:dLbls>
        <c:overlap val="-25"/>
        <c:axId val="54110080"/>
        <c:axId val="54312960"/>
      </c:barChart>
      <c:catAx>
        <c:axId val="54110080"/>
        <c:scaling>
          <c:orientation val="minMax"/>
        </c:scaling>
        <c:axPos val="b"/>
        <c:majorTickMark val="none"/>
        <c:tickLblPos val="nextTo"/>
        <c:crossAx val="54312960"/>
        <c:crosses val="autoZero"/>
        <c:auto val="1"/>
        <c:lblAlgn val="ctr"/>
        <c:lblOffset val="100"/>
      </c:catAx>
      <c:valAx>
        <c:axId val="54312960"/>
        <c:scaling>
          <c:orientation val="minMax"/>
        </c:scaling>
        <c:delete val="1"/>
        <c:axPos val="l"/>
        <c:numFmt formatCode="General" sourceLinked="1"/>
        <c:tickLblPos val="none"/>
        <c:crossAx val="541100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1E-2"/>
          <c:y val="0.13783383807793473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Sheet1!$A$2:$A$7</c:f>
              <c:strCache>
                <c:ptCount val="6"/>
                <c:pt idx="0">
                  <c:v>Read newspaper</c:v>
                </c:pt>
                <c:pt idx="1">
                  <c:v>Watches TV</c:v>
                </c:pt>
                <c:pt idx="2">
                  <c:v>Listens to radio</c:v>
                </c:pt>
                <c:pt idx="3">
                  <c:v>Uses internet</c:v>
                </c:pt>
                <c:pt idx="4">
                  <c:v>All four media</c:v>
                </c:pt>
                <c:pt idx="5">
                  <c:v>No mass media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38</c:v>
                </c:pt>
                <c:pt idx="1">
                  <c:v>98</c:v>
                </c:pt>
                <c:pt idx="2">
                  <c:v>68</c:v>
                </c:pt>
                <c:pt idx="3">
                  <c:v>40</c:v>
                </c:pt>
                <c:pt idx="4">
                  <c:v>12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Read newspaper</c:v>
                </c:pt>
                <c:pt idx="1">
                  <c:v>Watches TV</c:v>
                </c:pt>
                <c:pt idx="2">
                  <c:v>Listens to radio</c:v>
                </c:pt>
                <c:pt idx="3">
                  <c:v>Uses internet</c:v>
                </c:pt>
                <c:pt idx="4">
                  <c:v>All four media</c:v>
                </c:pt>
                <c:pt idx="5">
                  <c:v>No mass media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39</c:v>
                </c:pt>
                <c:pt idx="1">
                  <c:v>96</c:v>
                </c:pt>
                <c:pt idx="2">
                  <c:v>55</c:v>
                </c:pt>
                <c:pt idx="3">
                  <c:v>58</c:v>
                </c:pt>
                <c:pt idx="4">
                  <c:v>15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75"/>
        <c:overlap val="-5"/>
        <c:axId val="76371840"/>
        <c:axId val="76373376"/>
      </c:barChart>
      <c:catAx>
        <c:axId val="763718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76373376"/>
        <c:crosses val="autoZero"/>
        <c:auto val="1"/>
        <c:lblAlgn val="ctr"/>
        <c:lblOffset val="100"/>
      </c:catAx>
      <c:valAx>
        <c:axId val="76373376"/>
        <c:scaling>
          <c:orientation val="minMax"/>
        </c:scaling>
        <c:delete val="1"/>
        <c:axPos val="l"/>
        <c:numFmt formatCode="0" sourceLinked="1"/>
        <c:tickLblPos val="none"/>
        <c:crossAx val="763718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8518518518518531E-2"/>
          <c:y val="0.13400264208965032"/>
          <c:w val="0.96604938271604934"/>
          <c:h val="0.6733610062654077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Sheet1!$A$2:$A$5</c:f>
              <c:strCache>
                <c:ptCount val="4"/>
                <c:pt idx="0">
                  <c:v>Mainly parents</c:v>
                </c:pt>
                <c:pt idx="1">
                  <c:v>Mainly self</c:v>
                </c:pt>
                <c:pt idx="2">
                  <c:v>Parents and self jointly</c:v>
                </c:pt>
                <c:pt idx="3">
                  <c:v>Other/Don't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36</c:v>
                </c:pt>
                <c:pt idx="2">
                  <c:v>59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Mainly parents</c:v>
                </c:pt>
                <c:pt idx="1">
                  <c:v>Mainly self</c:v>
                </c:pt>
                <c:pt idx="2">
                  <c:v>Parents and self jointly</c:v>
                </c:pt>
                <c:pt idx="3">
                  <c:v>Other/Don't Know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58</c:v>
                </c:pt>
                <c:pt idx="2">
                  <c:v>38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overlap val="-25"/>
        <c:axId val="79953280"/>
        <c:axId val="80202752"/>
      </c:barChart>
      <c:catAx>
        <c:axId val="79953280"/>
        <c:scaling>
          <c:orientation val="minMax"/>
        </c:scaling>
        <c:axPos val="b"/>
        <c:majorTickMark val="none"/>
        <c:tickLblPos val="nextTo"/>
        <c:crossAx val="80202752"/>
        <c:crosses val="autoZero"/>
        <c:auto val="1"/>
        <c:lblAlgn val="ctr"/>
        <c:lblOffset val="100"/>
      </c:catAx>
      <c:valAx>
        <c:axId val="80202752"/>
        <c:scaling>
          <c:orientation val="minMax"/>
        </c:scaling>
        <c:delete val="1"/>
        <c:axPos val="l"/>
        <c:numFmt formatCode="General" sourceLinked="1"/>
        <c:tickLblPos val="none"/>
        <c:crossAx val="799532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8518518518518538E-2"/>
          <c:y val="0.13400264208965032"/>
          <c:w val="0.96604938271604934"/>
          <c:h val="0.673361006265407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Sheet1!$A$2:$A$5</c:f>
              <c:strCache>
                <c:ptCount val="4"/>
                <c:pt idx="0">
                  <c:v>Mainly husband</c:v>
                </c:pt>
                <c:pt idx="1">
                  <c:v>Mainly wife</c:v>
                </c:pt>
                <c:pt idx="2">
                  <c:v>Wife and husband jointly</c:v>
                </c:pt>
                <c:pt idx="3">
                  <c:v>Other/Don't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97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Mainly husband</c:v>
                </c:pt>
                <c:pt idx="1">
                  <c:v>Mainly wife</c:v>
                </c:pt>
                <c:pt idx="2">
                  <c:v>Wife and husband jointly</c:v>
                </c:pt>
                <c:pt idx="3">
                  <c:v>Other/Don't Know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97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overlap val="-25"/>
        <c:axId val="45783680"/>
        <c:axId val="45789568"/>
      </c:barChart>
      <c:catAx>
        <c:axId val="45783680"/>
        <c:scaling>
          <c:orientation val="minMax"/>
        </c:scaling>
        <c:axPos val="b"/>
        <c:majorTickMark val="none"/>
        <c:tickLblPos val="nextTo"/>
        <c:crossAx val="45789568"/>
        <c:crosses val="autoZero"/>
        <c:auto val="1"/>
        <c:lblAlgn val="ctr"/>
        <c:lblOffset val="100"/>
      </c:catAx>
      <c:valAx>
        <c:axId val="45789568"/>
        <c:scaling>
          <c:orientation val="minMax"/>
        </c:scaling>
        <c:delete val="1"/>
        <c:axPos val="l"/>
        <c:numFmt formatCode="General" sourceLinked="1"/>
        <c:tickLblPos val="none"/>
        <c:crossAx val="457836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59</c:v>
                </c:pt>
                <c:pt idx="1">
                  <c:v>78</c:v>
                </c:pt>
                <c:pt idx="2">
                  <c:v>51</c:v>
                </c:pt>
                <c:pt idx="3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76</c:v>
                </c:pt>
                <c:pt idx="1">
                  <c:v>77</c:v>
                </c:pt>
                <c:pt idx="2">
                  <c:v>62</c:v>
                </c:pt>
                <c:pt idx="3">
                  <c:v>78</c:v>
                </c:pt>
              </c:numCache>
            </c:numRef>
          </c:val>
        </c:ser>
        <c:dLbls>
          <c:showVal val="1"/>
        </c:dLbls>
        <c:overlap val="-25"/>
        <c:axId val="48934912"/>
        <c:axId val="48936448"/>
      </c:barChart>
      <c:catAx>
        <c:axId val="4893491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48936448"/>
        <c:crosses val="autoZero"/>
        <c:auto val="1"/>
        <c:lblAlgn val="ctr"/>
        <c:lblOffset val="100"/>
      </c:catAx>
      <c:valAx>
        <c:axId val="4893644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48934912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CF519D-96FC-41F2-8B2B-7DC635549257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025"/>
            <a:ext cx="5029200" cy="4114488"/>
          </a:xfrm>
          <a:noFill/>
        </p:spPr>
        <p:txBody>
          <a:bodyPr wrap="square" lIns="89730" tIns="44865" rIns="89730" bIns="4486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smtClean="0"/>
              <a:t>Youth-Related Issues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89916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Decision on Number of Children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age 15-24 by who they think should make the decision on the number of children to have</a:t>
            </a:r>
            <a:endParaRPr lang="en-US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of Reproductive Health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57</a:t>
            </a:r>
            <a:r>
              <a:rPr lang="en-US" dirty="0" smtClean="0"/>
              <a:t>% of women age 15-24 discussed reproductive health with a </a:t>
            </a:r>
            <a:r>
              <a:rPr lang="en-US" b="1" dirty="0" smtClean="0"/>
              <a:t>female friend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66</a:t>
            </a:r>
            <a:r>
              <a:rPr lang="en-US" dirty="0" smtClean="0"/>
              <a:t>% of men age 15-24 discussed reproductive health with a </a:t>
            </a:r>
            <a:r>
              <a:rPr lang="en-US" b="1" dirty="0" smtClean="0"/>
              <a:t>male friend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25</a:t>
            </a:r>
            <a:r>
              <a:rPr lang="en-US" dirty="0" smtClean="0"/>
              <a:t>% of young women and </a:t>
            </a:r>
            <a:r>
              <a:rPr lang="en-US" b="1" dirty="0" smtClean="0"/>
              <a:t>22</a:t>
            </a:r>
            <a:r>
              <a:rPr lang="en-US" dirty="0" smtClean="0"/>
              <a:t>% of young men did </a:t>
            </a:r>
            <a:r>
              <a:rPr lang="en-US" b="1" dirty="0" smtClean="0"/>
              <a:t>not discuss </a:t>
            </a:r>
            <a:r>
              <a:rPr lang="en-US" dirty="0" smtClean="0"/>
              <a:t>reproductive health </a:t>
            </a:r>
            <a:r>
              <a:rPr lang="en-US" b="1" dirty="0" smtClean="0"/>
              <a:t>with anyone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Education and Employment</a:t>
            </a:r>
          </a:p>
          <a:p>
            <a:r>
              <a:rPr lang="en-GB" dirty="0" smtClean="0"/>
              <a:t>Fertility, Family Planning and Decisions about Family Life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HIV &amp; AIDS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2362200"/>
            <a:ext cx="81534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96% </a:t>
            </a:r>
            <a:r>
              <a:rPr lang="en-US" sz="3600" dirty="0" smtClean="0"/>
              <a:t>of women and men age 15-24 </a:t>
            </a: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 of never-married women and men age 15-49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/>
              <a:t>27% </a:t>
            </a:r>
            <a:r>
              <a:rPr lang="en-US" sz="2800" dirty="0" smtClean="0"/>
              <a:t>of young women and </a:t>
            </a:r>
            <a:r>
              <a:rPr lang="en-US" sz="2800" b="1" dirty="0" smtClean="0"/>
              <a:t>20</a:t>
            </a:r>
            <a:r>
              <a:rPr lang="en-US" sz="2800" dirty="0" smtClean="0"/>
              <a:t>% of young men are </a:t>
            </a:r>
            <a:r>
              <a:rPr lang="en-US" sz="2800" b="1" dirty="0" smtClean="0"/>
              <a:t>neither attending school or working</a:t>
            </a:r>
            <a:r>
              <a:rPr lang="en-US" sz="2800" dirty="0" smtClean="0"/>
              <a:t>.</a:t>
            </a:r>
            <a:endParaRPr lang="en-US" sz="2800" b="1" dirty="0" smtClean="0"/>
          </a:p>
          <a:p>
            <a:r>
              <a:rPr lang="en-US" sz="2800" b="1" dirty="0" smtClean="0"/>
              <a:t>94</a:t>
            </a:r>
            <a:r>
              <a:rPr lang="en-US" sz="2800" dirty="0" smtClean="0"/>
              <a:t>% of young women and </a:t>
            </a:r>
            <a:r>
              <a:rPr lang="en-US" sz="2800" b="1" dirty="0" smtClean="0"/>
              <a:t>93</a:t>
            </a:r>
            <a:r>
              <a:rPr lang="en-US" sz="2800" dirty="0" smtClean="0"/>
              <a:t>% young men </a:t>
            </a:r>
            <a:r>
              <a:rPr lang="en-US" sz="2800" b="1" dirty="0" smtClean="0"/>
              <a:t>know a modern method of contraception. </a:t>
            </a:r>
          </a:p>
          <a:p>
            <a:r>
              <a:rPr lang="en-US" sz="2800" b="1" dirty="0" smtClean="0"/>
              <a:t>59</a:t>
            </a:r>
            <a:r>
              <a:rPr lang="en-US" sz="2800" dirty="0" smtClean="0"/>
              <a:t>% of young women say the </a:t>
            </a:r>
            <a:r>
              <a:rPr lang="en-US" sz="2800" b="1" dirty="0" smtClean="0"/>
              <a:t>decision on whom to marry </a:t>
            </a:r>
            <a:r>
              <a:rPr lang="en-US" sz="2800" dirty="0" smtClean="0"/>
              <a:t>should be made </a:t>
            </a:r>
            <a:r>
              <a:rPr lang="en-US" sz="2800" b="1" dirty="0" smtClean="0"/>
              <a:t>jointly by the parents and </a:t>
            </a:r>
            <a:r>
              <a:rPr lang="en-US" sz="2800" b="1" smtClean="0"/>
              <a:t>themself</a:t>
            </a:r>
            <a:r>
              <a:rPr lang="en-US" sz="2800" dirty="0" smtClean="0"/>
              <a:t>.</a:t>
            </a:r>
            <a:r>
              <a:rPr lang="en-US" sz="2800" b="1" dirty="0" smtClean="0"/>
              <a:t> 58</a:t>
            </a:r>
            <a:r>
              <a:rPr lang="en-US" sz="2800" dirty="0" smtClean="0"/>
              <a:t>% of young men say the </a:t>
            </a:r>
            <a:r>
              <a:rPr lang="en-US" sz="2800" b="1" dirty="0" smtClean="0"/>
              <a:t>decision on whom to marry </a:t>
            </a:r>
            <a:r>
              <a:rPr lang="en-US" sz="2800" dirty="0" smtClean="0"/>
              <a:t>should be made </a:t>
            </a:r>
            <a:r>
              <a:rPr lang="en-US" sz="2800" b="1" dirty="0" smtClean="0"/>
              <a:t>mainly by themselves</a:t>
            </a:r>
            <a:r>
              <a:rPr lang="en-US" sz="2800" dirty="0" smtClean="0"/>
              <a:t>.</a:t>
            </a:r>
            <a:endParaRPr lang="en-US" sz="2800" b="1" dirty="0" smtClean="0"/>
          </a:p>
          <a:p>
            <a:r>
              <a:rPr lang="en-US" sz="2800" b="1" dirty="0" smtClean="0"/>
              <a:t>51% </a:t>
            </a:r>
            <a:r>
              <a:rPr lang="en-US" sz="2800" dirty="0" smtClean="0"/>
              <a:t>of young women and </a:t>
            </a:r>
            <a:r>
              <a:rPr lang="en-US" sz="2800" b="1" dirty="0" smtClean="0"/>
              <a:t>62</a:t>
            </a:r>
            <a:r>
              <a:rPr lang="en-US" sz="2800" dirty="0" smtClean="0"/>
              <a:t>% of young men know that HIV can be prevented by </a:t>
            </a:r>
            <a:r>
              <a:rPr lang="en-US" sz="2800" b="1" dirty="0" smtClean="0"/>
              <a:t>using condoms and limiting sexual intercourse to one uninfected partner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Education and Employment</a:t>
            </a:r>
          </a:p>
          <a:p>
            <a:r>
              <a:rPr lang="en-GB" dirty="0" smtClean="0"/>
              <a:t>Fertility, Family Planning and Decisions about Family Life</a:t>
            </a:r>
          </a:p>
          <a:p>
            <a:r>
              <a:rPr lang="en-GB" dirty="0" smtClean="0"/>
              <a:t>HIV &amp; AIDS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latin typeface="Esprit Book" pitchFamily="18" charset="0"/>
              </a:rPr>
              <a:t>   </a:t>
            </a:r>
            <a:r>
              <a:rPr lang="en-US" sz="3600" dirty="0" smtClean="0"/>
              <a:t>Results of the Household and Individual Interviews of Never-Married Women and </a:t>
            </a:r>
            <a:br>
              <a:rPr lang="en-US" sz="3600" dirty="0" smtClean="0"/>
            </a:br>
            <a:r>
              <a:rPr lang="en-US" sz="3600" dirty="0" smtClean="0"/>
              <a:t>Men Age 15-24</a:t>
            </a:r>
            <a:endParaRPr lang="en-US" sz="3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66800" y="1676400"/>
            <a:ext cx="7034213" cy="1947783"/>
            <a:chOff x="758" y="1007"/>
            <a:chExt cx="4431" cy="1765"/>
          </a:xfrm>
        </p:grpSpPr>
        <p:sp>
          <p:nvSpPr>
            <p:cNvPr id="24586" name="Text Box 6"/>
            <p:cNvSpPr txBox="1">
              <a:spLocks noChangeArrowheads="1"/>
            </p:cNvSpPr>
            <p:nvPr/>
          </p:nvSpPr>
          <p:spPr bwMode="auto">
            <a:xfrm>
              <a:off x="758" y="1007"/>
              <a:ext cx="3312" cy="1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400" dirty="0">
                  <a:latin typeface="Calibri" pitchFamily="34" charset="0"/>
                </a:rPr>
                <a:t>Households </a:t>
              </a:r>
              <a:r>
                <a:rPr lang="en-US" sz="2400" dirty="0" smtClean="0">
                  <a:latin typeface="Calibri" pitchFamily="34" charset="0"/>
                </a:rPr>
                <a:t>Selected for Youth Survey</a:t>
              </a:r>
              <a:endParaRPr lang="en-US" sz="2400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dirty="0">
                  <a:latin typeface="Calibri" pitchFamily="34" charset="0"/>
                </a:rPr>
                <a:t>Households Occupied</a:t>
              </a: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GB" sz="2400" dirty="0"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dirty="0"/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/>
                <a:t> 	</a:t>
              </a:r>
              <a:r>
                <a:rPr lang="en-GB" sz="2400" dirty="0">
                  <a:latin typeface="Calibri" pitchFamily="34" charset="0"/>
                </a:rPr>
                <a:t>Response </a:t>
              </a:r>
              <a:r>
                <a:rPr lang="en-US" sz="2400" dirty="0">
                  <a:latin typeface="Calibri" pitchFamily="34" charset="0"/>
                </a:rPr>
                <a:t>r</a:t>
              </a:r>
              <a:r>
                <a:rPr lang="en-GB" sz="2400" dirty="0">
                  <a:latin typeface="Calibri" pitchFamily="34" charset="0"/>
                </a:rPr>
                <a:t>ate (%)</a:t>
              </a:r>
            </a:p>
          </p:txBody>
        </p:sp>
        <p:sp>
          <p:nvSpPr>
            <p:cNvPr id="24587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689" cy="1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3,763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Calibri" pitchFamily="34" charset="0"/>
                </a:rPr>
                <a:t>  3,578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3,239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40000"/>
                </a:lnSpc>
              </a:pPr>
              <a:endParaRPr lang="en-US" sz="2400" b="1" dirty="0"/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 </a:t>
              </a:r>
              <a:r>
                <a:rPr lang="en-US" sz="2400" b="1" dirty="0" smtClean="0">
                  <a:latin typeface="Calibri" pitchFamily="34" charset="0"/>
                </a:rPr>
                <a:t>91%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25803" y="3657600"/>
            <a:ext cx="6916206" cy="1615464"/>
            <a:chOff x="1265" y="3379"/>
            <a:chExt cx="3793" cy="1338"/>
          </a:xfrm>
        </p:grpSpPr>
        <p:sp>
          <p:nvSpPr>
            <p:cNvPr id="24582" name="Text Box 12"/>
            <p:cNvSpPr txBox="1">
              <a:spLocks noChangeArrowheads="1"/>
            </p:cNvSpPr>
            <p:nvPr/>
          </p:nvSpPr>
          <p:spPr bwMode="auto">
            <a:xfrm>
              <a:off x="1265" y="3379"/>
              <a:ext cx="2256" cy="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Eligible </a:t>
              </a:r>
              <a:r>
                <a:rPr lang="en-GB" sz="2400" dirty="0" smtClean="0">
                  <a:latin typeface="Calibri" pitchFamily="34" charset="0"/>
                </a:rPr>
                <a:t>Women age 15-24</a:t>
              </a: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 smtClean="0">
                  <a:latin typeface="Calibri" pitchFamily="34" charset="0"/>
                </a:rPr>
                <a:t>Women </a:t>
              </a:r>
              <a:r>
                <a:rPr lang="en-GB" sz="2400" dirty="0">
                  <a:latin typeface="Calibri" pitchFamily="34" charset="0"/>
                </a:rPr>
                <a:t>Interviewed</a:t>
              </a:r>
            </a:p>
            <a:p>
              <a:pPr eaLnBrk="0" hangingPunct="0">
                <a:lnSpc>
                  <a:spcPct val="80000"/>
                </a:lnSpc>
              </a:pP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50000"/>
                </a:lnSpc>
              </a:pPr>
              <a:r>
                <a:rPr lang="en-GB" sz="2400" dirty="0">
                  <a:latin typeface="Calibri" pitchFamily="34" charset="0"/>
                </a:rPr>
                <a:t>  	Response rate (%)</a:t>
              </a:r>
            </a:p>
          </p:txBody>
        </p:sp>
        <p:sp>
          <p:nvSpPr>
            <p:cNvPr id="24583" name="Text Box 13"/>
            <p:cNvSpPr txBox="1">
              <a:spLocks noChangeArrowheads="1"/>
            </p:cNvSpPr>
            <p:nvPr/>
          </p:nvSpPr>
          <p:spPr bwMode="auto">
            <a:xfrm>
              <a:off x="4496" y="3386"/>
              <a:ext cx="562" cy="1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1,524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r>
                <a:rPr lang="en-US" sz="2400" b="1" dirty="0" smtClean="0">
                  <a:latin typeface="Calibri" pitchFamily="34" charset="0"/>
                </a:rPr>
                <a:t>  1,213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80</a:t>
              </a:r>
              <a:r>
                <a:rPr lang="en-US" sz="2400" b="1" dirty="0" smtClean="0">
                  <a:latin typeface="Calibri" pitchFamily="34" charset="0"/>
                </a:rPr>
                <a:t>%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125803" y="5242536"/>
            <a:ext cx="6916206" cy="1615464"/>
            <a:chOff x="1265" y="3379"/>
            <a:chExt cx="3793" cy="1338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1265" y="3379"/>
              <a:ext cx="2256" cy="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Eligible </a:t>
              </a:r>
              <a:r>
                <a:rPr lang="en-GB" sz="2400" dirty="0" smtClean="0">
                  <a:latin typeface="Calibri" pitchFamily="34" charset="0"/>
                </a:rPr>
                <a:t>Men age 15-24</a:t>
              </a: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Men Interviewed</a:t>
              </a:r>
            </a:p>
            <a:p>
              <a:pPr eaLnBrk="0" hangingPunct="0">
                <a:lnSpc>
                  <a:spcPct val="80000"/>
                </a:lnSpc>
              </a:pP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50000"/>
                </a:lnSpc>
              </a:pPr>
              <a:r>
                <a:rPr lang="en-GB" sz="2400" dirty="0">
                  <a:latin typeface="Calibri" pitchFamily="34" charset="0"/>
                </a:rPr>
                <a:t>  	Response rate (%)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496" y="3386"/>
              <a:ext cx="562" cy="1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1,681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r>
                <a:rPr lang="en-US" sz="2400" b="1" dirty="0" smtClean="0">
                  <a:latin typeface="Calibri" pitchFamily="34" charset="0"/>
                </a:rPr>
                <a:t>  1,027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61</a:t>
              </a:r>
              <a:r>
                <a:rPr lang="en-US" sz="2400" b="1" dirty="0" smtClean="0">
                  <a:latin typeface="Calibri" pitchFamily="34" charset="0"/>
                </a:rPr>
                <a:t>%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Current Activity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age 15-24</a:t>
            </a:r>
            <a:endParaRPr 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who are exposed to specific media on a weekly basis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Education and Employment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Fertility, Family Planning and Decisions about Family Life</a:t>
            </a:r>
          </a:p>
          <a:p>
            <a:r>
              <a:rPr lang="en-GB" dirty="0" smtClean="0"/>
              <a:t>HIV &amp; AIDS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16% </a:t>
            </a:r>
            <a:r>
              <a:rPr lang="en-US" sz="3200" dirty="0" smtClean="0">
                <a:latin typeface="Calibri" pitchFamily="34" charset="0"/>
              </a:rPr>
              <a:t>of women age 15-24 </a:t>
            </a:r>
            <a:r>
              <a:rPr lang="en-US" sz="3200" b="1" dirty="0" smtClean="0">
                <a:latin typeface="Calibri" pitchFamily="34" charset="0"/>
              </a:rPr>
              <a:t>correctly identify the fertile period</a:t>
            </a:r>
            <a:r>
              <a:rPr lang="en-US" sz="3200" dirty="0" smtClean="0">
                <a:latin typeface="Calibri" pitchFamily="34" charset="0"/>
              </a:rPr>
              <a:t> as halfway between periods.</a:t>
            </a:r>
            <a:endParaRPr lang="en-US" sz="3200" dirty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11% </a:t>
            </a:r>
            <a:r>
              <a:rPr lang="en-US" sz="3200" dirty="0" smtClean="0">
                <a:latin typeface="Calibri" pitchFamily="34" charset="0"/>
              </a:rPr>
              <a:t>of men age 15-24 </a:t>
            </a:r>
            <a:r>
              <a:rPr lang="en-US" sz="3200" b="1" dirty="0" smtClean="0">
                <a:latin typeface="Calibri" pitchFamily="34" charset="0"/>
              </a:rPr>
              <a:t>correctly identify the fertile period</a:t>
            </a:r>
            <a:r>
              <a:rPr lang="en-US" sz="3200" dirty="0" smtClean="0">
                <a:latin typeface="Calibri" pitchFamily="34" charset="0"/>
              </a:rPr>
              <a:t>.</a:t>
            </a:r>
            <a:endParaRPr lang="en-US" sz="32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1828800"/>
            <a:ext cx="7696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94% </a:t>
            </a:r>
            <a:r>
              <a:rPr lang="en-US" sz="3200" dirty="0" smtClean="0">
                <a:latin typeface="Calibri" pitchFamily="34" charset="0"/>
              </a:rPr>
              <a:t>of women age 15-24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</a:t>
            </a:r>
            <a:r>
              <a:rPr lang="en-US" sz="3200" dirty="0" smtClean="0">
                <a:latin typeface="Calibri" pitchFamily="34" charset="0"/>
              </a:rPr>
              <a:t>contraception and </a:t>
            </a:r>
            <a:r>
              <a:rPr lang="en-US" sz="3200" b="1" dirty="0" smtClean="0">
                <a:latin typeface="Calibri" pitchFamily="34" charset="0"/>
              </a:rPr>
              <a:t>44%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</a:t>
            </a:r>
            <a:r>
              <a:rPr lang="en-US" sz="3200" b="1" dirty="0" smtClean="0">
                <a:latin typeface="Calibri" pitchFamily="34" charset="0"/>
              </a:rPr>
              <a:t>method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93% </a:t>
            </a:r>
            <a:r>
              <a:rPr lang="en-US" sz="3200" dirty="0" smtClean="0">
                <a:latin typeface="Calibri" pitchFamily="34" charset="0"/>
              </a:rPr>
              <a:t>of men age 15-24 know at least one </a:t>
            </a:r>
            <a:r>
              <a:rPr lang="en-US" sz="3200" b="1" dirty="0" smtClean="0">
                <a:latin typeface="Calibri" pitchFamily="34" charset="0"/>
              </a:rPr>
              <a:t>modern method</a:t>
            </a:r>
            <a:r>
              <a:rPr lang="en-US" sz="3200" dirty="0" smtClean="0">
                <a:latin typeface="Calibri" pitchFamily="34" charset="0"/>
              </a:rPr>
              <a:t> of contraception and </a:t>
            </a:r>
            <a:r>
              <a:rPr lang="en-US" sz="3200" b="1" dirty="0" smtClean="0">
                <a:latin typeface="Calibri" pitchFamily="34" charset="0"/>
              </a:rPr>
              <a:t>51%</a:t>
            </a:r>
            <a:r>
              <a:rPr lang="en-US" sz="3200" dirty="0" smtClean="0">
                <a:latin typeface="Calibri" pitchFamily="34" charset="0"/>
              </a:rPr>
              <a:t> can name a </a:t>
            </a:r>
            <a:r>
              <a:rPr lang="en-US" sz="3200" b="1" dirty="0" smtClean="0">
                <a:latin typeface="Calibri" pitchFamily="34" charset="0"/>
              </a:rPr>
              <a:t>traditional method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spcBef>
                <a:spcPct val="50000"/>
              </a:spcBef>
            </a:pP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Decision on Whom to Marry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age 15-24 by who makes the decision on whom the respondent will marry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476</Words>
  <Application>Microsoft Office PowerPoint</Application>
  <PresentationFormat>On-screen Show (4:3)</PresentationFormat>
  <Paragraphs>70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Custom Design</vt:lpstr>
      <vt:lpstr>2009 Maldives Demographic  and Health Survey</vt:lpstr>
      <vt:lpstr>Slide 2</vt:lpstr>
      <vt:lpstr>   Results of the Household and Individual Interviews of Never-Married Women and  Men Age 15-24</vt:lpstr>
      <vt:lpstr>Current Activity</vt:lpstr>
      <vt:lpstr>Weekly Exposure to Mass Media</vt:lpstr>
      <vt:lpstr>Slide 6</vt:lpstr>
      <vt:lpstr>Knowledge of the Fertile Period</vt:lpstr>
      <vt:lpstr>Knowledge of Contraceptive Methods</vt:lpstr>
      <vt:lpstr>Decision on Whom to Marry</vt:lpstr>
      <vt:lpstr>Decision on Number of Children</vt:lpstr>
      <vt:lpstr>Discussion of Reproductive Health</vt:lpstr>
      <vt:lpstr>Slide 12</vt:lpstr>
      <vt:lpstr>Awareness of HIV/AIDS</vt:lpstr>
      <vt:lpstr>Knowledge of HIV Prevention Methods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430</cp:revision>
  <dcterms:created xsi:type="dcterms:W3CDTF">2010-09-28T12:56:06Z</dcterms:created>
  <dcterms:modified xsi:type="dcterms:W3CDTF">2012-05-15T14:34:36Z</dcterms:modified>
</cp:coreProperties>
</file>