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358" r:id="rId4"/>
    <p:sldId id="442" r:id="rId5"/>
    <p:sldId id="443" r:id="rId6"/>
    <p:sldId id="444" r:id="rId7"/>
    <p:sldId id="445" r:id="rId8"/>
    <p:sldId id="468" r:id="rId9"/>
    <p:sldId id="447" r:id="rId10"/>
    <p:sldId id="470" r:id="rId11"/>
    <p:sldId id="438" r:id="rId12"/>
    <p:sldId id="4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34" autoAdjust="0"/>
  </p:normalViewPr>
  <p:slideViewPr>
    <p:cSldViewPr>
      <p:cViewPr varScale="1">
        <p:scale>
          <a:sx n="75" d="100"/>
          <a:sy n="75" d="100"/>
        </p:scale>
        <p:origin x="-3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Pt>
            <c:idx val="0"/>
            <c:spPr>
              <a:solidFill>
                <a:schemeClr val="accent6">
                  <a:lumMod val="75000"/>
                </a:schemeClr>
              </a:solidFill>
            </c:spPr>
          </c:dPt>
          <c:cat>
            <c:strRef>
              <c:f>Sheet1!$B$1:$I$1</c:f>
              <c:strCache>
                <c:ptCount val="8"/>
                <c:pt idx="0">
                  <c:v>Total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46</c:v>
                </c:pt>
                <c:pt idx="1">
                  <c:v>44</c:v>
                </c:pt>
                <c:pt idx="2">
                  <c:v>48</c:v>
                </c:pt>
                <c:pt idx="3">
                  <c:v>45</c:v>
                </c:pt>
                <c:pt idx="4">
                  <c:v>46</c:v>
                </c:pt>
                <c:pt idx="5">
                  <c:v>48</c:v>
                </c:pt>
                <c:pt idx="6">
                  <c:v>47</c:v>
                </c:pt>
                <c:pt idx="7">
                  <c:v>43</c:v>
                </c:pt>
              </c:numCache>
            </c:numRef>
          </c:val>
        </c:ser>
        <c:dLbls>
          <c:showVal val="1"/>
        </c:dLbls>
        <c:overlap val="-25"/>
        <c:axId val="54108544"/>
        <c:axId val="54110464"/>
      </c:barChart>
      <c:catAx>
        <c:axId val="54108544"/>
        <c:scaling>
          <c:orientation val="minMax"/>
        </c:scaling>
        <c:axPos val="b"/>
        <c:majorTickMark val="none"/>
        <c:tickLblPos val="nextTo"/>
        <c:crossAx val="54110464"/>
        <c:crosses val="autoZero"/>
        <c:auto val="1"/>
        <c:lblAlgn val="ctr"/>
        <c:lblOffset val="100"/>
      </c:catAx>
      <c:valAx>
        <c:axId val="54110464"/>
        <c:scaling>
          <c:orientation val="minMax"/>
        </c:scaling>
        <c:delete val="1"/>
        <c:axPos val="l"/>
        <c:numFmt formatCode="General" sourceLinked="1"/>
        <c:tickLblPos val="none"/>
        <c:crossAx val="54108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1</c:v>
                </c:pt>
                <c:pt idx="2">
                  <c:v>0</c:v>
                </c:pt>
                <c:pt idx="3">
                  <c:v>3</c:v>
                </c:pt>
              </c:numCache>
            </c:numRef>
          </c:val>
        </c:ser>
        <c:dLbls>
          <c:showVal val="1"/>
        </c:dLbls>
        <c:overlap val="-25"/>
        <c:axId val="76371456"/>
        <c:axId val="79769600"/>
      </c:barChart>
      <c:catAx>
        <c:axId val="76371456"/>
        <c:scaling>
          <c:orientation val="minMax"/>
        </c:scaling>
        <c:axPos val="b"/>
        <c:majorTickMark val="none"/>
        <c:tickLblPos val="nextTo"/>
        <c:crossAx val="79769600"/>
        <c:crosses val="autoZero"/>
        <c:auto val="1"/>
        <c:lblAlgn val="ctr"/>
        <c:lblOffset val="100"/>
      </c:catAx>
      <c:valAx>
        <c:axId val="79769600"/>
        <c:scaling>
          <c:orientation val="minMax"/>
        </c:scaling>
        <c:delete val="1"/>
        <c:axPos val="l"/>
        <c:numFmt formatCode="General" sourceLinked="1"/>
        <c:tickLblPos val="none"/>
        <c:crossAx val="763714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86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dLbl>
              <c:idx val="0"/>
              <c:layout>
                <c:manualLayout>
                  <c:x val="-7.9393670658763592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137E-4"/>
                  <c:y val="-5.248078929892877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80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184"/>
                  <c:y val="0.21242484969940081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677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132"/>
                  <c:y val="0.22444889779559382"/>
                </c:manualLayout>
              </c:layout>
              <c:dLblPos val="outEnd"/>
              <c:showVal val="1"/>
            </c:dLbl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29</c:v>
                </c:pt>
                <c:pt idx="1">
                  <c:v>67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125"/>
        <c:axId val="79950208"/>
        <c:axId val="79951744"/>
      </c:barChart>
      <c:catAx>
        <c:axId val="799502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9951744"/>
        <c:crosses val="autoZero"/>
        <c:auto val="1"/>
        <c:lblAlgn val="ctr"/>
        <c:lblOffset val="100"/>
        <c:tickLblSkip val="1"/>
        <c:tickMarkSkip val="1"/>
      </c:catAx>
      <c:valAx>
        <c:axId val="79951744"/>
        <c:scaling>
          <c:orientation val="minMax"/>
        </c:scaling>
        <c:delete val="1"/>
        <c:axPos val="l"/>
        <c:numFmt formatCode="0" sourceLinked="1"/>
        <c:tickLblPos val="none"/>
        <c:crossAx val="79950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Pt>
            <c:idx val="1"/>
            <c:spPr>
              <a:solidFill>
                <a:schemeClr val="accent2">
                  <a:lumMod val="25000"/>
                </a:schemeClr>
              </a:solidFill>
              <a:ln>
                <a:solidFill>
                  <a:schemeClr val="accent1"/>
                </a:solidFill>
              </a:ln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14</c:v>
                </c:pt>
                <c:pt idx="1">
                  <c:v>69</c:v>
                </c:pt>
                <c:pt idx="2">
                  <c:v>12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gapWidth val="75"/>
        <c:overlap val="-25"/>
        <c:axId val="115979008"/>
        <c:axId val="130002944"/>
      </c:barChart>
      <c:catAx>
        <c:axId val="1159790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30002944"/>
        <c:crosses val="autoZero"/>
        <c:auto val="1"/>
        <c:lblAlgn val="ctr"/>
        <c:lblOffset val="100"/>
        <c:tickLblSkip val="1"/>
        <c:tickMarkSkip val="1"/>
      </c:catAx>
      <c:valAx>
        <c:axId val="130002944"/>
        <c:scaling>
          <c:orientation val="minMax"/>
          <c:max val="85"/>
        </c:scaling>
        <c:delete val="1"/>
        <c:axPos val="l"/>
        <c:numFmt formatCode="0" sourceLinked="1"/>
        <c:tickLblPos val="none"/>
        <c:crossAx val="115979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884E-2"/>
          <c:y val="7.8933747931190124E-2"/>
          <c:w val="0.96540880503144655"/>
          <c:h val="0.628405135663781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All three</c:v>
                </c:pt>
                <c:pt idx="4">
                  <c:v>None of the three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76</c:v>
                </c:pt>
                <c:pt idx="1">
                  <c:v>58</c:v>
                </c:pt>
                <c:pt idx="2">
                  <c:v>78</c:v>
                </c:pt>
                <c:pt idx="3">
                  <c:v>46</c:v>
                </c:pt>
                <c:pt idx="4">
                  <c:v>2</c:v>
                </c:pt>
              </c:numCache>
            </c:numRef>
          </c:val>
        </c:ser>
        <c:dLbls>
          <c:showVal val="1"/>
        </c:dLbls>
        <c:gapWidth val="125"/>
        <c:overlap val="-25"/>
        <c:axId val="45814528"/>
        <c:axId val="45816064"/>
      </c:barChart>
      <c:catAx>
        <c:axId val="4581452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45816064"/>
        <c:crosses val="autoZero"/>
        <c:auto val="1"/>
        <c:lblAlgn val="ctr"/>
        <c:lblOffset val="100"/>
      </c:catAx>
      <c:valAx>
        <c:axId val="45816064"/>
        <c:scaling>
          <c:orientation val="minMax"/>
        </c:scaling>
        <c:delete val="1"/>
        <c:axPos val="l"/>
        <c:numFmt formatCode="0" sourceLinked="1"/>
        <c:tickLblPos val="none"/>
        <c:crossAx val="458145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31</c:v>
                </c:pt>
                <c:pt idx="1">
                  <c:v>19</c:v>
                </c:pt>
                <c:pt idx="2">
                  <c:v>18</c:v>
                </c:pt>
                <c:pt idx="3">
                  <c:v>13</c:v>
                </c:pt>
                <c:pt idx="4">
                  <c:v>17</c:v>
                </c:pt>
                <c:pt idx="5">
                  <c:v>6</c:v>
                </c:pt>
              </c:numCache>
            </c:numRef>
          </c:val>
        </c:ser>
        <c:dLbls>
          <c:showVal val="1"/>
        </c:dLbls>
        <c:overlap val="-25"/>
        <c:axId val="45904256"/>
        <c:axId val="45905792"/>
      </c:barChart>
      <c:catAx>
        <c:axId val="45904256"/>
        <c:scaling>
          <c:orientation val="minMax"/>
        </c:scaling>
        <c:axPos val="l"/>
        <c:majorTickMark val="none"/>
        <c:tickLblPos val="nextTo"/>
        <c:crossAx val="45905792"/>
        <c:crosses val="autoZero"/>
        <c:auto val="1"/>
        <c:lblAlgn val="ctr"/>
        <c:lblOffset val="100"/>
      </c:catAx>
      <c:valAx>
        <c:axId val="45905792"/>
        <c:scaling>
          <c:orientation val="minMax"/>
        </c:scaling>
        <c:delete val="1"/>
        <c:axPos val="b"/>
        <c:numFmt formatCode="General" sourceLinked="1"/>
        <c:tickLblPos val="none"/>
        <c:crossAx val="459042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Women’s Empowerment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891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46%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Two-thirds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 who receive cash earnings say they </a:t>
            </a:r>
            <a:r>
              <a:rPr lang="en-US" b="1" dirty="0" smtClean="0">
                <a:latin typeface="Calibri" pitchFamily="34" charset="0"/>
              </a:rPr>
              <a:t>decide jointly with their husband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how to spend earnings.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31%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19600" cy="27432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Employment and Earnings</a:t>
            </a:r>
          </a:p>
          <a:p>
            <a:r>
              <a:rPr lang="en-GB" dirty="0" err="1" smtClean="0"/>
              <a:t>Decisionmaking</a:t>
            </a:r>
            <a:endParaRPr lang="en-GB" dirty="0" smtClean="0"/>
          </a:p>
          <a:p>
            <a:r>
              <a:rPr lang="en-GB" dirty="0" smtClean="0"/>
              <a:t>Attitude Towards Wife Beating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Employment by Age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</a:t>
            </a:r>
            <a:r>
              <a:rPr lang="en-US" i="1" dirty="0" smtClean="0">
                <a:latin typeface="Calibri" pitchFamily="34" charset="0"/>
              </a:rPr>
              <a:t>age 15-49 employed </a:t>
            </a:r>
            <a:r>
              <a:rPr lang="en-US" i="1" dirty="0">
                <a:latin typeface="Calibri" pitchFamily="34" charset="0"/>
              </a:rPr>
              <a:t>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810000" y="645789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Age</a:t>
            </a:r>
          </a:p>
        </p:txBody>
      </p:sp>
      <p:graphicFrame>
        <p:nvGraphicFramePr>
          <p:cNvPr id="11" name="Chart 10"/>
          <p:cNvGraphicFramePr/>
          <p:nvPr/>
        </p:nvGraphicFramePr>
        <p:xfrm>
          <a:off x="0" y="2057400"/>
          <a:ext cx="9144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1143000"/>
            <a:ext cx="815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women </a:t>
            </a:r>
            <a:r>
              <a:rPr lang="en-US" i="1" dirty="0" smtClean="0">
                <a:latin typeface="Calibri" pitchFamily="34" charset="0"/>
              </a:rPr>
              <a:t>age 15-49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899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used, reported by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6764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1066800"/>
            <a:ext cx="487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married women 15-49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19600" cy="2743200"/>
          </a:xfrm>
        </p:spPr>
        <p:txBody>
          <a:bodyPr>
            <a:normAutofit/>
          </a:bodyPr>
          <a:lstStyle/>
          <a:p>
            <a:r>
              <a:rPr lang="en-GB" dirty="0" smtClean="0"/>
              <a:t>Employment and Earnings</a:t>
            </a:r>
          </a:p>
          <a:p>
            <a:r>
              <a:rPr lang="en-GB" b="1" dirty="0" err="1" smtClean="0">
                <a:solidFill>
                  <a:schemeClr val="tx2"/>
                </a:solidFill>
              </a:rPr>
              <a:t>Decisionmaking</a:t>
            </a:r>
            <a:endParaRPr lang="en-GB" b="1" dirty="0" smtClean="0">
              <a:solidFill>
                <a:schemeClr val="tx2"/>
              </a:solidFill>
            </a:endParaRPr>
          </a:p>
          <a:p>
            <a:r>
              <a:rPr lang="en-GB" dirty="0" smtClean="0"/>
              <a:t>Attitude Towards Wife Beating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0" y="22860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4478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19600" cy="2743200"/>
          </a:xfrm>
        </p:spPr>
        <p:txBody>
          <a:bodyPr>
            <a:normAutofit/>
          </a:bodyPr>
          <a:lstStyle/>
          <a:p>
            <a:r>
              <a:rPr lang="en-GB" dirty="0" smtClean="0"/>
              <a:t>Employment and Earnings</a:t>
            </a:r>
          </a:p>
          <a:p>
            <a:r>
              <a:rPr lang="en-GB" dirty="0" err="1" smtClean="0"/>
              <a:t>Decisionmaking</a:t>
            </a:r>
            <a:endParaRPr lang="en-GB" dirty="0" smtClean="0"/>
          </a:p>
          <a:p>
            <a:r>
              <a:rPr lang="en-GB" b="1" dirty="0" smtClean="0">
                <a:solidFill>
                  <a:schemeClr val="tx2"/>
                </a:solidFill>
              </a:rPr>
              <a:t>Attitude Towards Wife Beating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211</Words>
  <Application>Microsoft Office PowerPoint</Application>
  <PresentationFormat>On-screen Show (4:3)</PresentationFormat>
  <Paragraphs>39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Custom Design</vt:lpstr>
      <vt:lpstr>2009 Maldives Demographic  and Health Survey</vt:lpstr>
      <vt:lpstr>Slide 2</vt:lpstr>
      <vt:lpstr>Women’s Employment by Age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Slide 9</vt:lpstr>
      <vt:lpstr>Attitudes Towards Wife Beating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427</cp:revision>
  <dcterms:created xsi:type="dcterms:W3CDTF">2010-09-28T12:56:06Z</dcterms:created>
  <dcterms:modified xsi:type="dcterms:W3CDTF">2012-05-15T14:33:30Z</dcterms:modified>
</cp:coreProperties>
</file>