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9.xml" ContentType="application/vnd.openxmlformats-officedocument.presentationml.notesSlide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6" r:id="rId3"/>
    <p:sldId id="358" r:id="rId4"/>
    <p:sldId id="379" r:id="rId5"/>
    <p:sldId id="367" r:id="rId6"/>
    <p:sldId id="381" r:id="rId7"/>
    <p:sldId id="382" r:id="rId8"/>
    <p:sldId id="383" r:id="rId9"/>
    <p:sldId id="394" r:id="rId10"/>
    <p:sldId id="385" r:id="rId11"/>
    <p:sldId id="387" r:id="rId12"/>
    <p:sldId id="341" r:id="rId13"/>
    <p:sldId id="390" r:id="rId14"/>
    <p:sldId id="392" r:id="rId15"/>
    <p:sldId id="393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6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"/>
          <c:y val="0.10937500000000004"/>
          <c:w val="1"/>
          <c:h val="0.6766451361548567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600" smtClean="0"/>
                      <a:t>&lt;1</a:t>
                    </a:r>
                    <a:endParaRPr lang="en-US" sz="160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600" smtClean="0"/>
                      <a:t>&lt;1</a:t>
                    </a:r>
                    <a:endParaRPr lang="en-US" sz="1600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1600" smtClean="0"/>
                      <a:t>&lt;1</a:t>
                    </a:r>
                    <a:endParaRPr lang="en-US" sz="160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Gynaecologist</c:v>
                </c:pt>
                <c:pt idx="1">
                  <c:v>Doctor</c:v>
                </c:pt>
                <c:pt idx="2">
                  <c:v>Nurse/ midwife</c:v>
                </c:pt>
                <c:pt idx="3">
                  <c:v>Community/family health worker</c:v>
                </c:pt>
                <c:pt idx="4">
                  <c:v>No one</c:v>
                </c:pt>
                <c:pt idx="5">
                  <c:v>Any skilled provider*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92</c:v>
                </c:pt>
                <c:pt idx="1">
                  <c:v>7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99</c:v>
                </c:pt>
              </c:numCache>
            </c:numRef>
          </c:val>
        </c:ser>
        <c:dLbls>
          <c:showVal val="1"/>
        </c:dLbls>
        <c:overlap val="-25"/>
        <c:axId val="84708736"/>
        <c:axId val="84722816"/>
      </c:barChart>
      <c:catAx>
        <c:axId val="8470873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84722816"/>
        <c:crosses val="autoZero"/>
        <c:auto val="1"/>
        <c:lblAlgn val="ctr"/>
        <c:lblOffset val="100"/>
      </c:catAx>
      <c:valAx>
        <c:axId val="84722816"/>
        <c:scaling>
          <c:orientation val="minMax"/>
        </c:scaling>
        <c:delete val="1"/>
        <c:axPos val="l"/>
        <c:numFmt formatCode="General" sourceLinked="1"/>
        <c:tickLblPos val="none"/>
        <c:crossAx val="8470873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3.3950617283950615E-2"/>
          <c:y val="3.3672391930733854E-2"/>
          <c:w val="0.96604938271604934"/>
          <c:h val="0.7680791911025346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dLbl>
              <c:idx val="5"/>
              <c:tx>
                <c:rich>
                  <a:bodyPr/>
                  <a:lstStyle/>
                  <a:p>
                    <a:r>
                      <a:rPr lang="en-US" sz="2000" b="1" smtClean="0"/>
                      <a:t>68*</a:t>
                    </a:r>
                    <a:endParaRPr lang="en-US" sz="2000" b="1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97</c:v>
                </c:pt>
                <c:pt idx="1">
                  <c:v>99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</c:ser>
        <c:dLbls>
          <c:showVal val="1"/>
        </c:dLbls>
        <c:gapWidth val="75"/>
        <c:overlap val="-25"/>
        <c:axId val="87640320"/>
        <c:axId val="87650304"/>
      </c:barChart>
      <c:catAx>
        <c:axId val="87640320"/>
        <c:scaling>
          <c:orientation val="minMax"/>
        </c:scaling>
        <c:axPos val="b"/>
        <c:majorTickMark val="none"/>
        <c:tickLblPos val="nextTo"/>
        <c:crossAx val="87650304"/>
        <c:crosses val="autoZero"/>
        <c:auto val="1"/>
        <c:lblAlgn val="ctr"/>
        <c:lblOffset val="100"/>
      </c:catAx>
      <c:valAx>
        <c:axId val="87650304"/>
        <c:scaling>
          <c:orientation val="minMax"/>
        </c:scaling>
        <c:delete val="1"/>
        <c:axPos val="l"/>
        <c:numFmt formatCode="0" sourceLinked="1"/>
        <c:tickLblPos val="none"/>
        <c:crossAx val="8764032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"/>
          <c:y val="0.14834205933682607"/>
          <c:w val="0.9543325526932086"/>
          <c:h val="0.7120418848167539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numFmt formatCode="0" sourceLinked="0"/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85</c:v>
                </c:pt>
                <c:pt idx="1">
                  <c:v>10</c:v>
                </c:pt>
                <c:pt idx="2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Urban </c:v>
                </c:pt>
              </c:strCache>
            </c:strRef>
          </c:tx>
          <c:spPr>
            <a:solidFill>
              <a:schemeClr val="accent2"/>
            </a:solidFill>
          </c:spPr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/>
                  </a:p>
                </c:rich>
              </c:tx>
              <c:showVal val="1"/>
            </c:dLbl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75</c:v>
                </c:pt>
                <c:pt idx="1">
                  <c:v>23</c:v>
                </c:pt>
                <c:pt idx="2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3"/>
            </a:solidFill>
          </c:spPr>
          <c:dLbls>
            <c:numFmt formatCode="0" sourceLinked="0"/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Sheet1!$B$4:$D$4</c:f>
              <c:numCache>
                <c:formatCode>0</c:formatCode>
                <c:ptCount val="3"/>
                <c:pt idx="0">
                  <c:v>90</c:v>
                </c:pt>
                <c:pt idx="1">
                  <c:v>5</c:v>
                </c:pt>
                <c:pt idx="2">
                  <c:v>4</c:v>
                </c:pt>
              </c:numCache>
            </c:numRef>
          </c:val>
        </c:ser>
        <c:dLbls>
          <c:showVal val="1"/>
        </c:dLbls>
        <c:gapWidth val="75"/>
        <c:overlap val="-5"/>
        <c:axId val="88279680"/>
        <c:axId val="88289664"/>
      </c:barChart>
      <c:catAx>
        <c:axId val="88279680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380036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88289664"/>
        <c:crosses val="autoZero"/>
        <c:auto val="1"/>
        <c:lblAlgn val="ctr"/>
        <c:lblOffset val="100"/>
        <c:tickLblSkip val="1"/>
        <c:tickMarkSkip val="1"/>
      </c:catAx>
      <c:valAx>
        <c:axId val="88289664"/>
        <c:scaling>
          <c:orientation val="minMax"/>
        </c:scaling>
        <c:delete val="1"/>
        <c:axPos val="l"/>
        <c:numFmt formatCode="0" sourceLinked="1"/>
        <c:tickLblPos val="none"/>
        <c:crossAx val="88279680"/>
        <c:crosses val="autoZero"/>
        <c:crossBetween val="between"/>
      </c:valAx>
    </c:plotArea>
    <c:legend>
      <c:legendPos val="t"/>
      <c:layout/>
    </c:legend>
    <c:plotVisOnly val="1"/>
    <c:dispBlanksAs val="gap"/>
  </c:chart>
  <c:spPr>
    <a:noFill/>
  </c:spPr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 err="1"/>
                      <a:t>Gynaecologist</a:t>
                    </a:r>
                    <a:r>
                      <a:rPr lang="en-US"/>
                      <a:t>
</a:t>
                    </a:r>
                    <a:r>
                      <a:rPr lang="en-US" smtClean="0"/>
                      <a:t>71%</a:t>
                    </a:r>
                    <a:endParaRPr lang="en-US"/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Doctor</c:v>
                </c:pt>
                <c:pt idx="1">
                  <c:v>Nurse/ midwife</c:v>
                </c:pt>
                <c:pt idx="2">
                  <c:v>Community/ family health worker</c:v>
                </c:pt>
                <c:pt idx="3">
                  <c:v>Traditional birth attendant</c:v>
                </c:pt>
                <c:pt idx="4">
                  <c:v>Gynaecologist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</c:v>
                </c:pt>
                <c:pt idx="1">
                  <c:v>14</c:v>
                </c:pt>
                <c:pt idx="2">
                  <c:v>1</c:v>
                </c:pt>
                <c:pt idx="3">
                  <c:v>4</c:v>
                </c:pt>
                <c:pt idx="4">
                  <c:v>71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Pt>
            <c:idx val="6"/>
            <c:spPr>
              <a:solidFill>
                <a:schemeClr val="accent2">
                  <a:lumMod val="25000"/>
                </a:schemeClr>
              </a:solidFill>
            </c:spPr>
          </c:dPt>
          <c:cat>
            <c:strRef>
              <c:f>Sheet1!$A$2:$A$8</c:f>
              <c:strCache>
                <c:ptCount val="7"/>
                <c:pt idx="0">
                  <c:v>Malé</c:v>
                </c:pt>
                <c:pt idx="1">
                  <c:v>North</c:v>
                </c:pt>
                <c:pt idx="2">
                  <c:v>North Central</c:v>
                </c:pt>
                <c:pt idx="3">
                  <c:v>Central</c:v>
                </c:pt>
                <c:pt idx="4">
                  <c:v>South Central</c:v>
                </c:pt>
                <c:pt idx="5">
                  <c:v>South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99</c:v>
                </c:pt>
                <c:pt idx="1">
                  <c:v>91</c:v>
                </c:pt>
                <c:pt idx="2">
                  <c:v>89</c:v>
                </c:pt>
                <c:pt idx="3">
                  <c:v>90</c:v>
                </c:pt>
                <c:pt idx="4" formatCode="0">
                  <c:v>97</c:v>
                </c:pt>
                <c:pt idx="5">
                  <c:v>97</c:v>
                </c:pt>
                <c:pt idx="6">
                  <c:v>95</c:v>
                </c:pt>
              </c:numCache>
            </c:numRef>
          </c:val>
        </c:ser>
        <c:dLbls>
          <c:showVal val="1"/>
        </c:dLbls>
        <c:overlap val="-25"/>
        <c:axId val="90569344"/>
        <c:axId val="90374528"/>
      </c:barChart>
      <c:catAx>
        <c:axId val="90569344"/>
        <c:scaling>
          <c:orientation val="minMax"/>
        </c:scaling>
        <c:axPos val="b"/>
        <c:majorTickMark val="none"/>
        <c:tickLblPos val="nextTo"/>
        <c:crossAx val="90374528"/>
        <c:crosses val="autoZero"/>
        <c:auto val="1"/>
        <c:lblAlgn val="ctr"/>
        <c:lblOffset val="100"/>
      </c:catAx>
      <c:valAx>
        <c:axId val="90374528"/>
        <c:scaling>
          <c:orientation val="minMax"/>
        </c:scaling>
        <c:delete val="1"/>
        <c:axPos val="l"/>
        <c:numFmt formatCode="General" sourceLinked="1"/>
        <c:tickLblPos val="none"/>
        <c:crossAx val="9056934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2.7453471725125723E-2"/>
          <c:y val="8.0669916260467545E-2"/>
          <c:w val="0.93675447387259181"/>
          <c:h val="0.7430052493438397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numFmt formatCode="0" sourceLinked="0"/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85</c:v>
                </c:pt>
                <c:pt idx="1">
                  <c:v>92</c:v>
                </c:pt>
                <c:pt idx="2">
                  <c:v>99</c:v>
                </c:pt>
                <c:pt idx="3">
                  <c:v>99</c:v>
                </c:pt>
              </c:numCache>
            </c:numRef>
          </c:val>
        </c:ser>
        <c:gapWidth val="75"/>
        <c:axId val="90393216"/>
        <c:axId val="90476928"/>
      </c:barChart>
      <c:catAx>
        <c:axId val="90393216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380036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0476928"/>
        <c:crosses val="autoZero"/>
        <c:auto val="1"/>
        <c:lblAlgn val="ctr"/>
        <c:lblOffset val="100"/>
        <c:tickLblSkip val="1"/>
        <c:tickMarkSkip val="1"/>
      </c:catAx>
      <c:valAx>
        <c:axId val="90476928"/>
        <c:scaling>
          <c:orientation val="minMax"/>
          <c:max val="100"/>
        </c:scaling>
        <c:delete val="1"/>
        <c:axPos val="l"/>
        <c:numFmt formatCode="0" sourceLinked="1"/>
        <c:tickLblPos val="none"/>
        <c:crossAx val="90393216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991C9C-18F8-4879-A5BF-7221F90020D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9A8B3-D947-47CE-8558-0EF4D311F8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DC755F-3AFF-4230-9055-03225F50B501}" type="slidenum">
              <a:rPr lang="en-US"/>
              <a:pPr/>
              <a:t>3</a:t>
            </a:fld>
            <a:endParaRPr lang="en-US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  <a:p>
            <a:r>
              <a:rPr lang="en-US" baseline="0" dirty="0" smtClean="0"/>
              <a:t>Being informed of signs of pregnancy complications increases with education.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371F21-3E46-4D8F-A875-5F4A7BB65B4A}" type="slidenum">
              <a:rPr lang="en-US"/>
              <a:pPr/>
              <a:t>7</a:t>
            </a:fld>
            <a:endParaRPr lang="en-US"/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 should receive at least 2 tetanus </a:t>
            </a:r>
            <a:r>
              <a:rPr lang="en-US" dirty="0" err="1"/>
              <a:t>toxoid</a:t>
            </a:r>
            <a:r>
              <a:rPr lang="en-US" dirty="0"/>
              <a:t> injections during pregnancy, unless she received them in a previous pregnancy, in which case one is enough</a:t>
            </a:r>
            <a:r>
              <a:rPr lang="en-US" dirty="0" smtClean="0"/>
              <a:t>. </a:t>
            </a:r>
          </a:p>
          <a:p>
            <a:endParaRPr lang="en-US" dirty="0" smtClean="0"/>
          </a:p>
          <a:p>
            <a:r>
              <a:rPr lang="en-US" dirty="0" smtClean="0"/>
              <a:t>These</a:t>
            </a:r>
            <a:r>
              <a:rPr lang="en-US" baseline="0" dirty="0" smtClean="0"/>
              <a:t> percents are among women with a live birth in the 5 years before the survey.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E4DEAC-58D1-434F-BB65-3623C9219BA1}" type="slidenum">
              <a:rPr lang="en-US"/>
              <a:pPr/>
              <a:t>9</a:t>
            </a:fld>
            <a:endParaRPr lang="en-US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I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8B9171-470F-4721-8C66-0F3C3EFEB5A6}" type="slidenum">
              <a:rPr lang="en-US"/>
              <a:pPr/>
              <a:t>10</a:t>
            </a:fld>
            <a:endParaRPr lang="en-US"/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noProof="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CDD5BF-E7BF-4870-AF8D-BC3E3A397013}" type="slidenum">
              <a:rPr lang="en-US"/>
              <a:pPr/>
              <a:t>12</a:t>
            </a:fld>
            <a:endParaRPr lang="en-US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 with secondary </a:t>
            </a:r>
            <a:r>
              <a:rPr lang="en-US" dirty="0" smtClean="0"/>
              <a:t>and higher </a:t>
            </a:r>
            <a:r>
              <a:rPr lang="en-US" dirty="0"/>
              <a:t>education are much more likely to have assistance by a health professional than those with no education. 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No postnatal care is highest among the poorest and least educated women.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3505200" cy="476250"/>
          </a:xfrm>
        </p:spPr>
        <p:txBody>
          <a:bodyPr/>
          <a:lstStyle>
            <a:lvl1pPr>
              <a:defRPr/>
            </a:lvl1pPr>
          </a:lstStyle>
          <a:p>
            <a:fld id="{954B668B-E450-4FF1-ADC8-0605DEEEEB74}" type="datetime1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76600" y="63817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717C164-5157-45D8-8CEE-130E06D4D1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Maldives Demographic and Health Survey  (MDHS) 2009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76800"/>
            <a:ext cx="9144000" cy="1470025"/>
          </a:xfrm>
        </p:spPr>
        <p:txBody>
          <a:bodyPr/>
          <a:lstStyle/>
          <a:p>
            <a:r>
              <a:rPr lang="en-US" sz="3600" dirty="0" smtClean="0"/>
              <a:t>2009 Maldives Demographic </a:t>
            </a:r>
            <a:br>
              <a:rPr lang="en-US" sz="3600" dirty="0" smtClean="0"/>
            </a:br>
            <a:r>
              <a:rPr lang="en-US" sz="3600" dirty="0" smtClean="0"/>
              <a:t>and Health Survey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n-US" sz="4000" b="1" dirty="0" smtClean="0"/>
              <a:t>Maternal Health</a:t>
            </a:r>
            <a:endParaRPr lang="en-US" sz="4000" b="1" dirty="0"/>
          </a:p>
        </p:txBody>
      </p:sp>
      <p:pic>
        <p:nvPicPr>
          <p:cNvPr id="4" name="Picture 3" descr="Maldives-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24100"/>
            <a:ext cx="9144000" cy="2209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76200"/>
            <a:ext cx="7847013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Assistance During </a:t>
            </a:r>
            <a:r>
              <a:rPr lang="en-US" sz="3600" dirty="0" smtClean="0"/>
              <a:t>Delivery</a:t>
            </a:r>
            <a:endParaRPr lang="en-US" sz="3600" dirty="0"/>
          </a:p>
        </p:txBody>
      </p:sp>
      <p:sp>
        <p:nvSpPr>
          <p:cNvPr id="49174" name="Text Box 22"/>
          <p:cNvSpPr txBox="1">
            <a:spLocks noChangeArrowheads="1"/>
          </p:cNvSpPr>
          <p:nvPr/>
        </p:nvSpPr>
        <p:spPr bwMode="auto">
          <a:xfrm>
            <a:off x="6019800" y="5562600"/>
            <a:ext cx="2590800" cy="5909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i="1" dirty="0" smtClean="0"/>
              <a:t>Percent distribution </a:t>
            </a:r>
            <a:r>
              <a:rPr lang="en-US" i="1" dirty="0"/>
              <a:t>of births in the past 5 </a:t>
            </a:r>
            <a:r>
              <a:rPr lang="en-US" i="1" dirty="0" smtClean="0"/>
              <a:t>years</a:t>
            </a:r>
            <a:endParaRPr lang="en-US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6400800" y="1219200"/>
            <a:ext cx="2590800" cy="120032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95% </a:t>
            </a:r>
            <a:r>
              <a:rPr lang="en-US" sz="2400" dirty="0" smtClean="0">
                <a:solidFill>
                  <a:schemeClr val="bg1"/>
                </a:solidFill>
              </a:rPr>
              <a:t>of births were delivered by a skilled provider.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76400" y="6550223"/>
            <a:ext cx="7467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*Skilled provider includes </a:t>
            </a:r>
            <a:r>
              <a:rPr lang="en-US" sz="1400" dirty="0" err="1" smtClean="0"/>
              <a:t>gynaecologist</a:t>
            </a:r>
            <a:r>
              <a:rPr lang="en-US" sz="1400" dirty="0" smtClean="0"/>
              <a:t>, doctor, nurse, midwife or community/family health worker.</a:t>
            </a:r>
            <a:endParaRPr lang="en-US" sz="1400" dirty="0"/>
          </a:p>
        </p:txBody>
      </p:sp>
      <p:graphicFrame>
        <p:nvGraphicFramePr>
          <p:cNvPr id="9" name="Chart 8"/>
          <p:cNvGraphicFramePr/>
          <p:nvPr/>
        </p:nvGraphicFramePr>
        <p:xfrm>
          <a:off x="-1143000" y="914400"/>
          <a:ext cx="74676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Delivery by </a:t>
            </a:r>
            <a:r>
              <a:rPr lang="en-US" sz="4000" dirty="0" smtClean="0">
                <a:latin typeface="+mj-lt"/>
                <a:ea typeface="+mj-ea"/>
                <a:cs typeface="+mj-cs"/>
              </a:rPr>
              <a:t>Skilled Provider 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by Region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9" name="Chart 28"/>
          <p:cNvGraphicFramePr/>
          <p:nvPr/>
        </p:nvGraphicFramePr>
        <p:xfrm>
          <a:off x="228600" y="1600200"/>
          <a:ext cx="86868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 Box 45"/>
          <p:cNvSpPr txBox="1">
            <a:spLocks noChangeArrowheads="1"/>
          </p:cNvSpPr>
          <p:nvPr/>
        </p:nvSpPr>
        <p:spPr bwMode="auto">
          <a:xfrm>
            <a:off x="0" y="990600"/>
            <a:ext cx="84582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 smtClean="0"/>
              <a:t>Percent distribution of </a:t>
            </a:r>
            <a:r>
              <a:rPr lang="en-US" i="1" dirty="0"/>
              <a:t>live births in the past </a:t>
            </a:r>
            <a:r>
              <a:rPr lang="en-US" i="1" dirty="0" smtClean="0"/>
              <a:t>5 years </a:t>
            </a:r>
            <a:r>
              <a:rPr lang="en-US" i="1" dirty="0"/>
              <a:t>assisted by a </a:t>
            </a:r>
            <a:r>
              <a:rPr lang="en-US" i="1" dirty="0" smtClean="0"/>
              <a:t>skilled provider*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676400" y="6550223"/>
            <a:ext cx="7467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*Skilled provider includes </a:t>
            </a:r>
            <a:r>
              <a:rPr lang="en-US" sz="1400" dirty="0" err="1" smtClean="0"/>
              <a:t>gynaecologist</a:t>
            </a:r>
            <a:r>
              <a:rPr lang="en-US" sz="1400" dirty="0" smtClean="0"/>
              <a:t>, doctor, nurse, midwife or community/family health worker.</a:t>
            </a:r>
            <a:endParaRPr lang="en-US" sz="1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2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457200" y="1600200"/>
          <a:ext cx="8382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228600" y="152400"/>
            <a:ext cx="845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3600" dirty="0">
                <a:latin typeface="+mj-lt"/>
              </a:rPr>
              <a:t>Delivery by Skilled Provider by Education</a:t>
            </a:r>
          </a:p>
        </p:txBody>
      </p:sp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0" y="1143000"/>
            <a:ext cx="84582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/>
              <a:t>Percent distribution of </a:t>
            </a:r>
            <a:r>
              <a:rPr lang="en-US" i="1" dirty="0"/>
              <a:t>live births in the past </a:t>
            </a:r>
            <a:r>
              <a:rPr lang="en-US" i="1" dirty="0" smtClean="0"/>
              <a:t>5 years </a:t>
            </a:r>
            <a:r>
              <a:rPr lang="en-US" i="1" dirty="0"/>
              <a:t>assisted by a </a:t>
            </a:r>
            <a:r>
              <a:rPr lang="en-US" i="1" dirty="0" smtClean="0"/>
              <a:t>skilled provider*</a:t>
            </a:r>
            <a:endParaRPr lang="en-US" i="1" dirty="0"/>
          </a:p>
        </p:txBody>
      </p:sp>
      <p:sp>
        <p:nvSpPr>
          <p:cNvPr id="8" name="TextBox 7"/>
          <p:cNvSpPr txBox="1"/>
          <p:nvPr/>
        </p:nvSpPr>
        <p:spPr>
          <a:xfrm>
            <a:off x="1676400" y="6550223"/>
            <a:ext cx="7467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*Skilled provider includes </a:t>
            </a:r>
            <a:r>
              <a:rPr lang="en-US" sz="1400" dirty="0" err="1" smtClean="0"/>
              <a:t>gynaecologist</a:t>
            </a:r>
            <a:r>
              <a:rPr lang="en-US" sz="1400" dirty="0" smtClean="0"/>
              <a:t>, doctor, nurse, midwife or community/family health worker.</a:t>
            </a:r>
            <a:endParaRPr lang="en-US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Postnatal </a:t>
            </a:r>
            <a:r>
              <a:rPr lang="en-US" sz="4000" dirty="0"/>
              <a:t>Care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46% </a:t>
            </a:r>
            <a:r>
              <a:rPr lang="en-US" dirty="0" smtClean="0"/>
              <a:t>of mothers had a postnatal checkup within </a:t>
            </a:r>
            <a:r>
              <a:rPr lang="en-US" b="1" dirty="0" smtClean="0"/>
              <a:t>4 hours after delivery</a:t>
            </a:r>
          </a:p>
          <a:p>
            <a:r>
              <a:rPr lang="en-US" b="1" dirty="0" smtClean="0"/>
              <a:t>21% </a:t>
            </a:r>
            <a:r>
              <a:rPr lang="en-US" dirty="0" smtClean="0"/>
              <a:t>of mothers had a postnatal checkup within </a:t>
            </a:r>
            <a:r>
              <a:rPr lang="en-US" b="1" dirty="0" smtClean="0"/>
              <a:t>2 days after delivery</a:t>
            </a:r>
          </a:p>
          <a:p>
            <a:r>
              <a:rPr lang="en-US" b="1" dirty="0" smtClean="0"/>
              <a:t>6% </a:t>
            </a:r>
            <a:r>
              <a:rPr lang="en-US" dirty="0" smtClean="0"/>
              <a:t>of mothers had </a:t>
            </a:r>
            <a:r>
              <a:rPr lang="en-US" b="1" dirty="0" smtClean="0"/>
              <a:t>no</a:t>
            </a:r>
            <a:r>
              <a:rPr lang="en-US" dirty="0" smtClean="0"/>
              <a:t> postnatal checkup within 41 days of delivery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Key Findings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 b="1" dirty="0" smtClean="0"/>
              <a:t>99%</a:t>
            </a:r>
            <a:r>
              <a:rPr lang="en-US" sz="2800" dirty="0" smtClean="0"/>
              <a:t> </a:t>
            </a:r>
            <a:r>
              <a:rPr lang="en-US" sz="2800" dirty="0"/>
              <a:t>of women received </a:t>
            </a:r>
            <a:r>
              <a:rPr lang="en-US" sz="2800" b="1" dirty="0"/>
              <a:t>antenatal care </a:t>
            </a:r>
            <a:r>
              <a:rPr lang="en-US" sz="2800" dirty="0"/>
              <a:t>from a </a:t>
            </a:r>
            <a:r>
              <a:rPr lang="en-US" sz="2800" dirty="0" smtClean="0"/>
              <a:t>skilled provider (</a:t>
            </a:r>
            <a:r>
              <a:rPr lang="en-US" sz="2800" dirty="0" err="1" smtClean="0"/>
              <a:t>gynaecologist</a:t>
            </a:r>
            <a:r>
              <a:rPr lang="en-US" sz="2800" dirty="0" smtClean="0"/>
              <a:t>, doctor, nurse, midwife, or community/family health worker) at </a:t>
            </a:r>
            <a:r>
              <a:rPr lang="en-US" sz="2800" dirty="0"/>
              <a:t>least </a:t>
            </a:r>
            <a:r>
              <a:rPr lang="en-US" sz="2800" dirty="0" smtClean="0"/>
              <a:t>once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95% </a:t>
            </a:r>
            <a:r>
              <a:rPr lang="en-US" sz="2800" dirty="0"/>
              <a:t>of women deliver in a </a:t>
            </a:r>
            <a:r>
              <a:rPr lang="en-US" sz="2800" b="1" dirty="0"/>
              <a:t>health facility</a:t>
            </a:r>
            <a:r>
              <a:rPr lang="en-US" sz="2800" dirty="0"/>
              <a:t>; </a:t>
            </a:r>
            <a:r>
              <a:rPr lang="en-US" sz="2800" b="1" dirty="0" smtClean="0"/>
              <a:t>3% </a:t>
            </a:r>
            <a:r>
              <a:rPr lang="en-US" sz="2800" dirty="0"/>
              <a:t>deliver at </a:t>
            </a:r>
            <a:r>
              <a:rPr lang="en-US" sz="2800" b="1" dirty="0"/>
              <a:t>home</a:t>
            </a:r>
          </a:p>
          <a:p>
            <a:pPr>
              <a:lnSpc>
                <a:spcPct val="90000"/>
              </a:lnSpc>
            </a:pPr>
            <a:r>
              <a:rPr lang="en-US" sz="2800" b="1" dirty="0" smtClean="0"/>
              <a:t>95%</a:t>
            </a:r>
            <a:r>
              <a:rPr lang="en-US" sz="2800" dirty="0" smtClean="0"/>
              <a:t> </a:t>
            </a:r>
            <a:r>
              <a:rPr lang="en-US" sz="2800" dirty="0"/>
              <a:t>of women were </a:t>
            </a:r>
            <a:r>
              <a:rPr lang="en-US" sz="2800" b="1" dirty="0"/>
              <a:t>assisted</a:t>
            </a:r>
            <a:r>
              <a:rPr lang="en-US" sz="2800" dirty="0"/>
              <a:t> at birth by a </a:t>
            </a:r>
            <a:r>
              <a:rPr lang="en-US" sz="2800" dirty="0" smtClean="0"/>
              <a:t>skilled provider</a:t>
            </a:r>
          </a:p>
          <a:p>
            <a:pPr>
              <a:lnSpc>
                <a:spcPct val="90000"/>
              </a:lnSpc>
            </a:pPr>
            <a:r>
              <a:rPr lang="en-US" sz="2800" b="1" dirty="0" smtClean="0"/>
              <a:t>6% </a:t>
            </a:r>
            <a:r>
              <a:rPr lang="en-US" sz="2800" dirty="0" smtClean="0"/>
              <a:t>of </a:t>
            </a:r>
            <a:r>
              <a:rPr lang="en-US" sz="2800" dirty="0"/>
              <a:t>women </a:t>
            </a:r>
            <a:r>
              <a:rPr lang="en-US" sz="2800" dirty="0" smtClean="0"/>
              <a:t>did </a:t>
            </a:r>
            <a:r>
              <a:rPr lang="en-US" sz="2800" b="1" dirty="0" smtClean="0"/>
              <a:t>not</a:t>
            </a:r>
            <a:r>
              <a:rPr lang="en-US" sz="2800" dirty="0" smtClean="0"/>
              <a:t> receive </a:t>
            </a:r>
            <a:r>
              <a:rPr lang="en-US" sz="2800" dirty="0"/>
              <a:t>a </a:t>
            </a:r>
            <a:r>
              <a:rPr lang="en-US" sz="2800" b="1" dirty="0"/>
              <a:t>postnatal check</a:t>
            </a:r>
            <a:r>
              <a:rPr lang="en-US" sz="2800" dirty="0"/>
              <a:t> </a:t>
            </a:r>
            <a:r>
              <a:rPr lang="en-US" sz="2800" b="1" dirty="0" smtClean="0"/>
              <a:t>up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4800600" cy="1676400"/>
          </a:xfrm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b="1" dirty="0" smtClean="0">
                <a:solidFill>
                  <a:schemeClr val="tx2"/>
                </a:solidFill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dirty="0" smtClean="0">
                <a:sym typeface="WP IconicSymbolsB" pitchFamily="2" charset="2"/>
              </a:rPr>
              <a:t>Delivery and postnatal care</a:t>
            </a:r>
            <a:endParaRPr lang="en-US" dirty="0">
              <a:sym typeface="WP IconicSymbolsB" pitchFamily="2" charset="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7847013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Antenatal </a:t>
            </a:r>
            <a:r>
              <a:rPr lang="en-US" sz="3600" dirty="0" smtClean="0"/>
              <a:t>Care by Provider</a:t>
            </a:r>
            <a:endParaRPr lang="en-US" sz="3600" dirty="0"/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0" y="1143000"/>
            <a:ext cx="80772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/>
              <a:t>Percent distribution </a:t>
            </a:r>
            <a:r>
              <a:rPr lang="en-US" i="1" dirty="0"/>
              <a:t>of women </a:t>
            </a:r>
            <a:r>
              <a:rPr lang="en-US" i="1" dirty="0" smtClean="0"/>
              <a:t>age 15-49 with </a:t>
            </a:r>
            <a:r>
              <a:rPr lang="en-US" i="1" dirty="0"/>
              <a:t>a live birth in the past </a:t>
            </a:r>
            <a:r>
              <a:rPr lang="en-US" i="1" dirty="0" smtClean="0"/>
              <a:t>5 years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371600" y="6550223"/>
            <a:ext cx="7772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*Skilled provider includes </a:t>
            </a:r>
            <a:r>
              <a:rPr lang="en-US" sz="1400" dirty="0" err="1" smtClean="0"/>
              <a:t>gynaecologist</a:t>
            </a:r>
            <a:r>
              <a:rPr lang="en-US" sz="1400" dirty="0" smtClean="0"/>
              <a:t>, doctor, nurse, midwife or community/family health worker.</a:t>
            </a:r>
            <a:endParaRPr lang="en-US" sz="1400" dirty="0"/>
          </a:p>
        </p:txBody>
      </p:sp>
      <p:graphicFrame>
        <p:nvGraphicFramePr>
          <p:cNvPr id="8" name="Chart 7"/>
          <p:cNvGraphicFramePr/>
          <p:nvPr/>
        </p:nvGraphicFramePr>
        <p:xfrm>
          <a:off x="0" y="1600200"/>
          <a:ext cx="9144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3820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Antenatal Care from a Skilled Provider </a:t>
            </a:r>
            <a:br>
              <a:rPr lang="en-US" sz="3600" dirty="0" smtClean="0"/>
            </a:br>
            <a:r>
              <a:rPr lang="en-US" sz="3600" dirty="0" smtClean="0"/>
              <a:t>by Mother’s Education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828800"/>
          <a:ext cx="82296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 Box 45"/>
          <p:cNvSpPr txBox="1">
            <a:spLocks noChangeArrowheads="1"/>
          </p:cNvSpPr>
          <p:nvPr/>
        </p:nvSpPr>
        <p:spPr bwMode="auto">
          <a:xfrm>
            <a:off x="0" y="1219200"/>
            <a:ext cx="8991600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/>
              <a:t>Percent </a:t>
            </a:r>
            <a:r>
              <a:rPr lang="en-US" i="1" dirty="0"/>
              <a:t>of women with a live birth in the past </a:t>
            </a:r>
            <a:r>
              <a:rPr lang="en-US" i="1" dirty="0" smtClean="0"/>
              <a:t>5 years who received antenatal care from a skilled provider*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371600" y="6550223"/>
            <a:ext cx="7772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*Skilled provider includes </a:t>
            </a:r>
            <a:r>
              <a:rPr lang="en-US" sz="1400" dirty="0" err="1" smtClean="0"/>
              <a:t>gynaecologist</a:t>
            </a:r>
            <a:r>
              <a:rPr lang="en-US" sz="1400" dirty="0" smtClean="0"/>
              <a:t>, doctor, nurse, midwife or community/family health worker.</a:t>
            </a:r>
            <a:endParaRPr lang="en-US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8915400" cy="1143000"/>
          </a:xfrm>
        </p:spPr>
        <p:txBody>
          <a:bodyPr>
            <a:noAutofit/>
          </a:bodyPr>
          <a:lstStyle/>
          <a:p>
            <a:r>
              <a:rPr lang="en-US" sz="3600" dirty="0"/>
              <a:t>Timing </a:t>
            </a:r>
            <a:r>
              <a:rPr lang="en-US" sz="3600" dirty="0" smtClean="0"/>
              <a:t>of </a:t>
            </a:r>
            <a:r>
              <a:rPr lang="en-US" sz="3600" dirty="0"/>
              <a:t>Antenatal </a:t>
            </a:r>
            <a:r>
              <a:rPr lang="en-US" sz="3600" dirty="0" smtClean="0"/>
              <a:t>Care and </a:t>
            </a:r>
            <a:br>
              <a:rPr lang="en-US" sz="3600" dirty="0" smtClean="0"/>
            </a:br>
            <a:r>
              <a:rPr lang="en-US" sz="3600" dirty="0" smtClean="0"/>
              <a:t>Number of Visits</a:t>
            </a:r>
            <a:endParaRPr lang="en-US" sz="3600" dirty="0"/>
          </a:p>
        </p:txBody>
      </p:sp>
      <p:sp>
        <p:nvSpPr>
          <p:cNvPr id="1146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51037"/>
            <a:ext cx="8229600" cy="4525963"/>
          </a:xfrm>
        </p:spPr>
        <p:txBody>
          <a:bodyPr/>
          <a:lstStyle/>
          <a:p>
            <a:r>
              <a:rPr lang="en-US" b="1" dirty="0" smtClean="0"/>
              <a:t>90%</a:t>
            </a:r>
            <a:r>
              <a:rPr lang="en-US" dirty="0" smtClean="0"/>
              <a:t> </a:t>
            </a:r>
            <a:r>
              <a:rPr lang="en-US" dirty="0"/>
              <a:t>of women went to their first ANC visit during the 1</a:t>
            </a:r>
            <a:r>
              <a:rPr lang="en-US" baseline="30000" dirty="0"/>
              <a:t>st</a:t>
            </a:r>
            <a:r>
              <a:rPr lang="en-US" dirty="0"/>
              <a:t> trimester of pregnancy, as recommended.</a:t>
            </a:r>
          </a:p>
          <a:p>
            <a:r>
              <a:rPr lang="en-US" b="1" dirty="0" smtClean="0"/>
              <a:t>85%</a:t>
            </a:r>
            <a:r>
              <a:rPr lang="en-US" dirty="0" smtClean="0"/>
              <a:t> </a:t>
            </a:r>
            <a:r>
              <a:rPr lang="en-US" dirty="0"/>
              <a:t>of women had 4 or more ANC visits, as recommended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Less than 1% </a:t>
            </a:r>
            <a:r>
              <a:rPr lang="en-US" dirty="0" smtClean="0"/>
              <a:t>of women had no ANC visits.</a:t>
            </a: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Components of Antenatal Care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1295400"/>
            <a:ext cx="85344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b="1" dirty="0" smtClean="0"/>
              <a:t>87%</a:t>
            </a:r>
            <a:r>
              <a:rPr lang="en-US" sz="3200" dirty="0" smtClean="0"/>
              <a:t> took </a:t>
            </a:r>
            <a:r>
              <a:rPr lang="en-US" sz="3200" b="1" dirty="0" smtClean="0"/>
              <a:t>iron</a:t>
            </a:r>
            <a:r>
              <a:rPr lang="en-US" sz="3200" dirty="0" smtClean="0"/>
              <a:t> tablets or syrup during last pregnancy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/>
              <a:t>15%</a:t>
            </a:r>
            <a:r>
              <a:rPr lang="en-US" sz="3200" dirty="0" smtClean="0"/>
              <a:t> took </a:t>
            </a:r>
            <a:r>
              <a:rPr lang="en-US" sz="3200" b="1" dirty="0" smtClean="0"/>
              <a:t>intestinal parasite </a:t>
            </a:r>
            <a:r>
              <a:rPr lang="en-US" sz="3200" dirty="0" smtClean="0"/>
              <a:t>drugs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/>
              <a:t>52%</a:t>
            </a:r>
            <a:r>
              <a:rPr lang="en-US" sz="3200" dirty="0" smtClean="0"/>
              <a:t> were informed of </a:t>
            </a:r>
            <a:r>
              <a:rPr lang="en-US" sz="3200" b="1" dirty="0" smtClean="0"/>
              <a:t>signs of pregnancy complications</a:t>
            </a:r>
          </a:p>
          <a:p>
            <a:pPr>
              <a:buClr>
                <a:schemeClr val="tx1"/>
              </a:buClr>
              <a:buFont typeface="Arial" pitchFamily="34" charset="0"/>
              <a:buChar char="•"/>
            </a:pPr>
            <a:r>
              <a:rPr lang="en-US" sz="3200" b="1" dirty="0" smtClean="0"/>
              <a:t>100%</a:t>
            </a:r>
            <a:r>
              <a:rPr lang="en-US" sz="3200" dirty="0" smtClean="0"/>
              <a:t> had </a:t>
            </a:r>
            <a:r>
              <a:rPr lang="en-US" sz="3200" b="1" dirty="0" smtClean="0"/>
              <a:t>blood pressure </a:t>
            </a:r>
            <a:r>
              <a:rPr lang="en-US" sz="3200" dirty="0" smtClean="0"/>
              <a:t>measured</a:t>
            </a:r>
          </a:p>
          <a:p>
            <a:pPr>
              <a:buClr>
                <a:schemeClr val="tx1"/>
              </a:buClr>
              <a:buFont typeface="Arial" pitchFamily="34" charset="0"/>
              <a:buChar char="•"/>
            </a:pPr>
            <a:r>
              <a:rPr lang="en-US" sz="3200" b="1" dirty="0" smtClean="0"/>
              <a:t>100%</a:t>
            </a:r>
            <a:r>
              <a:rPr lang="en-US" sz="3200" dirty="0" smtClean="0"/>
              <a:t> were </a:t>
            </a:r>
            <a:r>
              <a:rPr lang="en-US" sz="3200" b="1" dirty="0" smtClean="0"/>
              <a:t>weighed</a:t>
            </a:r>
          </a:p>
          <a:p>
            <a:pPr>
              <a:buClr>
                <a:schemeClr val="tx1"/>
              </a:buClr>
              <a:buFont typeface="Arial" pitchFamily="34" charset="0"/>
              <a:buChar char="•"/>
            </a:pPr>
            <a:r>
              <a:rPr lang="en-US" sz="3200" b="1" dirty="0" smtClean="0"/>
              <a:t>98% </a:t>
            </a:r>
            <a:r>
              <a:rPr lang="en-US" sz="3200" dirty="0" smtClean="0"/>
              <a:t>had </a:t>
            </a:r>
            <a:r>
              <a:rPr lang="en-US" sz="3200" b="1" dirty="0" smtClean="0"/>
              <a:t>blood samples </a:t>
            </a:r>
            <a:r>
              <a:rPr lang="en-US" sz="3200" dirty="0" smtClean="0"/>
              <a:t>taken</a:t>
            </a:r>
          </a:p>
          <a:p>
            <a:pPr>
              <a:buClr>
                <a:schemeClr val="tx1"/>
              </a:buClr>
              <a:buFont typeface="Arial" pitchFamily="34" charset="0"/>
              <a:buChar char="•"/>
            </a:pPr>
            <a:r>
              <a:rPr lang="en-US" sz="3200" b="1" dirty="0" smtClean="0"/>
              <a:t>97%</a:t>
            </a:r>
            <a:r>
              <a:rPr lang="en-US" sz="3200" dirty="0" smtClean="0"/>
              <a:t> had </a:t>
            </a:r>
            <a:r>
              <a:rPr lang="en-US" sz="3200" b="1" dirty="0" smtClean="0"/>
              <a:t>urine samples </a:t>
            </a:r>
            <a:r>
              <a:rPr lang="en-US" sz="3200" dirty="0" smtClean="0"/>
              <a:t>taken</a:t>
            </a:r>
          </a:p>
          <a:p>
            <a:endParaRPr lang="en-US" b="1" dirty="0" smtClean="0"/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773113" y="304800"/>
            <a:ext cx="7847012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/>
              <a:t>Tetanus Toxoid Injections</a:t>
            </a:r>
          </a:p>
        </p:txBody>
      </p:sp>
      <p:sp>
        <p:nvSpPr>
          <p:cNvPr id="14344" name="Rectangle 8"/>
          <p:cNvSpPr>
            <a:spLocks noGrp="1" noChangeArrowheads="1"/>
          </p:cNvSpPr>
          <p:nvPr>
            <p:ph idx="1"/>
          </p:nvPr>
        </p:nvSpPr>
        <p:spPr>
          <a:xfrm>
            <a:off x="457200" y="2049463"/>
            <a:ext cx="8210550" cy="3284537"/>
          </a:xfrm>
          <a:noFill/>
          <a:ln/>
        </p:spPr>
        <p:txBody>
          <a:bodyPr/>
          <a:lstStyle/>
          <a:p>
            <a:pPr marL="288925" indent="-288925">
              <a:lnSpc>
                <a:spcPct val="90000"/>
              </a:lnSpc>
              <a:spcAft>
                <a:spcPct val="50000"/>
              </a:spcAft>
              <a:buNone/>
            </a:pPr>
            <a:r>
              <a:rPr lang="en-US" b="1" dirty="0" smtClean="0"/>
              <a:t>	82% </a:t>
            </a:r>
            <a:r>
              <a:rPr lang="en-US" dirty="0" smtClean="0"/>
              <a:t>of last </a:t>
            </a:r>
            <a:r>
              <a:rPr lang="en-US" dirty="0"/>
              <a:t>births were protected against neonatal tetanus. </a:t>
            </a:r>
            <a:r>
              <a:rPr lang="en-US" b="1" dirty="0" smtClean="0"/>
              <a:t>60%</a:t>
            </a:r>
            <a:r>
              <a:rPr lang="en-US" dirty="0" smtClean="0"/>
              <a:t> of women received </a:t>
            </a:r>
            <a:r>
              <a:rPr lang="en-US" dirty="0"/>
              <a:t>two or more TT </a:t>
            </a:r>
            <a:r>
              <a:rPr lang="en-US" dirty="0" smtClean="0"/>
              <a:t>injections during their last pregnancy.</a:t>
            </a:r>
            <a:endParaRPr lang="en-US" sz="4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0" y="2133600"/>
            <a:ext cx="4572000" cy="1676400"/>
          </a:xfrm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dirty="0" smtClean="0"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b="1" dirty="0" smtClean="0">
                <a:solidFill>
                  <a:schemeClr val="tx2"/>
                </a:solidFill>
                <a:sym typeface="WP IconicSymbolsB" pitchFamily="2" charset="2"/>
              </a:rPr>
              <a:t>Delivery and postnatal care</a:t>
            </a:r>
            <a:endParaRPr lang="en-US" b="1" dirty="0">
              <a:solidFill>
                <a:schemeClr val="tx2"/>
              </a:solidFill>
              <a:sym typeface="WP IconicSymbolsB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7954963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Place of Delivery</a:t>
            </a: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533400" y="1524000"/>
          <a:ext cx="8342312" cy="4976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0" y="1143000"/>
            <a:ext cx="81534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/>
              <a:t>Percent distribution of live births in the 5 years before the survey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aldives">
      <a:dk1>
        <a:srgbClr val="F5822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aldives">
      <a:dk1>
        <a:srgbClr val="080808"/>
      </a:dk1>
      <a:lt1>
        <a:sysClr val="window" lastClr="FFFFFF"/>
      </a:lt1>
      <a:dk2>
        <a:srgbClr val="F58220"/>
      </a:dk2>
      <a:lt2>
        <a:srgbClr val="DCB184"/>
      </a:lt2>
      <a:accent1>
        <a:srgbClr val="C1865C"/>
      </a:accent1>
      <a:accent2>
        <a:srgbClr val="FDF9C9"/>
      </a:accent2>
      <a:accent3>
        <a:srgbClr val="634035"/>
      </a:accent3>
      <a:accent4>
        <a:srgbClr val="DDBF9B"/>
      </a:accent4>
      <a:accent5>
        <a:srgbClr val="CE672F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1162</TotalTime>
  <Words>551</Words>
  <Application>Microsoft Office PowerPoint</Application>
  <PresentationFormat>On-screen Show (4:3)</PresentationFormat>
  <Paragraphs>70</Paragraphs>
  <Slides>14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Office Theme</vt:lpstr>
      <vt:lpstr>Custom Design</vt:lpstr>
      <vt:lpstr>2009 Maldives Demographic  and Health Survey</vt:lpstr>
      <vt:lpstr>Slide 2</vt:lpstr>
      <vt:lpstr>Antenatal Care by Provider</vt:lpstr>
      <vt:lpstr>Antenatal Care from a Skilled Provider  by Mother’s Education</vt:lpstr>
      <vt:lpstr>Timing of Antenatal Care and  Number of Visits</vt:lpstr>
      <vt:lpstr>Components of Antenatal Care</vt:lpstr>
      <vt:lpstr>Tetanus Toxoid Injections</vt:lpstr>
      <vt:lpstr>Slide 8</vt:lpstr>
      <vt:lpstr>Place of Delivery</vt:lpstr>
      <vt:lpstr>Assistance During Delivery</vt:lpstr>
      <vt:lpstr>Slide 11</vt:lpstr>
      <vt:lpstr>Slide 12</vt:lpstr>
      <vt:lpstr>Postnatal Care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321</cp:revision>
  <dcterms:created xsi:type="dcterms:W3CDTF">2010-09-28T12:56:06Z</dcterms:created>
  <dcterms:modified xsi:type="dcterms:W3CDTF">2012-05-15T14:30:07Z</dcterms:modified>
</cp:coreProperties>
</file>