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74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75" r:id="rId20"/>
    <p:sldId id="267" r:id="rId21"/>
    <p:sldId id="269" r:id="rId22"/>
    <p:sldId id="270" r:id="rId23"/>
    <p:sldId id="271" r:id="rId24"/>
    <p:sldId id="272" r:id="rId25"/>
    <p:sldId id="27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655E-2"/>
          <c:y val="0.18451122998575109"/>
          <c:w val="0.96604938271604934"/>
          <c:h val="0.676096777636062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82</c:v>
                </c:pt>
                <c:pt idx="1">
                  <c:v>53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84</c:v>
                </c:pt>
                <c:pt idx="1">
                  <c:v>61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83</c:v>
                </c:pt>
                <c:pt idx="1">
                  <c:v>57</c:v>
                </c:pt>
              </c:numCache>
            </c:numRef>
          </c:val>
        </c:ser>
        <c:dLbls>
          <c:showVal val="1"/>
        </c:dLbls>
        <c:gapWidth val="75"/>
        <c:overlap val="-5"/>
        <c:axId val="95639040"/>
        <c:axId val="95640576"/>
      </c:barChart>
      <c:catAx>
        <c:axId val="956390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2"/>
            </a:solidFill>
          </a:ln>
        </c:spPr>
        <c:crossAx val="95640576"/>
        <c:crosses val="autoZero"/>
        <c:auto val="1"/>
        <c:lblAlgn val="ctr"/>
        <c:lblOffset val="100"/>
      </c:catAx>
      <c:valAx>
        <c:axId val="95640576"/>
        <c:scaling>
          <c:orientation val="minMax"/>
        </c:scaling>
        <c:delete val="1"/>
        <c:axPos val="l"/>
        <c:numFmt formatCode="General" sourceLinked="1"/>
        <c:tickLblPos val="none"/>
        <c:crossAx val="956390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30666904114213589"/>
          <c:w val="0.96944444444444533"/>
          <c:h val="0.5686348261628997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Households with a usual member age 65+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</c:v>
                </c:pt>
                <c:pt idx="1">
                  <c:v>26</c:v>
                </c:pt>
                <c:pt idx="2">
                  <c:v>28</c:v>
                </c:pt>
                <c:pt idx="3">
                  <c:v>27</c:v>
                </c:pt>
                <c:pt idx="4">
                  <c:v>30</c:v>
                </c:pt>
                <c:pt idx="5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Household members age 65+ that need care and support for one or more areas of physical activity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57</c:v>
                </c:pt>
                <c:pt idx="1">
                  <c:v>62</c:v>
                </c:pt>
                <c:pt idx="2">
                  <c:v>45</c:v>
                </c:pt>
                <c:pt idx="3">
                  <c:v>55</c:v>
                </c:pt>
                <c:pt idx="4">
                  <c:v>56</c:v>
                </c:pt>
                <c:pt idx="5">
                  <c:v>65</c:v>
                </c:pt>
              </c:numCache>
            </c:numRef>
          </c:val>
        </c:ser>
        <c:dLbls>
          <c:showVal val="1"/>
        </c:dLbls>
        <c:overlap val="-25"/>
        <c:axId val="144300288"/>
        <c:axId val="144306176"/>
      </c:barChart>
      <c:catAx>
        <c:axId val="14430028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2"/>
            </a:solidFill>
          </a:ln>
        </c:spPr>
        <c:crossAx val="144306176"/>
        <c:crosses val="autoZero"/>
        <c:auto val="1"/>
        <c:lblAlgn val="ctr"/>
        <c:lblOffset val="100"/>
      </c:catAx>
      <c:valAx>
        <c:axId val="144306176"/>
        <c:scaling>
          <c:orientation val="minMax"/>
        </c:scaling>
        <c:delete val="1"/>
        <c:axPos val="l"/>
        <c:numFmt formatCode="General" sourceLinked="1"/>
        <c:tickLblPos val="none"/>
        <c:crossAx val="144300288"/>
        <c:crosses val="autoZero"/>
        <c:crossBetween val="between"/>
      </c:valAx>
    </c:plotArea>
    <c:legend>
      <c:legendPos val="t"/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1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40</c:v>
                </c:pt>
                <c:pt idx="1">
                  <c:v>23</c:v>
                </c:pt>
                <c:pt idx="2">
                  <c:v>21</c:v>
                </c:pt>
                <c:pt idx="3">
                  <c:v>36</c:v>
                </c:pt>
                <c:pt idx="4">
                  <c:v>17</c:v>
                </c:pt>
                <c:pt idx="5">
                  <c:v>25</c:v>
                </c:pt>
                <c:pt idx="6">
                  <c:v>29</c:v>
                </c:pt>
              </c:numCache>
            </c:numRef>
          </c:val>
        </c:ser>
        <c:dLbls>
          <c:showVal val="1"/>
        </c:dLbls>
        <c:overlap val="-25"/>
        <c:axId val="144465920"/>
        <c:axId val="144467456"/>
      </c:barChart>
      <c:catAx>
        <c:axId val="14446592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2"/>
            </a:solidFill>
          </a:ln>
        </c:spPr>
        <c:crossAx val="144467456"/>
        <c:crosses val="autoZero"/>
        <c:auto val="1"/>
        <c:lblAlgn val="ctr"/>
        <c:lblOffset val="100"/>
      </c:catAx>
      <c:valAx>
        <c:axId val="144467456"/>
        <c:scaling>
          <c:orientation val="minMax"/>
        </c:scaling>
        <c:delete val="1"/>
        <c:axPos val="l"/>
        <c:numFmt formatCode="General" sourceLinked="1"/>
        <c:tickLblPos val="none"/>
        <c:crossAx val="14446592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1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6</c:v>
                </c:pt>
                <c:pt idx="2">
                  <c:v>11</c:v>
                </c:pt>
                <c:pt idx="3">
                  <c:v>19</c:v>
                </c:pt>
                <c:pt idx="4">
                  <c:v>25</c:v>
                </c:pt>
                <c:pt idx="5">
                  <c:v>9</c:v>
                </c:pt>
                <c:pt idx="6">
                  <c:v>9</c:v>
                </c:pt>
              </c:numCache>
            </c:numRef>
          </c:val>
        </c:ser>
        <c:dLbls>
          <c:showVal val="1"/>
        </c:dLbls>
        <c:overlap val="-25"/>
        <c:axId val="144602624"/>
        <c:axId val="144604160"/>
      </c:barChart>
      <c:catAx>
        <c:axId val="1446026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2"/>
            </a:solidFill>
          </a:ln>
        </c:spPr>
        <c:crossAx val="144604160"/>
        <c:crosses val="autoZero"/>
        <c:auto val="1"/>
        <c:lblAlgn val="ctr"/>
        <c:lblOffset val="100"/>
      </c:catAx>
      <c:valAx>
        <c:axId val="144604160"/>
        <c:scaling>
          <c:orientation val="minMax"/>
        </c:scaling>
        <c:delete val="1"/>
        <c:axPos val="l"/>
        <c:numFmt formatCode="General" sourceLinked="1"/>
        <c:tickLblPos val="none"/>
        <c:crossAx val="14460262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/>
                      <a:t>Own renovated/ repaired house
</a:t>
                    </a:r>
                    <a:r>
                      <a:rPr lang="en-US" smtClean="0"/>
                      <a:t>49%</a:t>
                    </a:r>
                    <a:endParaRPr lang="en-US"/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Temporary shelter</c:v>
                </c:pt>
                <c:pt idx="1">
                  <c:v>Old damaged house</c:v>
                </c:pt>
                <c:pt idx="2">
                  <c:v>Own renovated/ repaired house</c:v>
                </c:pt>
                <c:pt idx="3">
                  <c:v>Reconstructed new house</c:v>
                </c:pt>
                <c:pt idx="4">
                  <c:v>Living with host family</c:v>
                </c:pt>
                <c:pt idx="5">
                  <c:v>Not determined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</c:v>
                </c:pt>
                <c:pt idx="1">
                  <c:v>8</c:v>
                </c:pt>
                <c:pt idx="2">
                  <c:v>49</c:v>
                </c:pt>
                <c:pt idx="3">
                  <c:v>16</c:v>
                </c:pt>
                <c:pt idx="4">
                  <c:v>10</c:v>
                </c:pt>
                <c:pt idx="5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0944981877265362"/>
          <c:y val="3.3672391930733854E-2"/>
          <c:w val="0.78102637170353706"/>
          <c:h val="0.93826728146032057"/>
        </c:manualLayout>
      </c:layout>
      <c:barChart>
        <c:barDir val="bar"/>
        <c:grouping val="percent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primary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Sheet1!$B$3</c:f>
              <c:numCache>
                <c:formatCode>0</c:formatCode>
                <c:ptCount val="1"/>
                <c:pt idx="0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Incomplete or complete 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Sheet1!$B$4</c:f>
              <c:numCache>
                <c:formatCode>0</c:formatCode>
                <c:ptCount val="1"/>
                <c:pt idx="0">
                  <c:v>36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Sheet1!$B$5</c:f>
              <c:numCache>
                <c:formatCode>0</c:formatCode>
                <c:ptCount val="1"/>
                <c:pt idx="0">
                  <c:v>5</c:v>
                </c:pt>
              </c:numCache>
            </c:numRef>
          </c:val>
        </c:ser>
        <c:dLbls>
          <c:showVal val="1"/>
        </c:dLbls>
        <c:gapWidth val="95"/>
        <c:overlap val="100"/>
        <c:axId val="146802176"/>
        <c:axId val="146803712"/>
      </c:barChart>
      <c:catAx>
        <c:axId val="14680217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lang="en-US" b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defRPr>
            </a:pPr>
            <a:endParaRPr lang="en-US"/>
          </a:p>
        </c:txPr>
        <c:crossAx val="146803712"/>
        <c:crosses val="autoZero"/>
        <c:auto val="1"/>
        <c:lblAlgn val="ctr"/>
        <c:lblOffset val="100"/>
      </c:catAx>
      <c:valAx>
        <c:axId val="146803712"/>
        <c:scaling>
          <c:orientation val="minMax"/>
        </c:scaling>
        <c:delete val="1"/>
        <c:axPos val="b"/>
        <c:numFmt formatCode="0%" sourceLinked="1"/>
        <c:tickLblPos val="none"/>
        <c:crossAx val="146802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54E-2"/>
          <c:y val="0.13783383807793462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Read newspaper</c:v>
                </c:pt>
                <c:pt idx="1">
                  <c:v>Watches TV</c:v>
                </c:pt>
                <c:pt idx="2">
                  <c:v>Listens to radio</c:v>
                </c:pt>
                <c:pt idx="3">
                  <c:v>Uses internet</c:v>
                </c:pt>
                <c:pt idx="4">
                  <c:v>At least three media</c:v>
                </c:pt>
                <c:pt idx="5">
                  <c:v>No mass media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36</c:v>
                </c:pt>
                <c:pt idx="1">
                  <c:v>96</c:v>
                </c:pt>
                <c:pt idx="2">
                  <c:v>78</c:v>
                </c:pt>
                <c:pt idx="3">
                  <c:v>21</c:v>
                </c:pt>
                <c:pt idx="4">
                  <c:v>37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75"/>
        <c:overlap val="-5"/>
        <c:axId val="144398976"/>
        <c:axId val="144400768"/>
      </c:barChart>
      <c:catAx>
        <c:axId val="144398976"/>
        <c:scaling>
          <c:orientation val="minMax"/>
        </c:scaling>
        <c:axPos val="b"/>
        <c:tickLblPos val="nextTo"/>
        <c:spPr>
          <a:ln>
            <a:solidFill>
              <a:schemeClr val="tx2"/>
            </a:solidFill>
          </a:ln>
        </c:spPr>
        <c:crossAx val="144400768"/>
        <c:crosses val="autoZero"/>
        <c:auto val="1"/>
        <c:lblAlgn val="ctr"/>
        <c:lblOffset val="100"/>
      </c:catAx>
      <c:valAx>
        <c:axId val="144400768"/>
        <c:scaling>
          <c:orientation val="minMax"/>
        </c:scaling>
        <c:delete val="1"/>
        <c:axPos val="l"/>
        <c:numFmt formatCode="0" sourceLinked="1"/>
        <c:tickLblPos val="none"/>
        <c:crossAx val="14439897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716E-2"/>
          <c:y val="0.1111111111111111"/>
          <c:w val="0.96866096866096851"/>
          <c:h val="0.757471357746948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4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Sheet1!$A$2:$A$6</c:f>
              <c:strCache>
                <c:ptCount val="5"/>
                <c:pt idx="0">
                  <c:v>None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  <c:pt idx="4">
                  <c:v>Total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40</c:v>
                </c:pt>
                <c:pt idx="1">
                  <c:v>34</c:v>
                </c:pt>
                <c:pt idx="2">
                  <c:v>42</c:v>
                </c:pt>
                <c:pt idx="3">
                  <c:v>65</c:v>
                </c:pt>
                <c:pt idx="4" formatCode="General">
                  <c:v>40</c:v>
                </c:pt>
              </c:numCache>
            </c:numRef>
          </c:val>
        </c:ser>
        <c:dLbls>
          <c:showVal val="1"/>
        </c:dLbls>
        <c:overlap val="-25"/>
        <c:axId val="144429440"/>
        <c:axId val="144430976"/>
      </c:barChart>
      <c:catAx>
        <c:axId val="1444294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2"/>
            </a:solidFill>
          </a:ln>
        </c:spPr>
        <c:crossAx val="144430976"/>
        <c:crosses val="autoZero"/>
        <c:auto val="1"/>
        <c:lblAlgn val="ctr"/>
        <c:lblOffset val="100"/>
      </c:catAx>
      <c:valAx>
        <c:axId val="144430976"/>
        <c:scaling>
          <c:orientation val="minMax"/>
        </c:scaling>
        <c:delete val="1"/>
        <c:axPos val="l"/>
        <c:numFmt formatCode="0" sourceLinked="1"/>
        <c:tickLblPos val="none"/>
        <c:crossAx val="1444294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Agriculture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26</c:v>
                </c:pt>
                <c:pt idx="1">
                  <c:v>16</c:v>
                </c:pt>
                <c:pt idx="2">
                  <c:v>21</c:v>
                </c:pt>
                <c:pt idx="3">
                  <c:v>32</c:v>
                </c:pt>
                <c:pt idx="4">
                  <c:v>4</c:v>
                </c:pt>
              </c:numCache>
            </c:numRef>
          </c:val>
        </c:ser>
        <c:dLbls>
          <c:showVal val="1"/>
        </c:dLbls>
        <c:gapWidth val="75"/>
        <c:overlap val="-5"/>
        <c:axId val="147031552"/>
        <c:axId val="147033088"/>
      </c:barChart>
      <c:catAx>
        <c:axId val="14703155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2"/>
            </a:solidFill>
          </a:ln>
        </c:spPr>
        <c:crossAx val="147033088"/>
        <c:crosses val="autoZero"/>
        <c:auto val="1"/>
        <c:lblAlgn val="ctr"/>
        <c:lblOffset val="100"/>
      </c:catAx>
      <c:valAx>
        <c:axId val="147033088"/>
        <c:scaling>
          <c:orientation val="minMax"/>
        </c:scaling>
        <c:delete val="1"/>
        <c:axPos val="l"/>
        <c:numFmt formatCode="0" sourceLinked="1"/>
        <c:tickLblPos val="none"/>
        <c:crossAx val="14703155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90</c:v>
                </c:pt>
                <c:pt idx="1">
                  <c:v>3</c:v>
                </c:pt>
                <c:pt idx="2">
                  <c:v>0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97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</c:numCache>
            </c:numRef>
          </c:val>
        </c:ser>
        <c:dLbls>
          <c:showVal val="1"/>
        </c:dLbls>
        <c:gapWidth val="100"/>
        <c:overlap val="-10"/>
        <c:axId val="146911232"/>
        <c:axId val="146912768"/>
      </c:barChart>
      <c:catAx>
        <c:axId val="14691123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2"/>
            </a:solidFill>
          </a:ln>
        </c:spPr>
        <c:crossAx val="146912768"/>
        <c:crosses val="autoZero"/>
        <c:auto val="1"/>
        <c:lblAlgn val="ctr"/>
        <c:lblOffset val="100"/>
      </c:catAx>
      <c:valAx>
        <c:axId val="146912768"/>
        <c:scaling>
          <c:orientation val="minMax"/>
        </c:scaling>
        <c:delete val="1"/>
        <c:axPos val="l"/>
        <c:numFmt formatCode="0" sourceLinked="1"/>
        <c:tickLblPos val="none"/>
        <c:crossAx val="146911232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1"/>
          <c:order val="1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4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2"/>
              <c:layout>
                <c:manualLayout>
                  <c:x val="-8.9759194257344341E-2"/>
                  <c:y val="6.1701303730476369E-4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5.1819087373114497E-2"/>
                  <c:y val="0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Piper water</c:v>
                </c:pt>
                <c:pt idx="1">
                  <c:v>Bottled water from an improved source</c:v>
                </c:pt>
                <c:pt idx="2">
                  <c:v>Bottled water from a non-improved source</c:v>
                </c:pt>
                <c:pt idx="3">
                  <c:v>Rainwater</c:v>
                </c:pt>
                <c:pt idx="4">
                  <c:v>Protected dug well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</c:v>
                </c:pt>
                <c:pt idx="1">
                  <c:v>41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>
                <c:manualLayout>
                  <c:x val="-9.7930462005502567E-2"/>
                  <c:y val="0.11307763948861264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2.4319324542263546E-2"/>
                  <c:y val="3.1809541952417246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0.17187798437845872"/>
                  <c:y val="6.25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Piper water</c:v>
                </c:pt>
                <c:pt idx="1">
                  <c:v>Bottled water from an improved source</c:v>
                </c:pt>
                <c:pt idx="2">
                  <c:v>Bottled water from a non-improved source</c:v>
                </c:pt>
                <c:pt idx="3">
                  <c:v>Rainwater</c:v>
                </c:pt>
                <c:pt idx="4">
                  <c:v>Protected dug well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</c:v>
                </c:pt>
                <c:pt idx="1">
                  <c:v>41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1"/>
          <c:order val="1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1.2960187205514983E-2"/>
                  <c:y val="1.6129032258064523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6750086962021313"/>
                  <c:y val="2.0823114323824297E-3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9.2680169496885165E-2"/>
                  <c:y val="0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Other</c:v>
                </c:pt>
                <c:pt idx="1">
                  <c:v>Bottled water from an improved source or piped water</c:v>
                </c:pt>
                <c:pt idx="2">
                  <c:v>Rainwater</c:v>
                </c:pt>
                <c:pt idx="3">
                  <c:v>Protected dug well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95</c:v>
                </c:pt>
                <c:pt idx="3">
                  <c:v>1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>
                <c:manualLayout>
                  <c:x val="-9.7930462005502567E-2"/>
                  <c:y val="0.11307763948861267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2.4319324542263546E-2"/>
                  <c:y val="3.1809541952417246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0.17187798437845872"/>
                  <c:y val="6.25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Other</c:v>
                </c:pt>
                <c:pt idx="1">
                  <c:v>Bottled water from an improved source or piped water</c:v>
                </c:pt>
                <c:pt idx="2">
                  <c:v>Rainwater</c:v>
                </c:pt>
                <c:pt idx="3">
                  <c:v>Protected dug well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95</c:v>
                </c:pt>
                <c:pt idx="3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0"/>
                      <a:t>Flush/pour flush to piped sewer system
</a:t>
                    </a:r>
                    <a:r>
                      <a:rPr lang="en-US" b="0" smtClean="0"/>
                      <a:t>42%</a:t>
                    </a:r>
                    <a:endParaRPr lang="en-US" b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9.2384684553319649E-2"/>
                  <c:y val="4.9295657663045427E-3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600" b="0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Flush/pour flush to piped sewer system</c:v>
                </c:pt>
                <c:pt idx="1">
                  <c:v>VIP latrine</c:v>
                </c:pt>
                <c:pt idx="2">
                  <c:v>Shared facility</c:v>
                </c:pt>
                <c:pt idx="3">
                  <c:v>Flush/pour flush to septic tank</c:v>
                </c:pt>
                <c:pt idx="4">
                  <c:v>Flush/pour flush to pit latrine</c:v>
                </c:pt>
                <c:pt idx="5">
                  <c:v>No facility/bush/field</c:v>
                </c:pt>
                <c:pt idx="6">
                  <c:v>Flush/pour flush not to sewer/septic tank/pit latrine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42</c:v>
                </c:pt>
                <c:pt idx="1">
                  <c:v>1</c:v>
                </c:pt>
                <c:pt idx="2">
                  <c:v>2</c:v>
                </c:pt>
                <c:pt idx="3">
                  <c:v>24</c:v>
                </c:pt>
                <c:pt idx="4">
                  <c:v>27</c:v>
                </c:pt>
                <c:pt idx="5" formatCode="General">
                  <c:v>2</c:v>
                </c:pt>
                <c:pt idx="6" formatCode="General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666666666666677E-2"/>
          <c:y val="0.17930575276451097"/>
          <c:w val="0.96944444444444566"/>
          <c:h val="0.6412847984165919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Motorcycle/scooter</c:v>
                </c:pt>
                <c:pt idx="2">
                  <c:v>Bicycle</c:v>
                </c:pt>
                <c:pt idx="3">
                  <c:v>Mobile telephone</c:v>
                </c:pt>
                <c:pt idx="4">
                  <c:v>Television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</c:v>
                </c:pt>
                <c:pt idx="1">
                  <c:v>42</c:v>
                </c:pt>
                <c:pt idx="2">
                  <c:v>40</c:v>
                </c:pt>
                <c:pt idx="3">
                  <c:v>97</c:v>
                </c:pt>
                <c:pt idx="4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Motorcycle/scooter</c:v>
                </c:pt>
                <c:pt idx="2">
                  <c:v>Bicycle</c:v>
                </c:pt>
                <c:pt idx="3">
                  <c:v>Mobile telephone</c:v>
                </c:pt>
                <c:pt idx="4">
                  <c:v>Television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11</c:v>
                </c:pt>
                <c:pt idx="1">
                  <c:v>70</c:v>
                </c:pt>
                <c:pt idx="2">
                  <c:v>15</c:v>
                </c:pt>
                <c:pt idx="3">
                  <c:v>99</c:v>
                </c:pt>
                <c:pt idx="4">
                  <c:v>97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Motorcycle/scooter</c:v>
                </c:pt>
                <c:pt idx="2">
                  <c:v>Bicycle</c:v>
                </c:pt>
                <c:pt idx="3">
                  <c:v>Mobile telephone</c:v>
                </c:pt>
                <c:pt idx="4">
                  <c:v>Television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3</c:v>
                </c:pt>
                <c:pt idx="1">
                  <c:v>29</c:v>
                </c:pt>
                <c:pt idx="2">
                  <c:v>51</c:v>
                </c:pt>
                <c:pt idx="3">
                  <c:v>97</c:v>
                </c:pt>
                <c:pt idx="4">
                  <c:v>95</c:v>
                </c:pt>
              </c:numCache>
            </c:numRef>
          </c:val>
        </c:ser>
        <c:dLbls>
          <c:showVal val="1"/>
        </c:dLbls>
        <c:overlap val="-25"/>
        <c:axId val="102348288"/>
        <c:axId val="102349824"/>
      </c:barChart>
      <c:catAx>
        <c:axId val="10234828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102349824"/>
        <c:crosses val="autoZero"/>
        <c:auto val="1"/>
        <c:lblAlgn val="ctr"/>
        <c:lblOffset val="100"/>
      </c:catAx>
      <c:valAx>
        <c:axId val="102349824"/>
        <c:scaling>
          <c:orientation val="minMax"/>
        </c:scaling>
        <c:delete val="1"/>
        <c:axPos val="l"/>
        <c:numFmt formatCode="0" sourceLinked="1"/>
        <c:tickLblPos val="none"/>
        <c:crossAx val="1023482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1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93</c:v>
                </c:pt>
                <c:pt idx="1">
                  <c:v>97</c:v>
                </c:pt>
                <c:pt idx="2">
                  <c:v>95</c:v>
                </c:pt>
                <c:pt idx="3">
                  <c:v>92</c:v>
                </c:pt>
                <c:pt idx="4">
                  <c:v>93</c:v>
                </c:pt>
                <c:pt idx="5">
                  <c:v>86</c:v>
                </c:pt>
                <c:pt idx="6">
                  <c:v>93</c:v>
                </c:pt>
              </c:numCache>
            </c:numRef>
          </c:val>
        </c:ser>
        <c:dLbls>
          <c:showVal val="1"/>
        </c:dLbls>
        <c:overlap val="-25"/>
        <c:axId val="116417280"/>
        <c:axId val="116418816"/>
      </c:barChart>
      <c:catAx>
        <c:axId val="11641728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2"/>
            </a:solidFill>
          </a:ln>
        </c:spPr>
        <c:crossAx val="116418816"/>
        <c:crosses val="autoZero"/>
        <c:auto val="1"/>
        <c:lblAlgn val="ctr"/>
        <c:lblOffset val="100"/>
      </c:catAx>
      <c:valAx>
        <c:axId val="116418816"/>
        <c:scaling>
          <c:orientation val="minMax"/>
        </c:scaling>
        <c:delete val="1"/>
        <c:axPos val="l"/>
        <c:numFmt formatCode="General" sourceLinked="1"/>
        <c:tickLblPos val="none"/>
        <c:crossAx val="11641728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Vision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</c:v>
                </c:pt>
                <c:pt idx="4">
                  <c:v>Mobility</c:v>
                </c:pt>
                <c:pt idx="5">
                  <c:v>Self-care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13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7</c:v>
                </c:pt>
                <c:pt idx="5">
                  <c:v>2</c:v>
                </c:pt>
              </c:numCache>
            </c:numRef>
          </c:val>
        </c:ser>
        <c:dLbls>
          <c:showVal val="1"/>
        </c:dLbls>
        <c:overlap val="-25"/>
        <c:axId val="119155712"/>
        <c:axId val="119161600"/>
      </c:barChart>
      <c:catAx>
        <c:axId val="119155712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tx2"/>
            </a:solidFill>
          </a:ln>
        </c:spPr>
        <c:crossAx val="119161600"/>
        <c:crosses val="autoZero"/>
        <c:auto val="1"/>
        <c:lblAlgn val="ctr"/>
        <c:lblOffset val="100"/>
      </c:catAx>
      <c:valAx>
        <c:axId val="119161600"/>
        <c:scaling>
          <c:orientation val="minMax"/>
        </c:scaling>
        <c:delete val="1"/>
        <c:axPos val="l"/>
        <c:numFmt formatCode="General" sourceLinked="1"/>
        <c:tickLblPos val="none"/>
        <c:crossAx val="11915571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6944444444444544"/>
          <c:h val="0.6754098520027687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tx1">
                <a:lumMod val="75000"/>
              </a:schemeClr>
            </a:solidFill>
          </c:spPr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cat>
            <c:strRef>
              <c:f>Sheet1!$A$1:$C$1</c:f>
              <c:strCache>
                <c:ptCount val="3"/>
                <c:pt idx="0">
                  <c:v>Household members age 5-14</c:v>
                </c:pt>
                <c:pt idx="1">
                  <c:v>Household members age 15-49</c:v>
                </c:pt>
                <c:pt idx="2">
                  <c:v>Household members age 50+</c:v>
                </c:pt>
              </c:strCache>
            </c:strRef>
          </c:cat>
          <c:val>
            <c:numRef>
              <c:f>Sheet1!$A$2:$C$2</c:f>
              <c:numCache>
                <c:formatCode>General</c:formatCode>
                <c:ptCount val="3"/>
                <c:pt idx="0">
                  <c:v>14</c:v>
                </c:pt>
                <c:pt idx="1">
                  <c:v>18</c:v>
                </c:pt>
                <c:pt idx="2">
                  <c:v>51</c:v>
                </c:pt>
              </c:numCache>
            </c:numRef>
          </c:val>
        </c:ser>
        <c:dLbls>
          <c:showVal val="1"/>
        </c:dLbls>
        <c:overlap val="-25"/>
        <c:axId val="119216768"/>
        <c:axId val="119218560"/>
      </c:barChart>
      <c:catAx>
        <c:axId val="11921676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2"/>
            </a:solidFill>
          </a:ln>
        </c:spPr>
        <c:crossAx val="119218560"/>
        <c:crosses val="autoZero"/>
        <c:auto val="1"/>
        <c:lblAlgn val="ctr"/>
        <c:lblOffset val="100"/>
      </c:catAx>
      <c:valAx>
        <c:axId val="119218560"/>
        <c:scaling>
          <c:orientation val="minMax"/>
        </c:scaling>
        <c:delete val="1"/>
        <c:axPos val="l"/>
        <c:numFmt formatCode="General" sourceLinked="1"/>
        <c:tickLblPos val="none"/>
        <c:crossAx val="11921676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1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22</c:v>
                </c:pt>
                <c:pt idx="1">
                  <c:v>36</c:v>
                </c:pt>
                <c:pt idx="2">
                  <c:v>35</c:v>
                </c:pt>
                <c:pt idx="3">
                  <c:v>30</c:v>
                </c:pt>
                <c:pt idx="4">
                  <c:v>28</c:v>
                </c:pt>
                <c:pt idx="5">
                  <c:v>55</c:v>
                </c:pt>
                <c:pt idx="6">
                  <c:v>34</c:v>
                </c:pt>
              </c:numCache>
            </c:numRef>
          </c:val>
        </c:ser>
        <c:dLbls>
          <c:showVal val="1"/>
        </c:dLbls>
        <c:overlap val="-25"/>
        <c:axId val="144263040"/>
        <c:axId val="144270464"/>
      </c:barChart>
      <c:catAx>
        <c:axId val="14426304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2"/>
            </a:solidFill>
          </a:ln>
        </c:spPr>
        <c:crossAx val="144270464"/>
        <c:crosses val="autoZero"/>
        <c:auto val="1"/>
        <c:lblAlgn val="ctr"/>
        <c:lblOffset val="100"/>
      </c:catAx>
      <c:valAx>
        <c:axId val="144270464"/>
        <c:scaling>
          <c:orientation val="minMax"/>
        </c:scaling>
        <c:delete val="1"/>
        <c:axPos val="l"/>
        <c:numFmt formatCode="General" sourceLinked="1"/>
        <c:tickLblPos val="none"/>
        <c:crossAx val="1442630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Characteristics of Households and Respondents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Birth Registration by Region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of children under age 5 whose births are registered with the civil authorities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Disability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of household members age 5 and older who report some difficulty with: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425" y="6248400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Function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mtClean="0">
                <a:solidFill>
                  <a:schemeClr val="tx2"/>
                </a:solidFill>
              </a:rPr>
              <a:t>Disability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66800" y="1905000"/>
          <a:ext cx="7010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who report some difficulty with at least one function: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Children in Economically Productive </a:t>
            </a:r>
            <a:r>
              <a:rPr lang="en-US" dirty="0" err="1" smtClean="0">
                <a:solidFill>
                  <a:schemeClr val="tx2"/>
                </a:solidFill>
              </a:rPr>
              <a:t>Labour</a:t>
            </a:r>
            <a:r>
              <a:rPr lang="en-US" dirty="0" smtClean="0">
                <a:solidFill>
                  <a:schemeClr val="tx2"/>
                </a:solidFill>
              </a:rPr>
              <a:t> by Region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of children age 5-14 who are currently working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Care and Support for Older Adults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by Region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98637"/>
          <a:ext cx="9144000" cy="5059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of :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Health Welfare </a:t>
            </a:r>
            <a:r>
              <a:rPr lang="en-US" smtClean="0">
                <a:solidFill>
                  <a:schemeClr val="tx2"/>
                </a:solidFill>
              </a:rPr>
              <a:t>Plan Coverage </a:t>
            </a:r>
            <a:r>
              <a:rPr lang="en-US" dirty="0" smtClean="0">
                <a:solidFill>
                  <a:schemeClr val="tx2"/>
                </a:solidFill>
              </a:rPr>
              <a:t>by Region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of households with at least one member who was covered by a health welfare plan or assistance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Tsunami Displacement by Region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Percentage of households who have a member who was displaced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2"/>
                </a:solidFill>
              </a:rPr>
              <a:t>Current Location of Tsunami Displaced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838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Among households who have a member who was displaced by the tsunami, percent distribution of where those members live now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381000" y="685800"/>
            <a:ext cx="50292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457200"/>
            <a:ext cx="4724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Education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Drinking Water, Sanitation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Ownership of Goods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Wealth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Birth Registration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Disability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Child </a:t>
            </a:r>
            <a:r>
              <a:rPr lang="en-US" sz="2400" dirty="0" err="1" smtClean="0">
                <a:solidFill>
                  <a:schemeClr val="tx2"/>
                </a:solidFill>
              </a:rPr>
              <a:t>Labour</a:t>
            </a:r>
            <a:endParaRPr lang="en-US" sz="2400" dirty="0" smtClean="0">
              <a:solidFill>
                <a:schemeClr val="tx2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Care and Support for Older Adults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Health Expenditures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Tsunami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Respondent Characteristics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Education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Mass Media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Employment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2"/>
                </a:solidFill>
              </a:rPr>
              <a:t>Educational Level of Respondents</a:t>
            </a:r>
            <a:endParaRPr lang="en-US" sz="4000" dirty="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8001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76400" y="47244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No education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46482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Incomplete or complete primary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1200" y="46482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Incomplete or complete secondary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66321" y="3179135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More than secondary</a:t>
            </a:r>
            <a:endParaRPr lang="en-US" b="1" dirty="0">
              <a:solidFill>
                <a:schemeClr val="tx2"/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rot="16200000" flipV="1">
            <a:off x="7944294" y="2571307"/>
            <a:ext cx="664535" cy="5511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rot="5400000">
            <a:off x="7952809" y="3873658"/>
            <a:ext cx="647505" cy="5511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381000" y="685800"/>
            <a:ext cx="50292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457200"/>
            <a:ext cx="4724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Household Characteristics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Education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Drinking Water, Sanitation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Ownership of Goods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Wealth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Birth Registration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Disability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Child </a:t>
            </a:r>
            <a:r>
              <a:rPr lang="en-US" sz="2400" b="1" dirty="0" err="1" smtClean="0"/>
              <a:t>Labour</a:t>
            </a:r>
            <a:endParaRPr lang="en-US" sz="2400" b="1" dirty="0" smtClean="0"/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Care and Support for Older Adults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Health Expenditures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Tsunami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Education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Mass Media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Employment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Weekly Exposure to Mass Media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 of women age 15-49 who are exposed to specific media on a weekly basis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2"/>
                </a:solidFill>
              </a:rPr>
              <a:t>Employment by Education</a:t>
            </a:r>
            <a:endParaRPr lang="en-US" sz="40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4300" y="1752600"/>
          <a:ext cx="8915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 distribution of women age 15-49 who worked in the last 7 days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Occupation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981200"/>
          <a:ext cx="8839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 distribution of women age 15-49 employed in the last 12 months by occupation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tx2"/>
                </a:solidFill>
              </a:rPr>
              <a:t>Type of Employment and Payment</a:t>
            </a:r>
            <a:endParaRPr lang="en-US" sz="4000" dirty="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 distribution of women age 15-49 employed in the 12 months before the survey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Key Findings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>
                <a:solidFill>
                  <a:schemeClr val="tx2"/>
                </a:solidFill>
              </a:rPr>
              <a:t>99% </a:t>
            </a:r>
            <a:r>
              <a:rPr lang="en-US" sz="2600" dirty="0" smtClean="0">
                <a:solidFill>
                  <a:schemeClr val="tx2"/>
                </a:solidFill>
              </a:rPr>
              <a:t>of urban households and </a:t>
            </a:r>
            <a:r>
              <a:rPr lang="en-US" sz="2600" b="1" dirty="0" smtClean="0">
                <a:solidFill>
                  <a:schemeClr val="tx2"/>
                </a:solidFill>
              </a:rPr>
              <a:t>97% </a:t>
            </a:r>
            <a:r>
              <a:rPr lang="en-US" sz="2600" dirty="0" smtClean="0">
                <a:solidFill>
                  <a:schemeClr val="tx2"/>
                </a:solidFill>
              </a:rPr>
              <a:t>of rural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>
                <a:solidFill>
                  <a:schemeClr val="tx2"/>
                </a:solidFill>
              </a:rPr>
              <a:t>94% </a:t>
            </a:r>
            <a:r>
              <a:rPr lang="en-US" sz="2600" dirty="0" smtClean="0">
                <a:solidFill>
                  <a:schemeClr val="tx2"/>
                </a:solidFill>
              </a:rPr>
              <a:t>of households use an </a:t>
            </a:r>
            <a:r>
              <a:rPr lang="en-US" sz="2600" b="1" dirty="0" smtClean="0"/>
              <a:t>improved toilet facility</a:t>
            </a:r>
            <a:r>
              <a:rPr lang="en-US" sz="2600" dirty="0" smtClean="0">
                <a:solidFill>
                  <a:schemeClr val="tx2"/>
                </a:solidFill>
              </a:rPr>
              <a:t>. </a:t>
            </a:r>
            <a:r>
              <a:rPr lang="en-US" sz="2600" b="1" dirty="0" smtClean="0">
                <a:solidFill>
                  <a:schemeClr val="tx2"/>
                </a:solidFill>
              </a:rPr>
              <a:t>2%</a:t>
            </a:r>
            <a:r>
              <a:rPr lang="en-US" sz="2600" dirty="0" smtClean="0">
                <a:solidFill>
                  <a:schemeClr val="tx2"/>
                </a:solidFill>
              </a:rPr>
              <a:t> of households have </a:t>
            </a:r>
            <a:r>
              <a:rPr lang="en-US" sz="2600" b="1" dirty="0" smtClean="0"/>
              <a:t>no facility </a:t>
            </a:r>
            <a:r>
              <a:rPr lang="en-US" sz="2600" dirty="0" smtClean="0">
                <a:solidFill>
                  <a:schemeClr val="tx2"/>
                </a:solidFill>
              </a:rPr>
              <a:t>or </a:t>
            </a:r>
            <a:r>
              <a:rPr lang="en-US" sz="2600" b="1" dirty="0" smtClean="0"/>
              <a:t>use the bush/field</a:t>
            </a:r>
            <a:r>
              <a:rPr lang="en-US" sz="2600" dirty="0" smtClean="0"/>
              <a:t>.</a:t>
            </a:r>
            <a:r>
              <a:rPr lang="en-US" sz="2600" b="1" dirty="0" smtClean="0">
                <a:solidFill>
                  <a:schemeClr val="tx2"/>
                </a:solidFill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sz="2600" b="1" dirty="0" smtClean="0">
                <a:solidFill>
                  <a:schemeClr val="tx2"/>
                </a:solidFill>
              </a:rPr>
              <a:t>34% of children </a:t>
            </a:r>
            <a:r>
              <a:rPr lang="en-US" sz="2600" dirty="0" smtClean="0">
                <a:solidFill>
                  <a:schemeClr val="tx2"/>
                </a:solidFill>
              </a:rPr>
              <a:t>age 5-14 are </a:t>
            </a:r>
            <a:r>
              <a:rPr lang="en-US" sz="2600" b="1" dirty="0" smtClean="0"/>
              <a:t>currently working.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>
                <a:solidFill>
                  <a:schemeClr val="tx2"/>
                </a:solidFill>
              </a:rPr>
              <a:t>9% </a:t>
            </a:r>
            <a:r>
              <a:rPr lang="en-US" sz="2600" dirty="0" smtClean="0">
                <a:solidFill>
                  <a:schemeClr val="tx2"/>
                </a:solidFill>
              </a:rPr>
              <a:t>of households have a member who was </a:t>
            </a:r>
            <a:r>
              <a:rPr lang="en-US" sz="2600" b="1" dirty="0" smtClean="0"/>
              <a:t>displaced because of the tsunami.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>
                <a:solidFill>
                  <a:schemeClr val="tx2"/>
                </a:solidFill>
              </a:rPr>
              <a:t>23%</a:t>
            </a:r>
            <a:r>
              <a:rPr lang="en-US" sz="2600" dirty="0" smtClean="0">
                <a:solidFill>
                  <a:schemeClr val="tx2"/>
                </a:solidFill>
              </a:rPr>
              <a:t> of female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>
                <a:solidFill>
                  <a:schemeClr val="tx2"/>
                </a:solidFill>
              </a:rPr>
              <a:t>40% </a:t>
            </a:r>
            <a:r>
              <a:rPr lang="en-US" sz="2600" dirty="0" smtClean="0">
                <a:solidFill>
                  <a:schemeClr val="tx2"/>
                </a:solidFill>
              </a:rPr>
              <a:t>of women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Households in Maldives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19812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35% </a:t>
            </a:r>
            <a:r>
              <a:rPr lang="en-US" dirty="0" smtClean="0">
                <a:solidFill>
                  <a:schemeClr val="tx2"/>
                </a:solidFill>
              </a:rPr>
              <a:t>of households are headed by women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Average household size: </a:t>
            </a:r>
            <a:r>
              <a:rPr lang="en-US" b="1" dirty="0" smtClean="0">
                <a:solidFill>
                  <a:schemeClr val="tx2"/>
                </a:solidFill>
              </a:rPr>
              <a:t>6.4</a:t>
            </a:r>
            <a:r>
              <a:rPr lang="en-US" dirty="0" smtClean="0">
                <a:solidFill>
                  <a:schemeClr val="tx2"/>
                </a:solidFill>
              </a:rPr>
              <a:t> members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31%</a:t>
            </a:r>
            <a:r>
              <a:rPr lang="en-US" dirty="0" smtClean="0">
                <a:solidFill>
                  <a:schemeClr val="tx2"/>
                </a:solidFill>
              </a:rPr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School Attendance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Net attendance ratio: percent of school-age children attending at that level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Drinking Water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5715000"/>
            <a:ext cx="3276600" cy="1015663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99%</a:t>
            </a:r>
            <a:r>
              <a:rPr lang="en-US" sz="2000" dirty="0" smtClean="0">
                <a:solidFill>
                  <a:schemeClr val="bg1"/>
                </a:solidFill>
              </a:rPr>
              <a:t> of urban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5715000"/>
            <a:ext cx="3276600" cy="1015663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97% </a:t>
            </a:r>
            <a:r>
              <a:rPr lang="en-US" sz="2000" dirty="0" smtClean="0">
                <a:solidFill>
                  <a:schemeClr val="bg1"/>
                </a:solidFill>
              </a:rPr>
              <a:t>of rural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-685800" y="1219200"/>
          <a:ext cx="6324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3429000" y="1143000"/>
          <a:ext cx="6324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676400" y="609600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chemeClr val="tx2"/>
                </a:solidFill>
              </a:rPr>
              <a:t>Urban</a:t>
            </a:r>
            <a:endParaRPr lang="en-US" sz="2000" b="1" u="sng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48400" y="609600"/>
            <a:ext cx="85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chemeClr val="tx2"/>
                </a:solidFill>
              </a:rPr>
              <a:t>Rural</a:t>
            </a:r>
            <a:endParaRPr lang="en-US" sz="2400" b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Sanitation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2"/>
                </a:solidFill>
              </a:rPr>
              <a:t>Percent distribution of households by type of toilet/latrine facilities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981200"/>
            <a:ext cx="2743200" cy="1200329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94% of households use an improved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1447800" y="1066800"/>
          <a:ext cx="78486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Household Durable Goods and Possessions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43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 of households</a:t>
            </a:r>
            <a:endParaRPr lang="en-US" i="1" dirty="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Wealth Index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Households are then ranked, from lowest score to highest score.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This list is then separated into 5 equal pieces (or quintiles) each representing 20% of the population.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Households in the highest quintile may not be “rich,” but they are of higher socioeconomic status than the other 80% of households in the country.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Wealth Index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Urban</a:t>
                      </a:r>
                      <a:endParaRPr lang="en-US" sz="2400" b="1" dirty="0" smtClean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&lt;1%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&lt;1%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2%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36%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61%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Rural</a:t>
                      </a:r>
                      <a:endParaRPr lang="en-US" sz="2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29%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29%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29%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12%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1%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tx2"/>
                </a:solidFill>
              </a:rPr>
              <a:t>Most households with high socio-economic status are in urban areas, while those with low are more often in rural areas.</a:t>
            </a:r>
          </a:p>
          <a:p>
            <a:pPr algn="ctr"/>
            <a:endParaRPr lang="en-US" sz="3000" dirty="0" smtClean="0">
              <a:solidFill>
                <a:schemeClr val="tx2"/>
              </a:solidFill>
            </a:endParaRPr>
          </a:p>
          <a:p>
            <a:pPr algn="ctr"/>
            <a:r>
              <a:rPr lang="en-US" sz="3000" dirty="0" smtClean="0">
                <a:solidFill>
                  <a:schemeClr val="tx2"/>
                </a:solidFill>
              </a:rPr>
              <a:t>The highest proportion of households with low socio-economic status are in the North region (39% in the lowest quintile), and the largest proportion of wealthy households are in the </a:t>
            </a:r>
            <a:r>
              <a:rPr lang="en-US" sz="3000" dirty="0" err="1" smtClean="0">
                <a:solidFill>
                  <a:schemeClr val="tx2"/>
                </a:solidFill>
              </a:rPr>
              <a:t>Malé</a:t>
            </a:r>
            <a:r>
              <a:rPr lang="en-US" sz="3000" dirty="0" smtClean="0">
                <a:solidFill>
                  <a:schemeClr val="tx2"/>
                </a:solidFill>
              </a:rPr>
              <a:t> region (61% in the highest quintile).</a:t>
            </a:r>
            <a:endParaRPr lang="en-US" sz="3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F58220"/>
      </a:dk1>
      <a:lt1>
        <a:sysClr val="window" lastClr="FFFFFF"/>
      </a:lt1>
      <a:dk2>
        <a:srgbClr val="080808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698</Words>
  <Application>Microsoft Office PowerPoint</Application>
  <PresentationFormat>On-screen Show (4:3)</PresentationFormat>
  <Paragraphs>123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Custom Design</vt:lpstr>
      <vt:lpstr>2009 Maldives Demographic  and Health Survey</vt:lpstr>
      <vt:lpstr>Slide 2</vt:lpstr>
      <vt:lpstr>Households in Maldives</vt:lpstr>
      <vt:lpstr>School Attendance</vt:lpstr>
      <vt:lpstr>Drinking Water</vt:lpstr>
      <vt:lpstr>Sanitation</vt:lpstr>
      <vt:lpstr>Household Durable Goods and Possessions</vt:lpstr>
      <vt:lpstr>Wealth Index</vt:lpstr>
      <vt:lpstr>Wealth Index</vt:lpstr>
      <vt:lpstr>Birth Registration by Region</vt:lpstr>
      <vt:lpstr>Disability</vt:lpstr>
      <vt:lpstr>Disability</vt:lpstr>
      <vt:lpstr>Children in Economically Productive Labour by Region</vt:lpstr>
      <vt:lpstr>Care and Support for Older Adults  by Region</vt:lpstr>
      <vt:lpstr>Health Welfare Plan Coverage by Region</vt:lpstr>
      <vt:lpstr>Tsunami Displacement by Region</vt:lpstr>
      <vt:lpstr>Current Location of Tsunami Displaced</vt:lpstr>
      <vt:lpstr>Slide 18</vt:lpstr>
      <vt:lpstr>Educational Level of Respondents</vt:lpstr>
      <vt:lpstr>Weekly Exposure to Mass Media</vt:lpstr>
      <vt:lpstr>Employment by Education</vt:lpstr>
      <vt:lpstr>Occupation</vt:lpstr>
      <vt:lpstr>Type of Employment and Payment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130</cp:revision>
  <dcterms:created xsi:type="dcterms:W3CDTF">2010-09-28T12:56:06Z</dcterms:created>
  <dcterms:modified xsi:type="dcterms:W3CDTF">2012-05-15T14:24:31Z</dcterms:modified>
</cp:coreProperties>
</file>