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8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9"/>
  </p:notesMasterIdLst>
  <p:sldIdLst>
    <p:sldId id="256" r:id="rId3"/>
    <p:sldId id="358" r:id="rId4"/>
    <p:sldId id="396" r:id="rId5"/>
    <p:sldId id="397" r:id="rId6"/>
    <p:sldId id="400" r:id="rId7"/>
    <p:sldId id="419" r:id="rId8"/>
    <p:sldId id="401" r:id="rId9"/>
    <p:sldId id="422" r:id="rId10"/>
    <p:sldId id="420" r:id="rId11"/>
    <p:sldId id="406" r:id="rId12"/>
    <p:sldId id="341" r:id="rId13"/>
    <p:sldId id="421" r:id="rId14"/>
    <p:sldId id="407" r:id="rId15"/>
    <p:sldId id="412" r:id="rId16"/>
    <p:sldId id="423" r:id="rId17"/>
    <p:sldId id="414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681" autoAdjust="0"/>
  </p:normalViewPr>
  <p:slideViewPr>
    <p:cSldViewPr>
      <p:cViewPr varScale="1">
        <p:scale>
          <a:sx n="78" d="100"/>
          <a:sy n="78" d="100"/>
        </p:scale>
        <p:origin x="-27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8.9285714285714159E-3"/>
          <c:y val="6.7344783861467833E-2"/>
          <c:w val="0.96367946194225707"/>
          <c:h val="0.76239686449050481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>
                <a:lumMod val="25000"/>
              </a:schemeClr>
            </a:solidFill>
          </c:spPr>
          <c:cat>
            <c:strRef>
              <c:f>Sheet1!$A$2:$A$4</c:f>
              <c:strCache>
                <c:ptCount val="3"/>
                <c:pt idx="0">
                  <c:v>Report that TB is spread through the air by coughing</c:v>
                </c:pt>
                <c:pt idx="1">
                  <c:v>Believe that TB can be cured</c:v>
                </c:pt>
                <c:pt idx="2">
                  <c:v>Would want a family member's TB kept secret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74</c:v>
                </c:pt>
                <c:pt idx="1">
                  <c:v>95</c:v>
                </c:pt>
                <c:pt idx="2">
                  <c:v>7</c:v>
                </c:pt>
              </c:numCache>
            </c:numRef>
          </c:val>
        </c:ser>
        <c:dLbls>
          <c:showVal val="1"/>
        </c:dLbls>
        <c:gapWidth val="75"/>
        <c:overlap val="-25"/>
        <c:axId val="48999040"/>
        <c:axId val="51291264"/>
      </c:barChart>
      <c:catAx>
        <c:axId val="48999040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51291264"/>
        <c:crosses val="autoZero"/>
        <c:auto val="1"/>
        <c:lblAlgn val="ctr"/>
        <c:lblOffset val="100"/>
      </c:catAx>
      <c:valAx>
        <c:axId val="51291264"/>
        <c:scaling>
          <c:orientation val="minMax"/>
        </c:scaling>
        <c:delete val="1"/>
        <c:axPos val="l"/>
        <c:numFmt formatCode="0" sourceLinked="1"/>
        <c:tickLblPos val="none"/>
        <c:crossAx val="48999040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40166087051618549"/>
          <c:y val="2.6570048309178768E-2"/>
          <c:w val="0.53167246281714786"/>
          <c:h val="0.94685990338164261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dPt>
            <c:idx val="6"/>
            <c:spPr>
              <a:solidFill>
                <a:schemeClr val="accent2">
                  <a:lumMod val="25000"/>
                </a:schemeClr>
              </a:solidFill>
            </c:spPr>
          </c:dPt>
          <c:cat>
            <c:strRef>
              <c:f>Sheet1!$A$2:$A$8</c:f>
              <c:strCache>
                <c:ptCount val="7"/>
                <c:pt idx="0">
                  <c:v>Through blood contact/transfusions</c:v>
                </c:pt>
                <c:pt idx="1">
                  <c:v>Through mosquito bites</c:v>
                </c:pt>
                <c:pt idx="2">
                  <c:v>Through sexual contact</c:v>
                </c:pt>
                <c:pt idx="3">
                  <c:v>Through food</c:v>
                </c:pt>
                <c:pt idx="4">
                  <c:v>By touching a person with TB</c:v>
                </c:pt>
                <c:pt idx="5">
                  <c:v>By sharing utensils</c:v>
                </c:pt>
                <c:pt idx="6">
                  <c:v>Through air when coughing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13</c:v>
                </c:pt>
                <c:pt idx="4">
                  <c:v>10</c:v>
                </c:pt>
                <c:pt idx="5">
                  <c:v>43</c:v>
                </c:pt>
                <c:pt idx="6">
                  <c:v>74</c:v>
                </c:pt>
              </c:numCache>
            </c:numRef>
          </c:val>
        </c:ser>
        <c:dLbls>
          <c:showVal val="1"/>
        </c:dLbls>
        <c:axId val="54110080"/>
        <c:axId val="76237440"/>
      </c:barChart>
      <c:catAx>
        <c:axId val="54110080"/>
        <c:scaling>
          <c:orientation val="minMax"/>
        </c:scaling>
        <c:axPos val="l"/>
        <c:majorTickMark val="none"/>
        <c:tickLblPos val="nextTo"/>
        <c:txPr>
          <a:bodyPr/>
          <a:lstStyle/>
          <a:p>
            <a:pPr>
              <a:defRPr sz="1800"/>
            </a:pPr>
            <a:endParaRPr lang="en-US"/>
          </a:p>
        </c:txPr>
        <c:crossAx val="76237440"/>
        <c:crosses val="autoZero"/>
        <c:auto val="1"/>
        <c:lblAlgn val="ctr"/>
        <c:lblOffset val="100"/>
      </c:catAx>
      <c:valAx>
        <c:axId val="76237440"/>
        <c:scaling>
          <c:orientation val="minMax"/>
        </c:scaling>
        <c:delete val="1"/>
        <c:axPos val="b"/>
        <c:numFmt formatCode="General" sourceLinked="1"/>
        <c:tickLblPos val="none"/>
        <c:crossAx val="5411008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Cigarettes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</c:spPr>
          <c:dPt>
            <c:idx val="0"/>
            <c:spPr>
              <a:solidFill>
                <a:schemeClr val="accent2">
                  <a:lumMod val="25000"/>
                </a:schemeClr>
              </a:solidFill>
            </c:spPr>
          </c:dPt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Total</c:v>
                </c:pt>
                <c:pt idx="1">
                  <c:v>South</c:v>
                </c:pt>
                <c:pt idx="2">
                  <c:v>South Central</c:v>
                </c:pt>
                <c:pt idx="3">
                  <c:v>Central</c:v>
                </c:pt>
                <c:pt idx="4">
                  <c:v>North Central</c:v>
                </c:pt>
                <c:pt idx="5">
                  <c:v>North</c:v>
                </c:pt>
                <c:pt idx="6">
                  <c:v>Malé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</c:v>
                </c:pt>
                <c:pt idx="1">
                  <c:v>1</c:v>
                </c:pt>
                <c:pt idx="2">
                  <c:v>2</c:v>
                </c:pt>
                <c:pt idx="3">
                  <c:v>7</c:v>
                </c:pt>
                <c:pt idx="4">
                  <c:v>1</c:v>
                </c:pt>
                <c:pt idx="5">
                  <c:v>1</c:v>
                </c:pt>
                <c:pt idx="6">
                  <c:v>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Other tobacco</c:v>
                </c:pt>
              </c:strCache>
            </c:strRef>
          </c:tx>
          <c:spPr>
            <a:solidFill>
              <a:schemeClr val="accent4">
                <a:lumMod val="40000"/>
                <a:lumOff val="60000"/>
              </a:schemeClr>
            </a:solidFill>
          </c:spPr>
          <c:dPt>
            <c:idx val="0"/>
            <c:spPr>
              <a:solidFill>
                <a:schemeClr val="tx2"/>
              </a:solidFill>
            </c:spPr>
          </c:dPt>
          <c:cat>
            <c:strRef>
              <c:f>Sheet1!$A$2:$A$8</c:f>
              <c:strCache>
                <c:ptCount val="7"/>
                <c:pt idx="0">
                  <c:v>Total</c:v>
                </c:pt>
                <c:pt idx="1">
                  <c:v>South</c:v>
                </c:pt>
                <c:pt idx="2">
                  <c:v>South Central</c:v>
                </c:pt>
                <c:pt idx="3">
                  <c:v>Central</c:v>
                </c:pt>
                <c:pt idx="4">
                  <c:v>North Central</c:v>
                </c:pt>
                <c:pt idx="5">
                  <c:v>North</c:v>
                </c:pt>
                <c:pt idx="6">
                  <c:v>Malé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7</c:v>
                </c:pt>
                <c:pt idx="1">
                  <c:v>6</c:v>
                </c:pt>
                <c:pt idx="2">
                  <c:v>14</c:v>
                </c:pt>
                <c:pt idx="3">
                  <c:v>5</c:v>
                </c:pt>
                <c:pt idx="4">
                  <c:v>10</c:v>
                </c:pt>
                <c:pt idx="5">
                  <c:v>7</c:v>
                </c:pt>
                <c:pt idx="6">
                  <c:v>4</c:v>
                </c:pt>
              </c:numCache>
            </c:numRef>
          </c:val>
        </c:ser>
        <c:dLbls>
          <c:showVal val="1"/>
        </c:dLbls>
        <c:gapWidth val="95"/>
        <c:overlap val="100"/>
        <c:axId val="79895552"/>
        <c:axId val="79950976"/>
      </c:barChart>
      <c:catAx>
        <c:axId val="79895552"/>
        <c:scaling>
          <c:orientation val="minMax"/>
        </c:scaling>
        <c:axPos val="l"/>
        <c:majorTickMark val="none"/>
        <c:tickLblPos val="nextTo"/>
        <c:crossAx val="79950976"/>
        <c:crosses val="autoZero"/>
        <c:auto val="1"/>
        <c:lblAlgn val="ctr"/>
        <c:lblOffset val="100"/>
      </c:catAx>
      <c:valAx>
        <c:axId val="79950976"/>
        <c:scaling>
          <c:orientation val="minMax"/>
        </c:scaling>
        <c:delete val="1"/>
        <c:axPos val="b"/>
        <c:numFmt formatCode="General" sourceLinked="1"/>
        <c:tickLblPos val="none"/>
        <c:crossAx val="79895552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12211920384951887"/>
          <c:y val="5.0473457250976239E-2"/>
          <c:w val="0.87788079615048198"/>
          <c:h val="0.81574661569261653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cat>
            <c:strRef>
              <c:f>Sheet1!$A$2:$A$8</c:f>
              <c:strCache>
                <c:ptCount val="7"/>
                <c:pt idx="0">
                  <c:v>15-19</c:v>
                </c:pt>
                <c:pt idx="1">
                  <c:v>20-24</c:v>
                </c:pt>
                <c:pt idx="2">
                  <c:v>25-29</c:v>
                </c:pt>
                <c:pt idx="3">
                  <c:v>30-34</c:v>
                </c:pt>
                <c:pt idx="4">
                  <c:v>35-39</c:v>
                </c:pt>
                <c:pt idx="5">
                  <c:v>40-44</c:v>
                </c:pt>
                <c:pt idx="6">
                  <c:v>45-49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</c:v>
                </c:pt>
                <c:pt idx="1">
                  <c:v>2</c:v>
                </c:pt>
                <c:pt idx="2">
                  <c:v>2</c:v>
                </c:pt>
                <c:pt idx="3">
                  <c:v>6</c:v>
                </c:pt>
                <c:pt idx="4">
                  <c:v>11</c:v>
                </c:pt>
                <c:pt idx="5">
                  <c:v>19</c:v>
                </c:pt>
                <c:pt idx="6">
                  <c:v>25</c:v>
                </c:pt>
              </c:numCache>
            </c:numRef>
          </c:val>
        </c:ser>
        <c:marker val="1"/>
        <c:axId val="130003328"/>
        <c:axId val="130636032"/>
      </c:lineChart>
      <c:catAx>
        <c:axId val="130003328"/>
        <c:scaling>
          <c:orientation val="minMax"/>
        </c:scaling>
        <c:axPos val="b"/>
        <c:majorTickMark val="none"/>
        <c:tickLblPos val="nextTo"/>
        <c:crossAx val="130636032"/>
        <c:crosses val="autoZero"/>
        <c:auto val="1"/>
        <c:lblAlgn val="ctr"/>
        <c:lblOffset val="100"/>
      </c:catAx>
      <c:valAx>
        <c:axId val="130636032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Percent</a:t>
                </a:r>
                <a:r>
                  <a:rPr lang="en-US" baseline="0" dirty="0" smtClean="0"/>
                  <a:t>age</a:t>
                </a:r>
                <a:endParaRPr lang="en-US" dirty="0"/>
              </a:p>
            </c:rich>
          </c:tx>
          <c:layout/>
        </c:title>
        <c:numFmt formatCode="General" sourceLinked="1"/>
        <c:majorTickMark val="none"/>
        <c:tickLblPos val="nextTo"/>
        <c:crossAx val="13000332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7062856367092101E-2"/>
          <c:y val="0.12424458661417323"/>
          <c:w val="0.97222146800615461"/>
          <c:h val="0.6245341207349018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>
                <a:lumMod val="25000"/>
              </a:schemeClr>
            </a:solidFill>
          </c:spPr>
          <c:cat>
            <c:strRef>
              <c:f>Sheet1!$A$2:$A$5</c:f>
              <c:strCache>
                <c:ptCount val="4"/>
                <c:pt idx="0">
                  <c:v>0</c:v>
                </c:pt>
                <c:pt idx="1">
                  <c:v>1-2</c:v>
                </c:pt>
                <c:pt idx="2">
                  <c:v>3-4</c:v>
                </c:pt>
                <c:pt idx="3">
                  <c:v>5-7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61</c:v>
                </c:pt>
                <c:pt idx="1">
                  <c:v>7</c:v>
                </c:pt>
                <c:pt idx="2">
                  <c:v>6</c:v>
                </c:pt>
                <c:pt idx="3">
                  <c:v>21</c:v>
                </c:pt>
              </c:numCache>
            </c:numRef>
          </c:val>
        </c:ser>
        <c:dLbls>
          <c:showVal val="1"/>
        </c:dLbls>
        <c:gapWidth val="75"/>
        <c:overlap val="-25"/>
        <c:axId val="45843584"/>
        <c:axId val="45845120"/>
      </c:barChart>
      <c:catAx>
        <c:axId val="45843584"/>
        <c:scaling>
          <c:orientation val="minMax"/>
        </c:scaling>
        <c:axPos val="b"/>
        <c:majorTickMark val="none"/>
        <c:tickLblPos val="nextTo"/>
        <c:txPr>
          <a:bodyPr rot="0"/>
          <a:lstStyle/>
          <a:p>
            <a:pPr>
              <a:defRPr/>
            </a:pPr>
            <a:endParaRPr lang="en-US"/>
          </a:p>
        </c:txPr>
        <c:crossAx val="45845120"/>
        <c:crosses val="autoZero"/>
        <c:auto val="1"/>
        <c:lblAlgn val="ctr"/>
        <c:lblOffset val="100"/>
      </c:catAx>
      <c:valAx>
        <c:axId val="45845120"/>
        <c:scaling>
          <c:orientation val="minMax"/>
        </c:scaling>
        <c:delete val="1"/>
        <c:axPos val="l"/>
        <c:numFmt formatCode="0" sourceLinked="1"/>
        <c:tickLblPos val="none"/>
        <c:crossAx val="4584358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</c:spPr>
          <c:dPt>
            <c:idx val="6"/>
            <c:spPr>
              <a:solidFill>
                <a:schemeClr val="accent2">
                  <a:lumMod val="25000"/>
                </a:schemeClr>
              </a:solidFill>
            </c:spPr>
          </c:dPt>
          <c:cat>
            <c:strRef>
              <c:f>Sheet1!$A$2:$A$8</c:f>
              <c:strCache>
                <c:ptCount val="7"/>
                <c:pt idx="0">
                  <c:v>Malé</c:v>
                </c:pt>
                <c:pt idx="1">
                  <c:v>North</c:v>
                </c:pt>
                <c:pt idx="2">
                  <c:v>North Central</c:v>
                </c:pt>
                <c:pt idx="3">
                  <c:v>Central</c:v>
                </c:pt>
                <c:pt idx="4">
                  <c:v>South Central</c:v>
                </c:pt>
                <c:pt idx="5">
                  <c:v>South</c:v>
                </c:pt>
                <c:pt idx="6">
                  <c:v>Total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51</c:v>
                </c:pt>
                <c:pt idx="1">
                  <c:v>66</c:v>
                </c:pt>
                <c:pt idx="2">
                  <c:v>71</c:v>
                </c:pt>
                <c:pt idx="3">
                  <c:v>73</c:v>
                </c:pt>
                <c:pt idx="4" formatCode="0">
                  <c:v>64</c:v>
                </c:pt>
                <c:pt idx="5">
                  <c:v>59</c:v>
                </c:pt>
                <c:pt idx="6">
                  <c:v>61</c:v>
                </c:pt>
              </c:numCache>
            </c:numRef>
          </c:val>
        </c:ser>
        <c:dLbls>
          <c:showVal val="1"/>
        </c:dLbls>
        <c:overlap val="-25"/>
        <c:axId val="45871488"/>
        <c:axId val="45873024"/>
      </c:barChart>
      <c:catAx>
        <c:axId val="45871488"/>
        <c:scaling>
          <c:orientation val="minMax"/>
        </c:scaling>
        <c:axPos val="b"/>
        <c:majorTickMark val="none"/>
        <c:tickLblPos val="nextTo"/>
        <c:crossAx val="45873024"/>
        <c:crosses val="autoZero"/>
        <c:auto val="1"/>
        <c:lblAlgn val="ctr"/>
        <c:lblOffset val="100"/>
      </c:catAx>
      <c:valAx>
        <c:axId val="45873024"/>
        <c:scaling>
          <c:orientation val="minMax"/>
        </c:scaling>
        <c:delete val="1"/>
        <c:axPos val="l"/>
        <c:numFmt formatCode="General" sourceLinked="1"/>
        <c:tickLblPos val="none"/>
        <c:crossAx val="4587148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1.6975308641975613E-2"/>
          <c:y val="0.11785337175756851"/>
          <c:w val="0.96604938271604934"/>
          <c:h val="0.59370090545233856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>
                <a:lumMod val="25000"/>
              </a:schemeClr>
            </a:solidFill>
          </c:spPr>
          <c:cat>
            <c:strRef>
              <c:f>Sheet1!$A$2:$A$6</c:f>
              <c:strCache>
                <c:ptCount val="5"/>
                <c:pt idx="0">
                  <c:v>Taking prescribed medication</c:v>
                </c:pt>
                <c:pt idx="1">
                  <c:v>Controlling weight/losing weight</c:v>
                </c:pt>
                <c:pt idx="2">
                  <c:v>Cutting down on salt in diet</c:v>
                </c:pt>
                <c:pt idx="3">
                  <c:v>Exercising</c:v>
                </c:pt>
                <c:pt idx="4">
                  <c:v>Stopped smoking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56</c:v>
                </c:pt>
                <c:pt idx="1">
                  <c:v>72</c:v>
                </c:pt>
                <c:pt idx="2">
                  <c:v>82</c:v>
                </c:pt>
                <c:pt idx="3" formatCode="General">
                  <c:v>52</c:v>
                </c:pt>
                <c:pt idx="4" formatCode="General">
                  <c:v>50</c:v>
                </c:pt>
              </c:numCache>
            </c:numRef>
          </c:val>
        </c:ser>
        <c:dLbls>
          <c:showVal val="1"/>
        </c:dLbls>
        <c:gapWidth val="75"/>
        <c:overlap val="-26"/>
        <c:axId val="48890624"/>
        <c:axId val="48933504"/>
      </c:barChart>
      <c:catAx>
        <c:axId val="48890624"/>
        <c:scaling>
          <c:orientation val="minMax"/>
        </c:scaling>
        <c:axPos val="b"/>
        <c:majorTickMark val="none"/>
        <c:tickLblPos val="nextTo"/>
        <c:spPr>
          <a:ln>
            <a:solidFill>
              <a:srgbClr val="000000"/>
            </a:solidFill>
          </a:ln>
        </c:spPr>
        <c:crossAx val="48933504"/>
        <c:crosses val="autoZero"/>
        <c:auto val="1"/>
        <c:lblAlgn val="ctr"/>
        <c:lblOffset val="100"/>
      </c:catAx>
      <c:valAx>
        <c:axId val="48933504"/>
        <c:scaling>
          <c:orientation val="minMax"/>
        </c:scaling>
        <c:delete val="1"/>
        <c:axPos val="l"/>
        <c:numFmt formatCode="0" sourceLinked="1"/>
        <c:tickLblPos val="none"/>
        <c:crossAx val="48890624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1"/>
              <c:layout>
                <c:manualLayout>
                  <c:x val="-0.13021908719743405"/>
                  <c:y val="0.10493827160493827"/>
                </c:manualLayout>
              </c:layout>
              <c:showCatName val="1"/>
              <c:showPercent val="1"/>
            </c:dLbl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30-39
</a:t>
                    </a:r>
                    <a:r>
                      <a:rPr lang="en-US" smtClean="0"/>
                      <a:t>45%</a:t>
                    </a:r>
                    <a:endParaRPr lang="en-US"/>
                  </a:p>
                </c:rich>
              </c:tx>
              <c:showCatName val="1"/>
              <c:showPercent val="1"/>
            </c:dLbl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40+
</a:t>
                    </a:r>
                    <a:r>
                      <a:rPr lang="en-US" smtClean="0"/>
                      <a:t>28%</a:t>
                    </a:r>
                    <a:endParaRPr lang="en-US"/>
                  </a:p>
                </c:rich>
              </c:tx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Sheet1!$A$2:$A$6</c:f>
              <c:strCache>
                <c:ptCount val="5"/>
                <c:pt idx="0">
                  <c:v>&lt;20</c:v>
                </c:pt>
                <c:pt idx="1">
                  <c:v>20-29</c:v>
                </c:pt>
                <c:pt idx="2">
                  <c:v>Don't know/ missing</c:v>
                </c:pt>
                <c:pt idx="3">
                  <c:v>30-39</c:v>
                </c:pt>
                <c:pt idx="4">
                  <c:v>40+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3</c:v>
                </c:pt>
                <c:pt idx="1">
                  <c:v>21</c:v>
                </c:pt>
                <c:pt idx="2">
                  <c:v>5</c:v>
                </c:pt>
                <c:pt idx="3">
                  <c:v>45</c:v>
                </c:pt>
                <c:pt idx="4">
                  <c:v>28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1.697530864197562E-2"/>
          <c:y val="0.11785337175756851"/>
          <c:w val="0.96604938271604934"/>
          <c:h val="0.59370090545233856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>
                <a:lumMod val="25000"/>
              </a:schemeClr>
            </a:solidFill>
          </c:spPr>
          <c:cat>
            <c:strRef>
              <c:f>Sheet1!$A$2:$A$3</c:f>
              <c:strCache>
                <c:ptCount val="2"/>
                <c:pt idx="0">
                  <c:v>Taking insulin</c:v>
                </c:pt>
                <c:pt idx="1">
                  <c:v>Taking pills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10</c:v>
                </c:pt>
                <c:pt idx="1">
                  <c:v>47</c:v>
                </c:pt>
              </c:numCache>
            </c:numRef>
          </c:val>
        </c:ser>
        <c:dLbls>
          <c:showVal val="1"/>
        </c:dLbls>
        <c:gapWidth val="75"/>
        <c:overlap val="-26"/>
        <c:axId val="52845184"/>
        <c:axId val="52859264"/>
      </c:barChart>
      <c:catAx>
        <c:axId val="52845184"/>
        <c:scaling>
          <c:orientation val="minMax"/>
        </c:scaling>
        <c:axPos val="b"/>
        <c:majorTickMark val="none"/>
        <c:tickLblPos val="nextTo"/>
        <c:spPr>
          <a:ln>
            <a:solidFill>
              <a:srgbClr val="000000"/>
            </a:solidFill>
          </a:ln>
        </c:spPr>
        <c:crossAx val="52859264"/>
        <c:crosses val="autoZero"/>
        <c:auto val="1"/>
        <c:lblAlgn val="ctr"/>
        <c:lblOffset val="100"/>
      </c:catAx>
      <c:valAx>
        <c:axId val="52859264"/>
        <c:scaling>
          <c:orientation val="minMax"/>
        </c:scaling>
        <c:delete val="1"/>
        <c:axPos val="l"/>
        <c:numFmt formatCode="0" sourceLinked="1"/>
        <c:tickLblPos val="none"/>
        <c:crossAx val="52845184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991C9C-18F8-4879-A5BF-7221F90020D9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29A8B3-D947-47CE-8558-0EF4D311F8E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AB2195-D7B9-4BB0-B40A-5E37EEDFC883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AB2195-D7B9-4BB0-B40A-5E37EEDFC883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AB2195-D7B9-4BB0-B40A-5E37EEDFC883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AB2195-D7B9-4BB0-B40A-5E37EEDFC883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AB2195-D7B9-4BB0-B40A-5E37EEDFC883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AB2195-D7B9-4BB0-B40A-5E37EEDFC883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AB2195-D7B9-4BB0-B40A-5E37EEDFC883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AB2195-D7B9-4BB0-B40A-5E37EEDFC883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Maldives Demographic and Health Survey  (MDHS) 2009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876800"/>
            <a:ext cx="9144000" cy="1470025"/>
          </a:xfrm>
        </p:spPr>
        <p:txBody>
          <a:bodyPr/>
          <a:lstStyle/>
          <a:p>
            <a:r>
              <a:rPr lang="en-US" sz="3600" dirty="0" smtClean="0"/>
              <a:t>2009 Maldives Demographic </a:t>
            </a:r>
            <a:br>
              <a:rPr lang="en-US" sz="3600" dirty="0" smtClean="0"/>
            </a:br>
            <a:r>
              <a:rPr lang="en-US" sz="3600" dirty="0" smtClean="0"/>
              <a:t>and Health Survey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304800"/>
            <a:ext cx="9144000" cy="1143000"/>
          </a:xfrm>
        </p:spPr>
        <p:txBody>
          <a:bodyPr/>
          <a:lstStyle/>
          <a:p>
            <a:r>
              <a:rPr lang="en-US" sz="4000" b="1" smtClean="0"/>
              <a:t>Women’s Other </a:t>
            </a:r>
            <a:r>
              <a:rPr lang="en-US" sz="4000" b="1" dirty="0" smtClean="0"/>
              <a:t>Health Issues</a:t>
            </a:r>
            <a:endParaRPr lang="en-US" sz="4000" b="1" dirty="0"/>
          </a:p>
        </p:txBody>
      </p:sp>
      <p:pic>
        <p:nvPicPr>
          <p:cNvPr id="4" name="Picture 3" descr="Maldives-moti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324100"/>
            <a:ext cx="9144000" cy="2209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Physical Activity</a:t>
            </a:r>
            <a:endParaRPr lang="en-US" sz="360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0" y="1524000"/>
          <a:ext cx="91440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0" y="990600"/>
            <a:ext cx="830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distribution of women age 15-49 by number of days they were physically active for at least 20 minutes in the past week 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/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Lack of Physical Activity by Region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9" name="Chart 28"/>
          <p:cNvGraphicFramePr/>
          <p:nvPr/>
        </p:nvGraphicFramePr>
        <p:xfrm>
          <a:off x="228600" y="1905000"/>
          <a:ext cx="86868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066800"/>
            <a:ext cx="830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Percentage of women age 15-49 who were not physically active for at least 20 minutes in the past week </a:t>
            </a:r>
            <a:endParaRPr lang="en-US" i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152400" y="1143000"/>
            <a:ext cx="4419600" cy="4419600"/>
          </a:xfrm>
        </p:spPr>
        <p:txBody>
          <a:bodyPr>
            <a:normAutofit/>
          </a:bodyPr>
          <a:lstStyle/>
          <a:p>
            <a:r>
              <a:rPr lang="en-GB" dirty="0" smtClean="0"/>
              <a:t>Tuberculosis</a:t>
            </a:r>
          </a:p>
          <a:p>
            <a:r>
              <a:rPr lang="en-GB" dirty="0" smtClean="0"/>
              <a:t>Tobacco Use</a:t>
            </a:r>
          </a:p>
          <a:p>
            <a:r>
              <a:rPr lang="en-GB" dirty="0" smtClean="0"/>
              <a:t>Physical Activity</a:t>
            </a:r>
          </a:p>
          <a:p>
            <a:r>
              <a:rPr lang="en-GB" b="1" dirty="0" smtClean="0">
                <a:solidFill>
                  <a:schemeClr val="tx2"/>
                </a:solidFill>
              </a:rPr>
              <a:t>Blood pressure, Diabetes, Heart Attack and Stroke</a:t>
            </a:r>
            <a:endParaRPr lang="en-GB" b="1" dirty="0">
              <a:solidFill>
                <a:schemeClr val="tx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0" y="5029200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Actions Taken to Lower Blood Pressure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28600" y="1524001"/>
          <a:ext cx="8915400" cy="5029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9906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 distribution of women age 15-49 who were told by a doctor on 2 or more visits that she had high blood pressure by actions taken to treat the illness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Age When First Diagnosed with Diabetes</a:t>
            </a:r>
            <a:endParaRPr 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685800"/>
            <a:ext cx="891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distribution of women 15-49 who have been diagnosed with diabetes by age at diagnosis</a:t>
            </a:r>
            <a:endParaRPr lang="en-US" i="1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228600" y="914400"/>
          <a:ext cx="8229600" cy="624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Actions Taken to Lower Blood Sugar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28600" y="1524001"/>
          <a:ext cx="8915400" cy="5029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9906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Percentage of women age 15-49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i="1" dirty="0" smtClean="0">
                <a:solidFill>
                  <a:srgbClr val="FF0000"/>
                </a:solidFill>
              </a:rPr>
              <a:t>who are: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Key Findings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93837"/>
            <a:ext cx="8229600" cy="4525963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Three-quarters</a:t>
            </a:r>
            <a:r>
              <a:rPr lang="en-US" sz="2800" dirty="0" smtClean="0"/>
              <a:t> of women know that </a:t>
            </a:r>
            <a:r>
              <a:rPr lang="en-US" sz="2800" b="1" dirty="0" smtClean="0"/>
              <a:t>tuberculosis is spread through the air by coughing </a:t>
            </a:r>
            <a:endParaRPr lang="en-US" b="1" dirty="0" smtClean="0"/>
          </a:p>
          <a:p>
            <a:r>
              <a:rPr lang="en-US" sz="2800" b="1" dirty="0" smtClean="0"/>
              <a:t>9% </a:t>
            </a:r>
            <a:r>
              <a:rPr lang="en-US" sz="2800" dirty="0" smtClean="0"/>
              <a:t>of all women </a:t>
            </a:r>
            <a:r>
              <a:rPr lang="en-US" sz="2800" b="1" dirty="0" smtClean="0"/>
              <a:t>use tobacco</a:t>
            </a:r>
            <a:r>
              <a:rPr lang="en-US" sz="2800" dirty="0" smtClean="0"/>
              <a:t>. Tobacco use is </a:t>
            </a:r>
            <a:r>
              <a:rPr lang="en-US" sz="2800" b="1" dirty="0" smtClean="0"/>
              <a:t>higher among older women.</a:t>
            </a:r>
          </a:p>
          <a:p>
            <a:r>
              <a:rPr lang="en-US" sz="2800" b="1" dirty="0" smtClean="0"/>
              <a:t>61% </a:t>
            </a:r>
            <a:r>
              <a:rPr lang="en-US" sz="2800" dirty="0" smtClean="0"/>
              <a:t>of women were </a:t>
            </a:r>
            <a:r>
              <a:rPr lang="en-US" sz="2800" b="1" dirty="0" smtClean="0"/>
              <a:t>not physically active for 20 minutes or longer </a:t>
            </a:r>
            <a:r>
              <a:rPr lang="en-US" sz="2800" dirty="0" smtClean="0"/>
              <a:t>in the past week.</a:t>
            </a:r>
          </a:p>
          <a:p>
            <a:r>
              <a:rPr lang="en-US" sz="2800" b="1" dirty="0" smtClean="0"/>
              <a:t>82% </a:t>
            </a:r>
            <a:r>
              <a:rPr lang="en-US" sz="2800" dirty="0" smtClean="0"/>
              <a:t>of women with high blood pressure are </a:t>
            </a:r>
            <a:r>
              <a:rPr lang="en-US" sz="2800" b="1" dirty="0" smtClean="0"/>
              <a:t>cutting down on salt in </a:t>
            </a:r>
            <a:r>
              <a:rPr lang="en-US" sz="2800" b="1" smtClean="0"/>
              <a:t>their diet.</a:t>
            </a:r>
            <a:endParaRPr lang="en-US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152400" y="1143000"/>
            <a:ext cx="4419600" cy="4419600"/>
          </a:xfrm>
        </p:spPr>
        <p:txBody>
          <a:bodyPr>
            <a:normAutofit/>
          </a:bodyPr>
          <a:lstStyle/>
          <a:p>
            <a:r>
              <a:rPr lang="en-GB" b="1" dirty="0" smtClean="0">
                <a:solidFill>
                  <a:schemeClr val="tx2"/>
                </a:solidFill>
              </a:rPr>
              <a:t>Tuberculosis</a:t>
            </a:r>
          </a:p>
          <a:p>
            <a:r>
              <a:rPr lang="en-GB" dirty="0" smtClean="0"/>
              <a:t>Tobacco Use</a:t>
            </a:r>
          </a:p>
          <a:p>
            <a:r>
              <a:rPr lang="en-GB" dirty="0" smtClean="0"/>
              <a:t>Physical Activity</a:t>
            </a:r>
          </a:p>
          <a:p>
            <a:r>
              <a:rPr lang="en-GB" dirty="0" smtClean="0"/>
              <a:t>Blood pressure, Diabetes, Heart Attack and Stroke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4572000" y="5029200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Tuberculosis (TB)</a:t>
            </a:r>
            <a:endParaRPr lang="en-US" sz="40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1524000"/>
          </a:xfrm>
        </p:spPr>
        <p:txBody>
          <a:bodyPr>
            <a:normAutofit/>
          </a:bodyPr>
          <a:lstStyle/>
          <a:p>
            <a:pPr marL="461963" indent="-461963" algn="ctr">
              <a:spcBef>
                <a:spcPct val="100000"/>
              </a:spcBef>
              <a:buNone/>
              <a:tabLst>
                <a:tab pos="457200" algn="l"/>
              </a:tabLst>
            </a:pPr>
            <a:r>
              <a:rPr lang="en-US" b="1" dirty="0" smtClean="0"/>
              <a:t>96</a:t>
            </a:r>
            <a:r>
              <a:rPr lang="en-US" dirty="0" smtClean="0"/>
              <a:t>% of women have heard of tuberculosis.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noFill/>
        </p:spPr>
        <p:txBody>
          <a:bodyPr>
            <a:noAutofit/>
          </a:bodyPr>
          <a:lstStyle/>
          <a:p>
            <a:r>
              <a:rPr lang="en-US" sz="3600" dirty="0" smtClean="0"/>
              <a:t>Knowledge and Attitudes Concerning Tuberculosis (TB)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1828800"/>
          <a:ext cx="85344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95400"/>
            <a:ext cx="7239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/>
              <a:t>Among women age 15-49 who have heard of TB, percentage who:</a:t>
            </a:r>
            <a:endParaRPr lang="en-US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Tuberculosis (TB) Transmission</a:t>
            </a:r>
            <a:endParaRPr lang="en-US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0" y="1143000"/>
            <a:ext cx="868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Among women age 15-49 who have heard of TB, percentage who cite specific TB transmission modes:</a:t>
            </a:r>
            <a:endParaRPr lang="en-US" i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</p:nvPr>
        </p:nvGraphicFramePr>
        <p:xfrm>
          <a:off x="0" y="1600200"/>
          <a:ext cx="91440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152400" y="1143000"/>
            <a:ext cx="4419600" cy="4419600"/>
          </a:xfrm>
        </p:spPr>
        <p:txBody>
          <a:bodyPr>
            <a:normAutofit/>
          </a:bodyPr>
          <a:lstStyle/>
          <a:p>
            <a:r>
              <a:rPr lang="en-GB" dirty="0" smtClean="0"/>
              <a:t>Tuberculosis</a:t>
            </a:r>
          </a:p>
          <a:p>
            <a:r>
              <a:rPr lang="en-GB" b="1" dirty="0" smtClean="0">
                <a:solidFill>
                  <a:schemeClr val="tx2"/>
                </a:solidFill>
              </a:rPr>
              <a:t>Tobacco Use</a:t>
            </a:r>
          </a:p>
          <a:p>
            <a:r>
              <a:rPr lang="en-GB" dirty="0" smtClean="0"/>
              <a:t>Physical Activity</a:t>
            </a:r>
          </a:p>
          <a:p>
            <a:r>
              <a:rPr lang="en-GB" dirty="0" smtClean="0"/>
              <a:t>Blood pressure, Diabetes, Heart Attack and Stroke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4572000" y="5029200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868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Use of Tobacco by Region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1066800"/>
            <a:ext cx="609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Percentage of women age 15-49</a:t>
            </a:r>
            <a:endParaRPr lang="en-US" i="1" dirty="0"/>
          </a:p>
        </p:txBody>
      </p:sp>
      <p:sp>
        <p:nvSpPr>
          <p:cNvPr id="8" name="TextBox 7"/>
          <p:cNvSpPr txBox="1"/>
          <p:nvPr/>
        </p:nvSpPr>
        <p:spPr>
          <a:xfrm>
            <a:off x="4572000" y="2286000"/>
            <a:ext cx="381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7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019800" y="3352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11</a:t>
            </a:r>
            <a:endParaRPr 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953000" y="28194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8</a:t>
            </a:r>
            <a:endParaRPr lang="en-US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400800" y="3886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12</a:t>
            </a:r>
            <a:endParaRPr lang="en-US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7848600" y="4419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16</a:t>
            </a:r>
            <a:endParaRPr lang="en-US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572000" y="4953000"/>
            <a:ext cx="381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7</a:t>
            </a:r>
            <a:endParaRPr lang="en-US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334000" y="5486400"/>
            <a:ext cx="381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9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Use of Tobacco by Age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0" y="1828800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848100" y="6477000"/>
            <a:ext cx="1447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Age</a:t>
            </a: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066800"/>
            <a:ext cx="609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Percentage of women age 15-49 who use tobacco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152400" y="1143000"/>
            <a:ext cx="4419600" cy="4419600"/>
          </a:xfrm>
        </p:spPr>
        <p:txBody>
          <a:bodyPr>
            <a:normAutofit/>
          </a:bodyPr>
          <a:lstStyle/>
          <a:p>
            <a:r>
              <a:rPr lang="en-GB" dirty="0" smtClean="0"/>
              <a:t>Tuberculosis</a:t>
            </a:r>
          </a:p>
          <a:p>
            <a:r>
              <a:rPr lang="en-GB" dirty="0" smtClean="0"/>
              <a:t>Tobacco Use</a:t>
            </a:r>
          </a:p>
          <a:p>
            <a:r>
              <a:rPr lang="en-GB" b="1" dirty="0" smtClean="0">
                <a:solidFill>
                  <a:schemeClr val="tx2"/>
                </a:solidFill>
              </a:rPr>
              <a:t>Physical Activity</a:t>
            </a:r>
          </a:p>
          <a:p>
            <a:r>
              <a:rPr lang="en-GB" dirty="0" smtClean="0"/>
              <a:t>Blood pressure, Diabetes, Heart Attack and Stroke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4572000" y="5029200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Maldives">
      <a:dk1>
        <a:srgbClr val="F5822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Maldives">
      <a:dk1>
        <a:srgbClr val="080808"/>
      </a:dk1>
      <a:lt1>
        <a:sysClr val="window" lastClr="FFFFFF"/>
      </a:lt1>
      <a:dk2>
        <a:srgbClr val="F58220"/>
      </a:dk2>
      <a:lt2>
        <a:srgbClr val="DCB184"/>
      </a:lt2>
      <a:accent1>
        <a:srgbClr val="C1865C"/>
      </a:accent1>
      <a:accent2>
        <a:srgbClr val="FDF9C9"/>
      </a:accent2>
      <a:accent3>
        <a:srgbClr val="634035"/>
      </a:accent3>
      <a:accent4>
        <a:srgbClr val="DDBF9B"/>
      </a:accent4>
      <a:accent5>
        <a:srgbClr val="CE672F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1317</TotalTime>
  <Words>350</Words>
  <Application>Microsoft Office PowerPoint</Application>
  <PresentationFormat>On-screen Show (4:3)</PresentationFormat>
  <Paragraphs>62</Paragraphs>
  <Slides>16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Office Theme</vt:lpstr>
      <vt:lpstr>Custom Design</vt:lpstr>
      <vt:lpstr>2009 Maldives Demographic  and Health Survey</vt:lpstr>
      <vt:lpstr>Slide 2</vt:lpstr>
      <vt:lpstr>Tuberculosis (TB)</vt:lpstr>
      <vt:lpstr>Knowledge and Attitudes Concerning Tuberculosis (TB)</vt:lpstr>
      <vt:lpstr>Tuberculosis (TB) Transmission</vt:lpstr>
      <vt:lpstr>Slide 6</vt:lpstr>
      <vt:lpstr>Use of Tobacco by Region</vt:lpstr>
      <vt:lpstr>Use of Tobacco by Age</vt:lpstr>
      <vt:lpstr>Slide 9</vt:lpstr>
      <vt:lpstr>Physical Activity</vt:lpstr>
      <vt:lpstr>Slide 11</vt:lpstr>
      <vt:lpstr>Slide 12</vt:lpstr>
      <vt:lpstr>Actions Taken to Lower Blood Pressure</vt:lpstr>
      <vt:lpstr>Age When First Diagnosed with Diabetes</vt:lpstr>
      <vt:lpstr>Actions Taken to Lower Blood Sugar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24394</dc:creator>
  <cp:lastModifiedBy>Administrator</cp:lastModifiedBy>
  <cp:revision>393</cp:revision>
  <dcterms:created xsi:type="dcterms:W3CDTF">2010-09-28T12:56:06Z</dcterms:created>
  <dcterms:modified xsi:type="dcterms:W3CDTF">2012-05-15T14:34:03Z</dcterms:modified>
</cp:coreProperties>
</file>