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358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428" r:id="rId13"/>
    <p:sldId id="429" r:id="rId14"/>
    <p:sldId id="430" r:id="rId15"/>
    <p:sldId id="431" r:id="rId16"/>
    <p:sldId id="432" r:id="rId17"/>
    <p:sldId id="436" r:id="rId18"/>
    <p:sldId id="433" r:id="rId19"/>
    <p:sldId id="434" r:id="rId20"/>
    <p:sldId id="435" r:id="rId21"/>
    <p:sldId id="427" r:id="rId22"/>
    <p:sldId id="437" r:id="rId23"/>
    <p:sldId id="438" r:id="rId24"/>
    <p:sldId id="439" r:id="rId25"/>
    <p:sldId id="440" r:id="rId26"/>
    <p:sldId id="41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2" autoAdjust="0"/>
  </p:normalViewPr>
  <p:slideViewPr>
    <p:cSldViewPr>
      <p:cViewPr varScale="1">
        <p:scale>
          <a:sx n="77" d="100"/>
          <a:sy n="77" d="100"/>
        </p:scale>
        <p:origin x="-32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0944981877265373"/>
          <c:y val="3.3672391930733854E-2"/>
          <c:w val="0.78102637170353706"/>
          <c:h val="0.93826728146032057"/>
        </c:manualLayout>
      </c:layout>
      <c:barChart>
        <c:barDir val="bar"/>
        <c:grouping val="percent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cat>
          <c:val>
            <c:numRef>
              <c:f>Sheet1!$B$3</c:f>
              <c:numCache>
                <c:formatCode>0</c:formatCode>
                <c:ptCount val="1"/>
                <c:pt idx="0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cat>
          <c:val>
            <c:numRef>
              <c:f>Sheet1!$B$4</c:f>
              <c:numCache>
                <c:formatCode>0</c:formatCode>
                <c:ptCount val="1"/>
                <c:pt idx="0">
                  <c:v>34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cat>
          <c:val>
            <c:numRef>
              <c:f>Sheet1!$B$5</c:f>
              <c:numCache>
                <c:formatCode>0</c:formatCode>
                <c:ptCount val="1"/>
                <c:pt idx="0">
                  <c:v>7</c:v>
                </c:pt>
              </c:numCache>
            </c:numRef>
          </c:val>
        </c:ser>
        <c:dLbls>
          <c:showVal val="1"/>
        </c:dLbls>
        <c:gapWidth val="95"/>
        <c:overlap val="100"/>
        <c:axId val="114807936"/>
        <c:axId val="114809472"/>
      </c:barChart>
      <c:catAx>
        <c:axId val="11480793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lang="en-US" b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defRPr>
            </a:pPr>
            <a:endParaRPr lang="en-US"/>
          </a:p>
        </c:txPr>
        <c:crossAx val="114809472"/>
        <c:crosses val="autoZero"/>
        <c:auto val="1"/>
        <c:lblAlgn val="ctr"/>
        <c:lblOffset val="100"/>
      </c:catAx>
      <c:valAx>
        <c:axId val="114809472"/>
        <c:scaling>
          <c:orientation val="minMax"/>
        </c:scaling>
        <c:delete val="1"/>
        <c:axPos val="b"/>
        <c:numFmt formatCode="0%" sourceLinked="1"/>
        <c:tickLblPos val="none"/>
        <c:crossAx val="1148079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4"/>
            <c:spPr>
              <a:solidFill>
                <a:schemeClr val="accent2">
                  <a:lumMod val="25000"/>
                </a:schemeClr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cat>
            <c:strRef>
              <c:f>Sheet1!$A$2:$A$7</c:f>
              <c:strCache>
                <c:ptCount val="6"/>
                <c:pt idx="0">
                  <c:v>Major household purchases</c:v>
                </c:pt>
                <c:pt idx="1">
                  <c:v>Daily household purchases</c:v>
                </c:pt>
                <c:pt idx="2">
                  <c:v>What to do with the money wife earns</c:v>
                </c:pt>
                <c:pt idx="3">
                  <c:v>How many children to have</c:v>
                </c:pt>
                <c:pt idx="4">
                  <c:v>Should participate in all four</c:v>
                </c:pt>
                <c:pt idx="5">
                  <c:v>Should 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80</c:v>
                </c:pt>
                <c:pt idx="1">
                  <c:v>89</c:v>
                </c:pt>
                <c:pt idx="2">
                  <c:v>82</c:v>
                </c:pt>
                <c:pt idx="3">
                  <c:v>86</c:v>
                </c:pt>
                <c:pt idx="4">
                  <c:v>62</c:v>
                </c:pt>
                <c:pt idx="5">
                  <c:v>3.7</c:v>
                </c:pt>
              </c:numCache>
            </c:numRef>
          </c:val>
        </c:ser>
        <c:dLbls>
          <c:showVal val="1"/>
        </c:dLbls>
        <c:gapWidth val="125"/>
        <c:overlap val="-25"/>
        <c:axId val="44989824"/>
        <c:axId val="44991616"/>
      </c:barChart>
      <c:catAx>
        <c:axId val="4498982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44991616"/>
        <c:crosses val="autoZero"/>
        <c:auto val="1"/>
        <c:lblAlgn val="ctr"/>
        <c:lblOffset val="100"/>
      </c:catAx>
      <c:valAx>
        <c:axId val="44991616"/>
        <c:scaling>
          <c:orientation val="minMax"/>
        </c:scaling>
        <c:delete val="1"/>
        <c:axPos val="l"/>
        <c:numFmt formatCode="0" sourceLinked="1"/>
        <c:tickLblPos val="none"/>
        <c:crossAx val="4498982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14</c:v>
                </c:pt>
                <c:pt idx="1">
                  <c:v>5</c:v>
                </c:pt>
                <c:pt idx="2">
                  <c:v>10</c:v>
                </c:pt>
                <c:pt idx="3">
                  <c:v>5</c:v>
                </c:pt>
                <c:pt idx="4">
                  <c:v>8</c:v>
                </c:pt>
                <c:pt idx="5">
                  <c:v>2</c:v>
                </c:pt>
              </c:numCache>
            </c:numRef>
          </c:val>
        </c:ser>
        <c:dLbls>
          <c:showVal val="1"/>
        </c:dLbls>
        <c:overlap val="-25"/>
        <c:axId val="45040000"/>
        <c:axId val="45041536"/>
      </c:barChart>
      <c:catAx>
        <c:axId val="45040000"/>
        <c:scaling>
          <c:orientation val="minMax"/>
        </c:scaling>
        <c:axPos val="l"/>
        <c:majorTickMark val="none"/>
        <c:tickLblPos val="nextTo"/>
        <c:crossAx val="45041536"/>
        <c:crosses val="autoZero"/>
        <c:auto val="1"/>
        <c:lblAlgn val="ctr"/>
        <c:lblOffset val="100"/>
      </c:catAx>
      <c:valAx>
        <c:axId val="45041536"/>
        <c:scaling>
          <c:orientation val="minMax"/>
        </c:scaling>
        <c:delete val="1"/>
        <c:axPos val="b"/>
        <c:numFmt formatCode="General" sourceLinked="1"/>
        <c:tickLblPos val="none"/>
        <c:crossAx val="45040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2">
                  <a:lumMod val="2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None of these reasons</c:v>
                </c:pt>
                <c:pt idx="1">
                  <c:v>All reasons</c:v>
                </c:pt>
                <c:pt idx="2">
                  <c:v>Is tired or not in the mood</c:v>
                </c:pt>
                <c:pt idx="3">
                  <c:v>Knows husband has intercourse with other women</c:v>
                </c:pt>
                <c:pt idx="4">
                  <c:v>Knows husband has a sexually transmitted disease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81</c:v>
                </c:pt>
                <c:pt idx="2">
                  <c:v>91</c:v>
                </c:pt>
                <c:pt idx="3">
                  <c:v>88</c:v>
                </c:pt>
                <c:pt idx="4">
                  <c:v>93</c:v>
                </c:pt>
              </c:numCache>
            </c:numRef>
          </c:val>
        </c:ser>
        <c:dLbls>
          <c:showVal val="1"/>
        </c:dLbls>
        <c:gapWidth val="125"/>
        <c:overlap val="-25"/>
        <c:axId val="45427328"/>
        <c:axId val="45433216"/>
      </c:barChart>
      <c:catAx>
        <c:axId val="45427328"/>
        <c:scaling>
          <c:orientation val="minMax"/>
        </c:scaling>
        <c:axPos val="l"/>
        <c:majorTickMark val="none"/>
        <c:tickLblPos val="nextTo"/>
        <c:spPr>
          <a:ln>
            <a:solidFill>
              <a:srgbClr val="000000"/>
            </a:solidFill>
          </a:ln>
        </c:spPr>
        <c:crossAx val="45433216"/>
        <c:crosses val="autoZero"/>
        <c:auto val="1"/>
        <c:lblAlgn val="ctr"/>
        <c:lblOffset val="100"/>
      </c:catAx>
      <c:valAx>
        <c:axId val="45433216"/>
        <c:scaling>
          <c:orientation val="minMax"/>
        </c:scaling>
        <c:delete val="1"/>
        <c:axPos val="b"/>
        <c:numFmt formatCode="0" sourceLinked="1"/>
        <c:tickLblPos val="none"/>
        <c:crossAx val="454273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0"/>
            <c:spPr>
              <a:solidFill>
                <a:schemeClr val="accent2"/>
              </a:solidFill>
            </c:spPr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75</c:v>
                </c:pt>
                <c:pt idx="1">
                  <c:v>0</c:v>
                </c:pt>
                <c:pt idx="2">
                  <c:v>3</c:v>
                </c:pt>
                <c:pt idx="3">
                  <c:v>3</c:v>
                </c:pt>
                <c:pt idx="4">
                  <c:v>11</c:v>
                </c:pt>
                <c:pt idx="5">
                  <c:v>20</c:v>
                </c:pt>
              </c:numCache>
            </c:numRef>
          </c:val>
        </c:ser>
        <c:dLbls>
          <c:showVal val="1"/>
        </c:dLbls>
        <c:gapWidth val="125"/>
        <c:overlap val="-25"/>
        <c:axId val="45367680"/>
        <c:axId val="45369216"/>
      </c:barChart>
      <c:catAx>
        <c:axId val="45367680"/>
        <c:scaling>
          <c:orientation val="minMax"/>
        </c:scaling>
        <c:axPos val="l"/>
        <c:majorTickMark val="none"/>
        <c:tickLblPos val="nextTo"/>
        <c:spPr>
          <a:ln>
            <a:solidFill>
              <a:srgbClr val="000000"/>
            </a:solidFill>
          </a:ln>
        </c:spPr>
        <c:crossAx val="45369216"/>
        <c:crosses val="autoZero"/>
        <c:auto val="1"/>
        <c:lblAlgn val="ctr"/>
        <c:lblOffset val="100"/>
      </c:catAx>
      <c:valAx>
        <c:axId val="45369216"/>
        <c:scaling>
          <c:orientation val="minMax"/>
        </c:scaling>
        <c:delete val="1"/>
        <c:axPos val="b"/>
        <c:numFmt formatCode="0" sourceLinked="1"/>
        <c:tickLblPos val="none"/>
        <c:crossAx val="4536768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1E-2"/>
          <c:y val="0.13783383807793473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Read newspaper</c:v>
                </c:pt>
                <c:pt idx="1">
                  <c:v>Watches TV</c:v>
                </c:pt>
                <c:pt idx="2">
                  <c:v>Listens to radio</c:v>
                </c:pt>
                <c:pt idx="3">
                  <c:v>Uses internet</c:v>
                </c:pt>
                <c:pt idx="4">
                  <c:v>At least three media</c:v>
                </c:pt>
                <c:pt idx="5">
                  <c:v>No mass media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52</c:v>
                </c:pt>
                <c:pt idx="1">
                  <c:v>97</c:v>
                </c:pt>
                <c:pt idx="2">
                  <c:v>74</c:v>
                </c:pt>
                <c:pt idx="3">
                  <c:v>39</c:v>
                </c:pt>
                <c:pt idx="4">
                  <c:v>53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75"/>
        <c:overlap val="-5"/>
        <c:axId val="116861184"/>
        <c:axId val="116862976"/>
      </c:barChart>
      <c:catAx>
        <c:axId val="11686118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6862976"/>
        <c:crosses val="autoZero"/>
        <c:auto val="1"/>
        <c:lblAlgn val="ctr"/>
        <c:lblOffset val="100"/>
      </c:catAx>
      <c:valAx>
        <c:axId val="116862976"/>
        <c:scaling>
          <c:orientation val="minMax"/>
        </c:scaling>
        <c:delete val="1"/>
        <c:axPos val="l"/>
        <c:numFmt formatCode="0" sourceLinked="1"/>
        <c:tickLblPos val="none"/>
        <c:crossAx val="11686118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726E-2"/>
          <c:y val="0.1111111111111111"/>
          <c:w val="0.96866096866096851"/>
          <c:h val="0.757471357746948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None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91</c:v>
                </c:pt>
                <c:pt idx="1">
                  <c:v>93</c:v>
                </c:pt>
                <c:pt idx="2">
                  <c:v>94</c:v>
                </c:pt>
                <c:pt idx="3">
                  <c:v>98</c:v>
                </c:pt>
              </c:numCache>
            </c:numRef>
          </c:val>
        </c:ser>
        <c:dLbls>
          <c:showVal val="1"/>
        </c:dLbls>
        <c:overlap val="-25"/>
        <c:axId val="116895104"/>
        <c:axId val="116900992"/>
      </c:barChart>
      <c:catAx>
        <c:axId val="11689510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6900992"/>
        <c:crosses val="autoZero"/>
        <c:auto val="1"/>
        <c:lblAlgn val="ctr"/>
        <c:lblOffset val="100"/>
      </c:catAx>
      <c:valAx>
        <c:axId val="116900992"/>
        <c:scaling>
          <c:orientation val="minMax"/>
        </c:scaling>
        <c:delete val="1"/>
        <c:axPos val="l"/>
        <c:numFmt formatCode="0" sourceLinked="1"/>
        <c:tickLblPos val="none"/>
        <c:crossAx val="11689510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7"/>
            <c:spPr>
              <a:solidFill>
                <a:schemeClr val="accent2">
                  <a:lumMod val="2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6+</c:v>
                </c:pt>
                <c:pt idx="7">
                  <c:v>Total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2.6</c:v>
                </c:pt>
                <c:pt idx="1">
                  <c:v>2.7</c:v>
                </c:pt>
                <c:pt idx="2" formatCode="General">
                  <c:v>3</c:v>
                </c:pt>
                <c:pt idx="3" formatCode="General">
                  <c:v>3.7</c:v>
                </c:pt>
                <c:pt idx="4" formatCode="General">
                  <c:v>4.0999999999999996</c:v>
                </c:pt>
                <c:pt idx="5" formatCode="General">
                  <c:v>5.2</c:v>
                </c:pt>
                <c:pt idx="6" formatCode="General">
                  <c:v>7.2</c:v>
                </c:pt>
                <c:pt idx="7" formatCode="General">
                  <c:v>3.5</c:v>
                </c:pt>
              </c:numCache>
            </c:numRef>
          </c:val>
        </c:ser>
        <c:dLbls>
          <c:showVal val="1"/>
        </c:dLbls>
        <c:gapWidth val="75"/>
        <c:overlap val="-5"/>
        <c:axId val="119048064"/>
        <c:axId val="119049600"/>
      </c:barChart>
      <c:catAx>
        <c:axId val="119048064"/>
        <c:scaling>
          <c:orientation val="minMax"/>
        </c:scaling>
        <c:axPos val="b"/>
        <c:numFmt formatCode="General" sourceLinked="1"/>
        <c:majorTickMark val="none"/>
        <c:tickLblPos val="nextTo"/>
        <c:crossAx val="119049600"/>
        <c:crosses val="autoZero"/>
        <c:auto val="1"/>
        <c:lblAlgn val="ctr"/>
        <c:lblOffset val="100"/>
      </c:catAx>
      <c:valAx>
        <c:axId val="119049600"/>
        <c:scaling>
          <c:orientation val="minMax"/>
        </c:scaling>
        <c:delete val="1"/>
        <c:axPos val="l"/>
        <c:numFmt formatCode="0.0" sourceLinked="1"/>
        <c:tickLblPos val="none"/>
        <c:crossAx val="119048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57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87</c:v>
                </c:pt>
                <c:pt idx="1">
                  <c:v>84</c:v>
                </c:pt>
                <c:pt idx="2">
                  <c:v>75</c:v>
                </c:pt>
                <c:pt idx="3">
                  <c:v>86</c:v>
                </c:pt>
              </c:numCache>
            </c:numRef>
          </c:val>
        </c:ser>
        <c:dLbls>
          <c:showVal val="1"/>
        </c:dLbls>
        <c:gapWidth val="75"/>
        <c:overlap val="-5"/>
        <c:axId val="130750720"/>
        <c:axId val="130756608"/>
      </c:barChart>
      <c:catAx>
        <c:axId val="1307507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30756608"/>
        <c:crosses val="autoZero"/>
        <c:auto val="1"/>
        <c:lblAlgn val="ctr"/>
        <c:lblOffset val="100"/>
      </c:catAx>
      <c:valAx>
        <c:axId val="13075660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3075072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46"/>
          <c:w val="0.94598765432098764"/>
          <c:h val="0.64994743621305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73</c:v>
                </c:pt>
                <c:pt idx="1">
                  <c:v>73</c:v>
                </c:pt>
                <c:pt idx="2">
                  <c:v>78</c:v>
                </c:pt>
                <c:pt idx="3">
                  <c:v>82</c:v>
                </c:pt>
              </c:numCache>
            </c:numRef>
          </c:val>
        </c:ser>
        <c:dLbls>
          <c:showVal val="1"/>
        </c:dLbls>
        <c:gapWidth val="75"/>
        <c:overlap val="-5"/>
        <c:axId val="130852352"/>
        <c:axId val="130921216"/>
      </c:barChart>
      <c:catAx>
        <c:axId val="13085235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30921216"/>
        <c:crosses val="autoZero"/>
        <c:auto val="1"/>
        <c:lblAlgn val="ctr"/>
        <c:lblOffset val="100"/>
      </c:catAx>
      <c:valAx>
        <c:axId val="130921216"/>
        <c:scaling>
          <c:orientation val="minMax"/>
        </c:scaling>
        <c:delete val="1"/>
        <c:axPos val="l"/>
        <c:numFmt formatCode="0" sourceLinked="1"/>
        <c:tickLblPos val="none"/>
        <c:crossAx val="1308523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the AIDS virus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AIDS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44</c:v>
                </c:pt>
                <c:pt idx="1">
                  <c:v>86</c:v>
                </c:pt>
                <c:pt idx="2">
                  <c:v>88</c:v>
                </c:pt>
                <c:pt idx="3">
                  <c:v>72</c:v>
                </c:pt>
                <c:pt idx="4">
                  <c:v>78</c:v>
                </c:pt>
              </c:numCache>
            </c:numRef>
          </c:val>
        </c:ser>
        <c:dLbls>
          <c:showVal val="1"/>
        </c:dLbls>
        <c:gapWidth val="75"/>
        <c:overlap val="-5"/>
        <c:axId val="131122688"/>
        <c:axId val="131359104"/>
      </c:barChart>
      <c:catAx>
        <c:axId val="13112268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31359104"/>
        <c:crosses val="autoZero"/>
        <c:auto val="1"/>
        <c:lblAlgn val="ctr"/>
        <c:lblOffset val="100"/>
      </c:catAx>
      <c:valAx>
        <c:axId val="131359104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3112268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7353018372703268"/>
          <c:y val="3.0582985144174492E-2"/>
          <c:w val="0.41632488873673446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Acceptance on all 5 indicators</c:v>
                </c:pt>
                <c:pt idx="1">
                  <c:v>Would not want to keep secret that a family member is HIV-positive</c:v>
                </c:pt>
                <c:pt idx="2">
                  <c:v>A male teacher with HIV who is not sick should be allowed to continue teaching</c:v>
                </c:pt>
                <c:pt idx="3">
                  <c:v>A female teacher with HIV who is not sick should be allowed to continue teaching</c:v>
                </c:pt>
                <c:pt idx="4">
                  <c:v>Would buy fresh vegetables from shopkeeper who has HIV</c:v>
                </c:pt>
                <c:pt idx="5">
                  <c:v>Willing to care for a family member with HIV in  respondent's home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43</c:v>
                </c:pt>
                <c:pt idx="1">
                  <c:v>76</c:v>
                </c:pt>
                <c:pt idx="2">
                  <c:v>66</c:v>
                </c:pt>
                <c:pt idx="3">
                  <c:v>67</c:v>
                </c:pt>
                <c:pt idx="4">
                  <c:v>86</c:v>
                </c:pt>
                <c:pt idx="5">
                  <c:v>92</c:v>
                </c:pt>
              </c:numCache>
            </c:numRef>
          </c:val>
        </c:ser>
        <c:dLbls>
          <c:showVal val="1"/>
        </c:dLbls>
        <c:gapWidth val="75"/>
        <c:overlap val="-5"/>
        <c:axId val="44738432"/>
        <c:axId val="44739968"/>
      </c:barChart>
      <c:catAx>
        <c:axId val="4473843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44739968"/>
        <c:crosses val="autoZero"/>
        <c:auto val="1"/>
        <c:lblAlgn val="ctr"/>
        <c:lblOffset val="100"/>
      </c:catAx>
      <c:valAx>
        <c:axId val="44739968"/>
        <c:scaling>
          <c:orientation val="minMax"/>
        </c:scaling>
        <c:delete val="1"/>
        <c:axPos val="b"/>
        <c:numFmt formatCode="0" sourceLinked="1"/>
        <c:tickLblPos val="none"/>
        <c:crossAx val="4473843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8644067796610189"/>
          <c:w val="0.96944444444444522"/>
          <c:h val="0.611155967792161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93</c:v>
                </c:pt>
              </c:numCache>
            </c:numRef>
          </c:val>
        </c:ser>
        <c:dLbls>
          <c:showVal val="1"/>
        </c:dLbls>
        <c:overlap val="-25"/>
        <c:axId val="44610688"/>
        <c:axId val="44612224"/>
      </c:barChart>
      <c:catAx>
        <c:axId val="44610688"/>
        <c:scaling>
          <c:orientation val="minMax"/>
        </c:scaling>
        <c:axPos val="b"/>
        <c:majorTickMark val="none"/>
        <c:tickLblPos val="nextTo"/>
        <c:crossAx val="44612224"/>
        <c:crosses val="autoZero"/>
        <c:auto val="1"/>
        <c:lblAlgn val="ctr"/>
        <c:lblOffset val="100"/>
      </c:catAx>
      <c:valAx>
        <c:axId val="44612224"/>
        <c:scaling>
          <c:orientation val="minMax"/>
        </c:scaling>
        <c:delete val="1"/>
        <c:axPos val="l"/>
        <c:numFmt formatCode="General" sourceLinked="1"/>
        <c:tickLblPos val="none"/>
        <c:crossAx val="44610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CF519D-96FC-41F2-8B2B-7DC635549257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025"/>
            <a:ext cx="5029200" cy="4114488"/>
          </a:xfrm>
          <a:noFill/>
        </p:spPr>
        <p:txBody>
          <a:bodyPr wrap="square" lIns="89730" tIns="44865" rIns="89730" bIns="4486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Demographic and Health Indicators </a:t>
            </a:r>
          </a:p>
          <a:p>
            <a:r>
              <a:rPr lang="en-US" sz="4000" b="1" dirty="0" smtClean="0"/>
              <a:t>on Men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Education and Employment</a:t>
            </a:r>
          </a:p>
          <a:p>
            <a:r>
              <a:rPr lang="en-GB" dirty="0" smtClean="0"/>
              <a:t>Fertility and Family Planning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HIV &amp; AIDS</a:t>
            </a:r>
          </a:p>
          <a:p>
            <a:r>
              <a:rPr lang="en-GB" dirty="0" smtClean="0"/>
              <a:t>Attitudes Towards the Empowerment of Women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981200"/>
            <a:ext cx="81534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98% </a:t>
            </a:r>
            <a:r>
              <a:rPr lang="en-US" sz="3600" dirty="0" smtClean="0"/>
              <a:t>of men </a:t>
            </a: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 of ever-married men age 15-49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of ever-married men age 15-49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8382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ever-married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0" y="1143000"/>
          <a:ext cx="8763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2133600"/>
            <a:ext cx="80772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36% </a:t>
            </a:r>
            <a:r>
              <a:rPr lang="en-US" dirty="0" smtClean="0"/>
              <a:t>of men </a:t>
            </a:r>
            <a:r>
              <a:rPr lang="en-US" b="1" dirty="0" smtClean="0"/>
              <a:t>have had two or more sexual partners </a:t>
            </a:r>
            <a:r>
              <a:rPr lang="en-US" dirty="0" smtClean="0"/>
              <a:t>in their lifetime.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/>
          </a:bodyPr>
          <a:lstStyle/>
          <a:p>
            <a:r>
              <a:rPr lang="en-US" b="1" dirty="0" smtClean="0"/>
              <a:t>84%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47244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2% </a:t>
            </a:r>
            <a:r>
              <a:rPr lang="en-US" dirty="0" smtClean="0"/>
              <a:t>of ever-married men age 15-49 reported</a:t>
            </a:r>
            <a:r>
              <a:rPr lang="en-US" b="1" dirty="0" smtClean="0"/>
              <a:t> having a sexually transmitted infection (STI) or symptoms of an STI </a:t>
            </a:r>
            <a:r>
              <a:rPr lang="en-US" dirty="0" smtClean="0"/>
              <a:t>in the past 12 months.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8% </a:t>
            </a:r>
            <a:r>
              <a:rPr lang="en-US" dirty="0" smtClean="0"/>
              <a:t>of these men did not seek treatment or advice.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Safe Medical Injections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0" y="16764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219200" y="3048000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86400" y="2286000"/>
            <a:ext cx="2438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2133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ever-married men age 15-49 percentage who: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0668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ever-married men age 15-49 who had a medical injection in the past 12 months percentage that:</a:t>
            </a:r>
            <a:endParaRPr lang="en-US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Education and Employment</a:t>
            </a:r>
          </a:p>
          <a:p>
            <a:r>
              <a:rPr lang="en-GB" dirty="0" smtClean="0"/>
              <a:t>Fertility and Family Planning</a:t>
            </a:r>
          </a:p>
          <a:p>
            <a:r>
              <a:rPr lang="en-GB" dirty="0" smtClean="0"/>
              <a:t>HIV &amp; AIDS</a:t>
            </a:r>
          </a:p>
          <a:p>
            <a:r>
              <a:rPr lang="en-GB" dirty="0" smtClean="0"/>
              <a:t>Attitudes Towards the Empowerment of Women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Education and Employment</a:t>
            </a:r>
          </a:p>
          <a:p>
            <a:r>
              <a:rPr lang="en-GB" dirty="0" smtClean="0"/>
              <a:t>Fertility and Family Planning</a:t>
            </a:r>
          </a:p>
          <a:p>
            <a:r>
              <a:rPr lang="en-GB" dirty="0" smtClean="0"/>
              <a:t>HIV &amp; AIDS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Attitudes Towards the Empowerment of Women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Men’s Attitudes toward Wives’ Participation in </a:t>
            </a:r>
            <a:r>
              <a:rPr lang="en-US" dirty="0" err="1" smtClean="0"/>
              <a:t>Decisionmaking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men age 15-49 who think a wife should have the greater say alone or equal say with her husband on the following decisions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891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Calibri" pitchFamily="34" charset="0"/>
              </a:rPr>
              <a:t>Attitude Toward Refusal of Sexual Intercourse with Husband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954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men age 15-49 who believe that a wife is justified in refusing sex under certain circumstances 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22% </a:t>
            </a:r>
            <a:r>
              <a:rPr lang="en-US" sz="2800" dirty="0" smtClean="0"/>
              <a:t>of men have received no formal education.</a:t>
            </a:r>
            <a:endParaRPr lang="en-US" sz="2800" b="1" dirty="0" smtClean="0"/>
          </a:p>
          <a:p>
            <a:r>
              <a:rPr lang="en-US" sz="2800" dirty="0" smtClean="0"/>
              <a:t>The </a:t>
            </a:r>
            <a:r>
              <a:rPr lang="en-US" sz="2800" b="1" dirty="0" smtClean="0"/>
              <a:t>mean ideal family size </a:t>
            </a:r>
            <a:r>
              <a:rPr lang="en-US" sz="2800" dirty="0" smtClean="0"/>
              <a:t>according to men is </a:t>
            </a:r>
            <a:r>
              <a:rPr lang="en-US" sz="2800" b="1" dirty="0" smtClean="0"/>
              <a:t>3.5 children. </a:t>
            </a:r>
          </a:p>
          <a:p>
            <a:r>
              <a:rPr lang="en-US" sz="2800" b="1" dirty="0" smtClean="0"/>
              <a:t>Three-quarters </a:t>
            </a:r>
            <a:r>
              <a:rPr lang="en-US" sz="2800" dirty="0" smtClean="0"/>
              <a:t>of men know that HIV can be prevented by </a:t>
            </a:r>
            <a:r>
              <a:rPr lang="en-US" sz="2800" b="1" dirty="0" smtClean="0"/>
              <a:t>using condoms and limiting sexual intercourse to one uninfected partner.</a:t>
            </a:r>
          </a:p>
          <a:p>
            <a:r>
              <a:rPr lang="en-US" sz="2800" b="1" dirty="0" smtClean="0"/>
              <a:t>36% </a:t>
            </a:r>
            <a:r>
              <a:rPr lang="en-US" sz="2800" dirty="0" smtClean="0"/>
              <a:t>of men </a:t>
            </a:r>
            <a:r>
              <a:rPr lang="en-US" sz="2800" b="1" dirty="0" smtClean="0"/>
              <a:t>have had two or more sexual partners </a:t>
            </a:r>
            <a:r>
              <a:rPr lang="en-US" sz="2800" dirty="0" smtClean="0"/>
              <a:t>in their lifetime.</a:t>
            </a:r>
          </a:p>
          <a:p>
            <a:r>
              <a:rPr lang="en-US" sz="2800" b="1" dirty="0" smtClean="0">
                <a:solidFill>
                  <a:srgbClr val="000000"/>
                </a:solidFill>
                <a:latin typeface="Calibri" pitchFamily="34" charset="0"/>
              </a:rPr>
              <a:t>14% 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latin typeface="Esprit Book" pitchFamily="18" charset="0"/>
              </a:rPr>
              <a:t>   </a:t>
            </a:r>
            <a:r>
              <a:rPr lang="en-US" sz="3600" dirty="0" smtClean="0"/>
              <a:t>Results of the Household and Individual Interviews of Ever-Married Men Age 15-64</a:t>
            </a:r>
            <a:endParaRPr lang="en-US" sz="3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85800" y="1798637"/>
            <a:ext cx="7034213" cy="1947783"/>
            <a:chOff x="758" y="1007"/>
            <a:chExt cx="4431" cy="1765"/>
          </a:xfrm>
        </p:grpSpPr>
        <p:sp>
          <p:nvSpPr>
            <p:cNvPr id="24586" name="Text Box 6"/>
            <p:cNvSpPr txBox="1">
              <a:spLocks noChangeArrowheads="1"/>
            </p:cNvSpPr>
            <p:nvPr/>
          </p:nvSpPr>
          <p:spPr bwMode="auto">
            <a:xfrm>
              <a:off x="758" y="1007"/>
              <a:ext cx="3312" cy="1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400" dirty="0">
                  <a:latin typeface="Calibri" pitchFamily="34" charset="0"/>
                </a:rPr>
                <a:t>Households </a:t>
              </a:r>
              <a:r>
                <a:rPr lang="en-US" sz="2400" dirty="0" smtClean="0">
                  <a:latin typeface="Calibri" pitchFamily="34" charset="0"/>
                </a:rPr>
                <a:t>Selected for Male Interview</a:t>
              </a:r>
              <a:endParaRPr lang="en-US" sz="2400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dirty="0">
                  <a:latin typeface="Calibri" pitchFamily="34" charset="0"/>
                </a:rPr>
                <a:t>Households Occupied</a:t>
              </a: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GB" sz="2400" dirty="0"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dirty="0"/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/>
                <a:t> 	</a:t>
              </a:r>
              <a:r>
                <a:rPr lang="en-GB" sz="2400" dirty="0">
                  <a:latin typeface="Calibri" pitchFamily="34" charset="0"/>
                </a:rPr>
                <a:t>Response </a:t>
              </a:r>
              <a:r>
                <a:rPr lang="en-US" sz="2400" dirty="0">
                  <a:latin typeface="Calibri" pitchFamily="34" charset="0"/>
                </a:rPr>
                <a:t>r</a:t>
              </a:r>
              <a:r>
                <a:rPr lang="en-GB" sz="2400" dirty="0">
                  <a:latin typeface="Calibri" pitchFamily="34" charset="0"/>
                </a:rPr>
                <a:t>ate (%)</a:t>
              </a:r>
            </a:p>
          </p:txBody>
        </p:sp>
        <p:sp>
          <p:nvSpPr>
            <p:cNvPr id="24587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689" cy="1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3,752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Calibri" pitchFamily="34" charset="0"/>
                </a:rPr>
                <a:t>  3,559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3,204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40000"/>
                </a:lnSpc>
              </a:pPr>
              <a:endParaRPr lang="en-US" sz="2400" b="1" dirty="0"/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 </a:t>
              </a:r>
              <a:r>
                <a:rPr lang="en-US" sz="2400" b="1" dirty="0" smtClean="0">
                  <a:latin typeface="Calibri" pitchFamily="34" charset="0"/>
                </a:rPr>
                <a:t>90%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762000" y="4191000"/>
            <a:ext cx="7067549" cy="1615464"/>
            <a:chOff x="1265" y="3379"/>
            <a:chExt cx="3876" cy="1338"/>
          </a:xfrm>
        </p:grpSpPr>
        <p:sp>
          <p:nvSpPr>
            <p:cNvPr id="24582" name="Text Box 12"/>
            <p:cNvSpPr txBox="1">
              <a:spLocks noChangeArrowheads="1"/>
            </p:cNvSpPr>
            <p:nvPr/>
          </p:nvSpPr>
          <p:spPr bwMode="auto">
            <a:xfrm>
              <a:off x="1265" y="3379"/>
              <a:ext cx="2256" cy="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Eligible Men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Men Interviewed</a:t>
              </a:r>
            </a:p>
            <a:p>
              <a:pPr eaLnBrk="0" hangingPunct="0">
                <a:lnSpc>
                  <a:spcPct val="80000"/>
                </a:lnSpc>
              </a:pP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50000"/>
                </a:lnSpc>
              </a:pPr>
              <a:r>
                <a:rPr lang="en-GB" sz="2400" dirty="0">
                  <a:latin typeface="Calibri" pitchFamily="34" charset="0"/>
                </a:rPr>
                <a:t>  	Response rate (%)</a:t>
              </a:r>
            </a:p>
          </p:txBody>
        </p:sp>
        <p:sp>
          <p:nvSpPr>
            <p:cNvPr id="24583" name="Text Box 13"/>
            <p:cNvSpPr txBox="1">
              <a:spLocks noChangeArrowheads="1"/>
            </p:cNvSpPr>
            <p:nvPr/>
          </p:nvSpPr>
          <p:spPr bwMode="auto">
            <a:xfrm>
              <a:off x="4496" y="3386"/>
              <a:ext cx="645" cy="1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3,224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r>
                <a:rPr lang="en-US" sz="2400" b="1" dirty="0" smtClean="0">
                  <a:latin typeface="Calibri" pitchFamily="34" charset="0"/>
                </a:rPr>
                <a:t>  1,727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54</a:t>
              </a:r>
              <a:r>
                <a:rPr lang="en-US" sz="2400" b="1" dirty="0" smtClean="0">
                  <a:latin typeface="Calibri" pitchFamily="34" charset="0"/>
                </a:rPr>
                <a:t>%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Educational Level of Respondents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8001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76400" y="47244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 education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5200" y="4648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Incomplete or complete primary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91200" y="4648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Incomplete or complete secondary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66321" y="3179135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More than secondary</a:t>
            </a:r>
            <a:endParaRPr lang="en-US" b="1" dirty="0"/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7982394" y="2609407"/>
            <a:ext cx="664535" cy="4749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rot="5400000">
            <a:off x="7979494" y="3923173"/>
            <a:ext cx="670334" cy="4749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men age 15-49 who are exposed to specific media on a weekly basis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Employment by Education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4300" y="17526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men age 15-49 who worked in the last 7 days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419600" cy="4419600"/>
          </a:xfrm>
        </p:spPr>
        <p:txBody>
          <a:bodyPr>
            <a:normAutofit/>
          </a:bodyPr>
          <a:lstStyle/>
          <a:p>
            <a:r>
              <a:rPr lang="en-GB" dirty="0" smtClean="0"/>
              <a:t>Education and Employment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Fertility and Family Planning</a:t>
            </a:r>
          </a:p>
          <a:p>
            <a:r>
              <a:rPr lang="en-GB" dirty="0" smtClean="0"/>
              <a:t>HIV &amp; AIDS</a:t>
            </a:r>
          </a:p>
          <a:p>
            <a:r>
              <a:rPr lang="en-GB" dirty="0" smtClean="0"/>
              <a:t>Attitudes Towards the Empowerment of Women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99%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</a:t>
            </a:r>
            <a:r>
              <a:rPr lang="en-US" sz="3200" dirty="0" smtClean="0">
                <a:latin typeface="Calibri" pitchFamily="34" charset="0"/>
              </a:rPr>
              <a:t>men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76%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Ideal Family Size by Number of Living Children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600201"/>
          <a:ext cx="8534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men age 15-49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514600" y="6324600"/>
            <a:ext cx="411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Number of Living Children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681</Words>
  <Application>Microsoft Office PowerPoint</Application>
  <PresentationFormat>On-screen Show (4:3)</PresentationFormat>
  <Paragraphs>96</Paragraphs>
  <Slides>25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Custom Design</vt:lpstr>
      <vt:lpstr>2009 Maldives Demographic  and Health Survey</vt:lpstr>
      <vt:lpstr>Slide 2</vt:lpstr>
      <vt:lpstr>   Results of the Household and Individual Interviews of Ever-Married Men Age 15-64</vt:lpstr>
      <vt:lpstr>Educational Level of Respondents</vt:lpstr>
      <vt:lpstr>Weekly Exposure to Mass Media</vt:lpstr>
      <vt:lpstr>Employment by Education</vt:lpstr>
      <vt:lpstr>Slide 7</vt:lpstr>
      <vt:lpstr>Knowledge of Contraceptive Methods</vt:lpstr>
      <vt:lpstr>Ideal Family Size by Number of Living Children</vt:lpstr>
      <vt:lpstr>Slide 10</vt:lpstr>
      <vt:lpstr>Awareness of HIV/AIDS</vt:lpstr>
      <vt:lpstr>Knowledge of HIV Prevention Methods</vt:lpstr>
      <vt:lpstr>Knowledge of HIV Prevention by Education</vt:lpstr>
      <vt:lpstr>Beliefs About HIV &amp; AIDS</vt:lpstr>
      <vt:lpstr>Accepting Attitudes Towards Those Living With HIV</vt:lpstr>
      <vt:lpstr>36% of men have had two or more sexual partners in their lifetime.</vt:lpstr>
      <vt:lpstr>84% of men know where to get an HIV test.</vt:lpstr>
      <vt:lpstr>2% of ever-married men age 15-49 reported having a sexually transmitted infection (STI) or symptoms of an STI in the past 12 months.  8% of these men did not seek treatment or advice.</vt:lpstr>
      <vt:lpstr>Safe Medical Injections</vt:lpstr>
      <vt:lpstr>Slide 20</vt:lpstr>
      <vt:lpstr>Men’s Attitudes toward Wives’ Participation in Decisionmaking</vt:lpstr>
      <vt:lpstr>Attitudes Towards Wife Beating</vt:lpstr>
      <vt:lpstr>Attitude Toward Refusal of Sexual Intercourse with Husband</vt:lpstr>
      <vt:lpstr>A Husband’s Rights When Wife Refuses Sex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404</cp:revision>
  <dcterms:created xsi:type="dcterms:W3CDTF">2010-09-28T12:56:06Z</dcterms:created>
  <dcterms:modified xsi:type="dcterms:W3CDTF">2012-05-15T14:30:53Z</dcterms:modified>
</cp:coreProperties>
</file>