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358" r:id="rId4"/>
    <p:sldId id="343" r:id="rId5"/>
    <p:sldId id="344" r:id="rId6"/>
    <p:sldId id="345" r:id="rId7"/>
    <p:sldId id="360" r:id="rId8"/>
    <p:sldId id="357" r:id="rId9"/>
    <p:sldId id="348" r:id="rId10"/>
    <p:sldId id="349" r:id="rId11"/>
    <p:sldId id="341" r:id="rId12"/>
    <p:sldId id="359" r:id="rId13"/>
    <p:sldId id="352" r:id="rId14"/>
    <p:sldId id="353" r:id="rId15"/>
    <p:sldId id="354" r:id="rId16"/>
    <p:sldId id="355" r:id="rId17"/>
    <p:sldId id="35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31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10</c:v>
                </c:pt>
                <c:pt idx="1">
                  <c:v>4</c:v>
                </c:pt>
                <c:pt idx="2">
                  <c:v>14</c:v>
                </c:pt>
                <c:pt idx="3">
                  <c:v>3</c:v>
                </c:pt>
                <c:pt idx="4">
                  <c:v>17</c:v>
                </c:pt>
              </c:numCache>
            </c:numRef>
          </c:val>
        </c:ser>
        <c:gapWidth val="75"/>
        <c:axId val="93550080"/>
        <c:axId val="93551616"/>
      </c:barChart>
      <c:catAx>
        <c:axId val="935500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551616"/>
        <c:crosses val="autoZero"/>
        <c:auto val="1"/>
        <c:lblAlgn val="ctr"/>
        <c:lblOffset val="100"/>
        <c:tickLblSkip val="1"/>
        <c:tickMarkSkip val="1"/>
      </c:catAx>
      <c:valAx>
        <c:axId val="93551616"/>
        <c:scaling>
          <c:orientation val="minMax"/>
        </c:scaling>
        <c:delete val="1"/>
        <c:axPos val="l"/>
        <c:numFmt formatCode="General" sourceLinked="1"/>
        <c:tickLblPos val="none"/>
        <c:crossAx val="93550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806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35</c:v>
                </c:pt>
                <c:pt idx="1">
                  <c:v>9</c:v>
                </c:pt>
                <c:pt idx="2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32</c:v>
                </c:pt>
                <c:pt idx="1">
                  <c:v>6</c:v>
                </c:pt>
                <c:pt idx="2">
                  <c:v>38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14</c:v>
                </c:pt>
                <c:pt idx="1">
                  <c:v>3</c:v>
                </c:pt>
                <c:pt idx="2">
                  <c:v>17</c:v>
                </c:pt>
              </c:numCache>
            </c:numRef>
          </c:val>
        </c:ser>
        <c:dLbls>
          <c:showVal val="1"/>
        </c:dLbls>
        <c:gapWidth val="75"/>
        <c:overlap val="-5"/>
        <c:axId val="99349632"/>
        <c:axId val="99351168"/>
      </c:barChart>
      <c:catAx>
        <c:axId val="99349632"/>
        <c:scaling>
          <c:orientation val="minMax"/>
        </c:scaling>
        <c:axPos val="b"/>
        <c:majorTickMark val="none"/>
        <c:tickLblPos val="nextTo"/>
        <c:crossAx val="99351168"/>
        <c:crosses val="autoZero"/>
        <c:auto val="1"/>
        <c:lblAlgn val="ctr"/>
        <c:lblOffset val="100"/>
      </c:catAx>
      <c:valAx>
        <c:axId val="99351168"/>
        <c:scaling>
          <c:orientation val="minMax"/>
        </c:scaling>
        <c:delete val="1"/>
        <c:axPos val="l"/>
        <c:numFmt formatCode="General" sourceLinked="1"/>
        <c:tickLblPos val="none"/>
        <c:crossAx val="993496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784837659181552"/>
          <c:y val="5.3520224002305404E-2"/>
          <c:w val="0.63178125303781618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0"/>
            <c:spPr>
              <a:solidFill>
                <a:schemeClr val="tx2"/>
              </a:solidFill>
            </c:spPr>
          </c:dPt>
          <c:cat>
            <c:strRef>
              <c:f>Sheet1!$A$2:$A$10</c:f>
              <c:strCache>
                <c:ptCount val="9"/>
                <c:pt idx="0">
                  <c:v>Maldives 2009</c:v>
                </c:pt>
                <c:pt idx="1">
                  <c:v>Vietnam 2002</c:v>
                </c:pt>
                <c:pt idx="2">
                  <c:v>Philippines 2008</c:v>
                </c:pt>
                <c:pt idx="3">
                  <c:v>Indonesia 2007</c:v>
                </c:pt>
                <c:pt idx="4">
                  <c:v>Nepal 2006</c:v>
                </c:pt>
                <c:pt idx="5">
                  <c:v>Bangladesh 2007</c:v>
                </c:pt>
                <c:pt idx="6">
                  <c:v>India 2005-06</c:v>
                </c:pt>
                <c:pt idx="7">
                  <c:v>Cambodia 2005</c:v>
                </c:pt>
                <c:pt idx="8">
                  <c:v>Pakistan 2006-07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 formatCode="0">
                  <c:v>17</c:v>
                </c:pt>
                <c:pt idx="1">
                  <c:v>18</c:v>
                </c:pt>
                <c:pt idx="2">
                  <c:v>25</c:v>
                </c:pt>
                <c:pt idx="3" formatCode="0">
                  <c:v>34</c:v>
                </c:pt>
                <c:pt idx="4">
                  <c:v>48</c:v>
                </c:pt>
                <c:pt idx="5">
                  <c:v>52</c:v>
                </c:pt>
                <c:pt idx="6">
                  <c:v>57</c:v>
                </c:pt>
                <c:pt idx="7">
                  <c:v>66</c:v>
                </c:pt>
                <c:pt idx="8">
                  <c:v>78</c:v>
                </c:pt>
              </c:numCache>
            </c:numRef>
          </c:val>
        </c:ser>
        <c:dLbls>
          <c:showVal val="1"/>
        </c:dLbls>
        <c:overlap val="-25"/>
        <c:axId val="111198208"/>
        <c:axId val="111199744"/>
      </c:barChart>
      <c:catAx>
        <c:axId val="111198208"/>
        <c:scaling>
          <c:orientation val="minMax"/>
        </c:scaling>
        <c:axPos val="l"/>
        <c:majorTickMark val="none"/>
        <c:tickLblPos val="nextTo"/>
        <c:crossAx val="111199744"/>
        <c:crosses val="autoZero"/>
        <c:auto val="1"/>
        <c:lblAlgn val="ctr"/>
        <c:lblOffset val="100"/>
      </c:catAx>
      <c:valAx>
        <c:axId val="111199744"/>
        <c:scaling>
          <c:orientation val="minMax"/>
        </c:scaling>
        <c:delete val="1"/>
        <c:axPos val="b"/>
        <c:numFmt formatCode="0" sourceLinked="1"/>
        <c:tickLblPos val="none"/>
        <c:crossAx val="111198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437"/>
          <c:h val="0.952984370398086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28</c:v>
                </c:pt>
                <c:pt idx="2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13</c:v>
                </c:pt>
                <c:pt idx="1">
                  <c:v>23</c:v>
                </c:pt>
                <c:pt idx="2">
                  <c:v>41</c:v>
                </c:pt>
              </c:numCache>
            </c:numRef>
          </c:val>
        </c:ser>
        <c:dLbls>
          <c:showVal val="1"/>
        </c:dLbls>
        <c:gapWidth val="75"/>
        <c:overlap val="-5"/>
        <c:axId val="111261568"/>
        <c:axId val="111263104"/>
      </c:barChart>
      <c:catAx>
        <c:axId val="111261568"/>
        <c:scaling>
          <c:orientation val="minMax"/>
        </c:scaling>
        <c:axPos val="l"/>
        <c:majorTickMark val="none"/>
        <c:tickLblPos val="nextTo"/>
        <c:crossAx val="111263104"/>
        <c:crosses val="autoZero"/>
        <c:auto val="1"/>
        <c:lblAlgn val="ctr"/>
        <c:lblOffset val="100"/>
      </c:catAx>
      <c:valAx>
        <c:axId val="111263104"/>
        <c:scaling>
          <c:orientation val="minMax"/>
        </c:scaling>
        <c:delete val="1"/>
        <c:axPos val="b"/>
        <c:numFmt formatCode="General" sourceLinked="1"/>
        <c:tickLblPos val="none"/>
        <c:crossAx val="111261568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2037"/>
          <c:w val="0.26788969087197689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771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Under-5 Mortality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19</c:v>
                </c:pt>
                <c:pt idx="2">
                  <c:v>33</c:v>
                </c:pt>
                <c:pt idx="3">
                  <c:v>31</c:v>
                </c:pt>
                <c:pt idx="4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</c:v>
                </c:pt>
                <c:pt idx="1">
                  <c:v>16</c:v>
                </c:pt>
                <c:pt idx="2">
                  <c:v>28</c:v>
                </c:pt>
                <c:pt idx="3">
                  <c:v>25</c:v>
                </c:pt>
                <c:pt idx="4">
                  <c:v>21</c:v>
                </c:pt>
              </c:numCache>
            </c:numRef>
          </c:val>
        </c:ser>
        <c:dLbls>
          <c:showVal val="1"/>
        </c:dLbls>
        <c:gapWidth val="75"/>
        <c:overlap val="-5"/>
        <c:axId val="114967680"/>
        <c:axId val="114969216"/>
      </c:barChart>
      <c:catAx>
        <c:axId val="114967680"/>
        <c:scaling>
          <c:orientation val="minMax"/>
        </c:scaling>
        <c:axPos val="l"/>
        <c:majorTickMark val="none"/>
        <c:tickLblPos val="nextTo"/>
        <c:crossAx val="114969216"/>
        <c:crosses val="autoZero"/>
        <c:auto val="1"/>
        <c:lblAlgn val="ctr"/>
        <c:lblOffset val="100"/>
      </c:catAx>
      <c:valAx>
        <c:axId val="114969216"/>
        <c:scaling>
          <c:orientation val="minMax"/>
        </c:scaling>
        <c:delete val="1"/>
        <c:axPos val="b"/>
        <c:numFmt formatCode="General" sourceLinked="1"/>
        <c:tickLblPos val="none"/>
        <c:crossAx val="1149676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10336"/>
          <c:y val="0.82497360230298611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21</c:v>
                </c:pt>
                <c:pt idx="2">
                  <c:v>30</c:v>
                </c:pt>
                <c:pt idx="3">
                  <c:v>34</c:v>
                </c:pt>
                <c:pt idx="4" formatCode="0">
                  <c:v>41</c:v>
                </c:pt>
                <c:pt idx="5">
                  <c:v>23</c:v>
                </c:pt>
              </c:numCache>
            </c:numRef>
          </c:val>
        </c:ser>
        <c:dLbls>
          <c:showVal val="1"/>
        </c:dLbls>
        <c:overlap val="-25"/>
        <c:axId val="114909184"/>
        <c:axId val="114910720"/>
      </c:barChart>
      <c:catAx>
        <c:axId val="114909184"/>
        <c:scaling>
          <c:orientation val="minMax"/>
        </c:scaling>
        <c:axPos val="b"/>
        <c:majorTickMark val="none"/>
        <c:tickLblPos val="nextTo"/>
        <c:crossAx val="114910720"/>
        <c:crosses val="autoZero"/>
        <c:auto val="1"/>
        <c:lblAlgn val="ctr"/>
        <c:lblOffset val="100"/>
      </c:catAx>
      <c:valAx>
        <c:axId val="114910720"/>
        <c:scaling>
          <c:orientation val="minMax"/>
        </c:scaling>
        <c:delete val="1"/>
        <c:axPos val="l"/>
        <c:numFmt formatCode="General" sourceLinked="1"/>
        <c:tickLblPos val="none"/>
        <c:crossAx val="114909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829E-2"/>
          <c:w val="0.96460399419982434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57</c:v>
                </c:pt>
                <c:pt idx="1">
                  <c:v>25</c:v>
                </c:pt>
                <c:pt idx="2">
                  <c:v>22</c:v>
                </c:pt>
                <c:pt idx="3">
                  <c:v>28</c:v>
                </c:pt>
              </c:numCache>
            </c:numRef>
          </c:val>
        </c:ser>
        <c:dLbls>
          <c:showVal val="1"/>
        </c:dLbls>
        <c:gapWidth val="75"/>
        <c:overlap val="-25"/>
        <c:axId val="121046144"/>
        <c:axId val="121095296"/>
      </c:barChart>
      <c:catAx>
        <c:axId val="121046144"/>
        <c:scaling>
          <c:orientation val="minMax"/>
        </c:scaling>
        <c:axPos val="b"/>
        <c:majorTickMark val="none"/>
        <c:tickLblPos val="nextTo"/>
        <c:crossAx val="121095296"/>
        <c:crosses val="autoZero"/>
        <c:auto val="1"/>
        <c:lblAlgn val="ctr"/>
        <c:lblOffset val="100"/>
      </c:catAx>
      <c:valAx>
        <c:axId val="12109529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21046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22</c:v>
                </c:pt>
                <c:pt idx="2">
                  <c:v>33</c:v>
                </c:pt>
                <c:pt idx="3">
                  <c:v>67</c:v>
                </c:pt>
              </c:numCache>
            </c:numRef>
          </c:val>
        </c:ser>
        <c:dLbls>
          <c:showVal val="1"/>
        </c:dLbls>
        <c:overlap val="-25"/>
        <c:axId val="121835520"/>
        <c:axId val="121837056"/>
      </c:barChart>
      <c:catAx>
        <c:axId val="121835520"/>
        <c:scaling>
          <c:orientation val="minMax"/>
        </c:scaling>
        <c:axPos val="b"/>
        <c:majorTickMark val="none"/>
        <c:tickLblPos val="nextTo"/>
        <c:crossAx val="121837056"/>
        <c:crosses val="autoZero"/>
        <c:auto val="1"/>
        <c:lblAlgn val="ctr"/>
        <c:lblOffset val="100"/>
      </c:catAx>
      <c:valAx>
        <c:axId val="121837056"/>
        <c:scaling>
          <c:orientation val="minMax"/>
        </c:scaling>
        <c:delete val="1"/>
        <c:axPos val="l"/>
        <c:numFmt formatCode="General" sourceLinked="1"/>
        <c:tickLblPos val="none"/>
        <c:crossAx val="1218355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129E-3"/>
                  <c:y val="-9.8247839384221561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23</c:v>
                </c:pt>
                <c:pt idx="2">
                  <c:v>37</c:v>
                </c:pt>
                <c:pt idx="3">
                  <c:v>57</c:v>
                </c:pt>
              </c:numCache>
            </c:numRef>
          </c:val>
        </c:ser>
        <c:gapWidth val="75"/>
        <c:axId val="121737984"/>
        <c:axId val="121739520"/>
      </c:barChart>
      <c:catAx>
        <c:axId val="1217379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1739520"/>
        <c:crosses val="autoZero"/>
        <c:auto val="1"/>
        <c:lblAlgn val="ctr"/>
        <c:lblOffset val="100"/>
        <c:tickLblSkip val="1"/>
        <c:tickMarkSkip val="1"/>
      </c:catAx>
      <c:valAx>
        <c:axId val="121739520"/>
        <c:scaling>
          <c:orientation val="minMax"/>
        </c:scaling>
        <c:delete val="1"/>
        <c:axPos val="l"/>
        <c:numFmt formatCode="General" sourceLinked="1"/>
        <c:tickLblPos val="none"/>
        <c:crossAx val="121737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14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smtClean="0"/>
              <a:t>Child Mortality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Under-5 Mortality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7526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066800"/>
            <a:ext cx="61722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Deaths per 1,000 live births</a:t>
            </a:r>
            <a:endParaRPr lang="en-US" i="1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800600" cy="3733800"/>
          </a:xfrm>
        </p:spPr>
        <p:txBody>
          <a:bodyPr/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</a:rPr>
              <a:t>Differentials by Mother’s Characteristics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7162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95400"/>
            <a:ext cx="6858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0668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14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17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region, from </a:t>
            </a:r>
            <a:r>
              <a:rPr lang="en-US" sz="2800" b="1" dirty="0" smtClean="0"/>
              <a:t>41</a:t>
            </a:r>
            <a:r>
              <a:rPr lang="en-US" sz="2800" dirty="0" smtClean="0"/>
              <a:t> in the South Central region to </a:t>
            </a:r>
            <a:r>
              <a:rPr lang="en-US" sz="2800" b="1" dirty="0" smtClean="0"/>
              <a:t>21</a:t>
            </a:r>
            <a:r>
              <a:rPr lang="en-US" sz="2800" dirty="0" smtClean="0"/>
              <a:t> in the North region.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</a:t>
            </a:r>
            <a:r>
              <a:rPr lang="en-US" sz="2800" b="1" smtClean="0"/>
              <a:t>years</a:t>
            </a:r>
            <a:r>
              <a:rPr lang="en-US" sz="2800" smtClean="0"/>
              <a:t>.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800600" cy="3733800"/>
          </a:xfrm>
        </p:spPr>
        <p:txBody>
          <a:bodyPr/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</a:rPr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Differentials by Mother’s Characteristics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066800"/>
            <a:ext cx="655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365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How Does the Maldives Compare?</a:t>
            </a:r>
            <a:br>
              <a:rPr lang="en-US" sz="4000" dirty="0" smtClean="0"/>
            </a:br>
            <a:r>
              <a:rPr lang="en-US" sz="4000" dirty="0" smtClean="0"/>
              <a:t>Under-5 Mortality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6400800" y="5943600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13716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1066800"/>
            <a:ext cx="7315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Deaths per 1,000 live births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800600" cy="3733800"/>
          </a:xfrm>
        </p:spPr>
        <p:txBody>
          <a:bodyPr/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</a:rPr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dirty="0" smtClean="0"/>
              <a:t>Differentials by Mother’s Characteristics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0" y="914400"/>
            <a:ext cx="746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0" y="838200"/>
            <a:ext cx="746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397</Words>
  <Application>Microsoft Office PowerPoint</Application>
  <PresentationFormat>On-screen Show (4:3)</PresentationFormat>
  <Paragraphs>62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Custom Design</vt:lpstr>
      <vt:lpstr>2009 Maldives Demographic  and Health Survey</vt:lpstr>
      <vt:lpstr>Slide 2</vt:lpstr>
      <vt:lpstr>Slide 3</vt:lpstr>
      <vt:lpstr>Childhood Mortality Levels</vt:lpstr>
      <vt:lpstr>Trends in Early Childhood Mortality Rates</vt:lpstr>
      <vt:lpstr>How Does the Maldives Compare? Under-5 Mortality</vt:lpstr>
      <vt:lpstr>Slide 7</vt:lpstr>
      <vt:lpstr>Childhood Mortality by Mother’s Education</vt:lpstr>
      <vt:lpstr>Childhood Mortality by Wealth </vt:lpstr>
      <vt:lpstr>Slide 10</vt:lpstr>
      <vt:lpstr>Slide 11</vt:lpstr>
      <vt:lpstr>Slide 12</vt:lpstr>
      <vt:lpstr>Under-five Mortality by Previous Birth Interval</vt:lpstr>
      <vt:lpstr>Under-five Mortality by Mother’s Age at Birth</vt:lpstr>
      <vt:lpstr>Under-five Mortality by Birth Order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244</cp:revision>
  <dcterms:created xsi:type="dcterms:W3CDTF">2010-09-28T12:56:06Z</dcterms:created>
  <dcterms:modified xsi:type="dcterms:W3CDTF">2012-05-15T14:26:37Z</dcterms:modified>
</cp:coreProperties>
</file>