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charts/chart17.xml" ContentType="application/vnd.openxmlformats-officedocument.drawingml.char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charts/chart13.xml" ContentType="application/vnd.openxmlformats-officedocument.drawingml.chart+xml"/>
  <Override PartName="/ppt/charts/chart15.xml" ContentType="application/vnd.openxmlformats-officedocument.drawingml.chart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charts/chart9.xml" ContentType="application/vnd.openxmlformats-officedocument.drawingml.chart+xml"/>
  <Override PartName="/ppt/charts/chart11.xml" ContentType="application/vnd.openxmlformats-officedocument.drawingml.chart+xml"/>
  <Override PartName="/ppt/notesSlides/notesSlide14.xml" ContentType="application/vnd.openxmlformats-officedocument.presentationml.notesSlide+xml"/>
  <Override PartName="/ppt/charts/chart7.xml" ContentType="application/vnd.openxmlformats-officedocument.drawingml.chart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Default Extension="xlsx" ContentType="application/vnd.openxmlformats-officedocument.spreadsheetml.sheet"/>
  <Override PartName="/ppt/charts/chart3.xml" ContentType="application/vnd.openxmlformats-officedocument.drawingml.chart+xml"/>
  <Override PartName="/ppt/charts/chart5.xml" ContentType="application/vnd.openxmlformats-officedocument.drawingml.chart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notesSlides/notesSlide5.xml" ContentType="application/vnd.openxmlformats-officedocument.presentationml.notesSlide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charts/chart18.xml" ContentType="application/vnd.openxmlformats-officedocument.drawingml.char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charts/chart16.xml" ContentType="application/vnd.openxmlformats-officedocument.drawingml.chart+xml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charts/chart14.xml" ContentType="application/vnd.openxmlformats-officedocument.drawingml.char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charts/chart8.xml" ContentType="application/vnd.openxmlformats-officedocument.drawingml.chart+xml"/>
  <Override PartName="/ppt/charts/chart12.xml" ContentType="application/vnd.openxmlformats-officedocument.drawingml.chart+xml"/>
  <Override PartName="/ppt/notesSlides/notesSlide13.xml" ContentType="application/vnd.openxmlformats-officedocument.presentationml.notesSlide+xml"/>
  <Override PartName="/ppt/slideLayouts/slideLayout10.xml" ContentType="application/vnd.openxmlformats-officedocument.presentationml.slideLayout+xml"/>
  <Override PartName="/ppt/charts/chart6.xml" ContentType="application/vnd.openxmlformats-officedocument.drawingml.chart+xml"/>
  <Override PartName="/ppt/notesSlides/notesSlide8.xml" ContentType="application/vnd.openxmlformats-officedocument.presentationml.notesSlide+xml"/>
  <Override PartName="/ppt/charts/chart10.xml" ContentType="application/vnd.openxmlformats-officedocument.drawingml.chart+xml"/>
  <Override PartName="/ppt/notesSlides/notesSlide11.xml" ContentType="application/vnd.openxmlformats-officedocument.presentationml.notesSlide+xml"/>
  <Override PartName="/ppt/charts/chart4.xml" ContentType="application/vnd.openxmlformats-officedocument.drawingml.chart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charts/chart2.xml" ContentType="application/vnd.openxmlformats-officedocument.drawingml.chart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32"/>
  </p:notesMasterIdLst>
  <p:sldIdLst>
    <p:sldId id="256" r:id="rId3"/>
    <p:sldId id="283" r:id="rId4"/>
    <p:sldId id="284" r:id="rId5"/>
    <p:sldId id="285" r:id="rId6"/>
    <p:sldId id="286" r:id="rId7"/>
    <p:sldId id="288" r:id="rId8"/>
    <p:sldId id="289" r:id="rId9"/>
    <p:sldId id="290" r:id="rId10"/>
    <p:sldId id="309" r:id="rId11"/>
    <p:sldId id="292" r:id="rId12"/>
    <p:sldId id="293" r:id="rId13"/>
    <p:sldId id="294" r:id="rId14"/>
    <p:sldId id="295" r:id="rId15"/>
    <p:sldId id="311" r:id="rId16"/>
    <p:sldId id="296" r:id="rId17"/>
    <p:sldId id="314" r:id="rId18"/>
    <p:sldId id="313" r:id="rId19"/>
    <p:sldId id="312" r:id="rId20"/>
    <p:sldId id="310" r:id="rId21"/>
    <p:sldId id="299" r:id="rId22"/>
    <p:sldId id="300" r:id="rId23"/>
    <p:sldId id="301" r:id="rId24"/>
    <p:sldId id="302" r:id="rId25"/>
    <p:sldId id="303" r:id="rId26"/>
    <p:sldId id="304" r:id="rId27"/>
    <p:sldId id="305" r:id="rId28"/>
    <p:sldId id="306" r:id="rId29"/>
    <p:sldId id="307" r:id="rId30"/>
    <p:sldId id="308" r:id="rId3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2" d="100"/>
          <a:sy n="82" d="100"/>
        </p:scale>
        <p:origin x="-17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.xlsx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0.xlsx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1.xlsx"/></Relationships>
</file>

<file path=ppt/charts/_rels/chart1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2.xlsx"/></Relationships>
</file>

<file path=ppt/charts/_rels/chart1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3.xlsx"/></Relationships>
</file>

<file path=ppt/charts/_rels/chart1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4.xlsx"/></Relationships>
</file>

<file path=ppt/charts/_rels/chart1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5.xlsx"/></Relationships>
</file>

<file path=ppt/charts/_rels/chart1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6.xlsx"/></Relationships>
</file>

<file path=ppt/charts/_rels/chart1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7.xlsx"/></Relationships>
</file>

<file path=ppt/charts/_rels/chart1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8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7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8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Column1</c:v>
                </c:pt>
              </c:strCache>
            </c:strRef>
          </c:tx>
          <c:spPr>
            <a:solidFill>
              <a:schemeClr val="tx2"/>
            </a:solidFill>
          </c:spPr>
          <c:dPt>
            <c:idx val="0"/>
            <c:spPr>
              <a:solidFill>
                <a:schemeClr val="bg2">
                  <a:lumMod val="75000"/>
                </a:schemeClr>
              </a:solidFill>
            </c:spPr>
          </c:dPt>
          <c:dPt>
            <c:idx val="1"/>
            <c:spPr>
              <a:solidFill>
                <a:schemeClr val="accent2"/>
              </a:solidFill>
            </c:spPr>
          </c:dPt>
          <c:dPt>
            <c:idx val="2"/>
            <c:spPr>
              <a:solidFill>
                <a:schemeClr val="accent3"/>
              </a:solidFill>
            </c:spPr>
          </c:dPt>
          <c:dLbls>
            <c:txPr>
              <a:bodyPr/>
              <a:lstStyle/>
              <a:p>
                <a:pPr>
                  <a:defRPr sz="2000" b="1"/>
                </a:pPr>
                <a:endParaRPr lang="en-US"/>
              </a:p>
            </c:txPr>
            <c:showVal val="1"/>
          </c:dLbls>
          <c:cat>
            <c:strRef>
              <c:f>Sheet1!$A$2:$A$4</c:f>
              <c:strCache>
                <c:ptCount val="3"/>
                <c:pt idx="0">
                  <c:v>Total</c:v>
                </c:pt>
                <c:pt idx="1">
                  <c:v>Urban</c:v>
                </c:pt>
                <c:pt idx="2">
                  <c:v>Rural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 formatCode="0.0">
                  <c:v>2.5</c:v>
                </c:pt>
                <c:pt idx="1">
                  <c:v>2.1</c:v>
                </c:pt>
                <c:pt idx="2">
                  <c:v>2.8</c:v>
                </c:pt>
              </c:numCache>
            </c:numRef>
          </c:val>
        </c:ser>
        <c:dLbls>
          <c:showVal val="1"/>
        </c:dLbls>
        <c:gapWidth val="75"/>
        <c:overlap val="-5"/>
        <c:axId val="108734336"/>
        <c:axId val="108735872"/>
      </c:barChart>
      <c:catAx>
        <c:axId val="108734336"/>
        <c:scaling>
          <c:orientation val="minMax"/>
        </c:scaling>
        <c:axPos val="b"/>
        <c:majorTickMark val="none"/>
        <c:tickLblPos val="nextTo"/>
        <c:spPr>
          <a:ln>
            <a:solidFill>
              <a:schemeClr val="tx1"/>
            </a:solidFill>
          </a:ln>
        </c:spPr>
        <c:crossAx val="108735872"/>
        <c:crosses val="autoZero"/>
        <c:auto val="1"/>
        <c:lblAlgn val="ctr"/>
        <c:lblOffset val="100"/>
      </c:catAx>
      <c:valAx>
        <c:axId val="108735872"/>
        <c:scaling>
          <c:orientation val="minMax"/>
          <c:max val="7"/>
          <c:min val="0"/>
        </c:scaling>
        <c:delete val="1"/>
        <c:axPos val="l"/>
        <c:numFmt formatCode="0.0" sourceLinked="1"/>
        <c:tickLblPos val="none"/>
        <c:crossAx val="108734336"/>
        <c:crosses val="autoZero"/>
        <c:crossBetween val="between"/>
      </c:valAx>
    </c:plotArea>
    <c:plotVisOnly val="1"/>
  </c:chart>
  <c:spPr>
    <a:ln>
      <a:noFill/>
    </a:ln>
  </c:spPr>
  <c:txPr>
    <a:bodyPr/>
    <a:lstStyle/>
    <a:p>
      <a:pPr>
        <a:defRPr sz="1800"/>
      </a:pPr>
      <a:endParaRPr lang="en-US"/>
    </a:p>
  </c:txPr>
  <c:externalData r:id="rId1"/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Lbls>
            <c:showCatName val="1"/>
            <c:showPercent val="1"/>
            <c:showLeaderLines val="1"/>
          </c:dLbls>
          <c:cat>
            <c:strRef>
              <c:f>Sheet1!$A$2:$A$5</c:f>
              <c:strCache>
                <c:ptCount val="4"/>
                <c:pt idx="0">
                  <c:v>Never married</c:v>
                </c:pt>
                <c:pt idx="1">
                  <c:v>Married</c:v>
                </c:pt>
                <c:pt idx="2">
                  <c:v>Divorced/ separated</c:v>
                </c:pt>
                <c:pt idx="3">
                  <c:v>Widowed</c:v>
                </c:pt>
              </c:strCache>
            </c:strRef>
          </c:cat>
          <c:val>
            <c:numRef>
              <c:f>Sheet1!$B$2:$B$5</c:f>
              <c:numCache>
                <c:formatCode>0</c:formatCode>
                <c:ptCount val="4"/>
                <c:pt idx="0">
                  <c:v>31.2</c:v>
                </c:pt>
                <c:pt idx="1">
                  <c:v>63</c:v>
                </c:pt>
                <c:pt idx="2">
                  <c:v>5</c:v>
                </c:pt>
                <c:pt idx="3">
                  <c:v>1</c:v>
                </c:pt>
              </c:numCache>
            </c:numRef>
          </c:val>
        </c:ser>
        <c:dLbls>
          <c:showCatName val="1"/>
          <c:showPercent val="1"/>
        </c:dLbls>
        <c:firstSliceAng val="0"/>
      </c:pieChart>
    </c:plotArea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>
        <c:manualLayout>
          <c:layoutTarget val="inner"/>
          <c:xMode val="edge"/>
          <c:yMode val="edge"/>
          <c:x val="0.23241627782638338"/>
          <c:y val="5.0971641906957486E-2"/>
          <c:w val="0.74752199377855699"/>
          <c:h val="0.94393119390234659"/>
        </c:manualLayout>
      </c:layout>
      <c:barChart>
        <c:barDir val="bar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tx1"/>
            </a:solidFill>
          </c:spPr>
          <c:dPt>
            <c:idx val="3"/>
            <c:spPr>
              <a:solidFill>
                <a:schemeClr val="tx2"/>
              </a:solidFill>
            </c:spPr>
          </c:dPt>
          <c:cat>
            <c:strRef>
              <c:f>Sheet1!$A$2:$A$10</c:f>
              <c:strCache>
                <c:ptCount val="9"/>
                <c:pt idx="0">
                  <c:v>Bangladesh 2007</c:v>
                </c:pt>
                <c:pt idx="1">
                  <c:v>India 2005-06</c:v>
                </c:pt>
                <c:pt idx="2">
                  <c:v>Nepal 2006</c:v>
                </c:pt>
                <c:pt idx="3">
                  <c:v>Maldives 2009</c:v>
                </c:pt>
                <c:pt idx="4">
                  <c:v>Pakistan 2006-07</c:v>
                </c:pt>
                <c:pt idx="5">
                  <c:v>Indonesia 2007</c:v>
                </c:pt>
                <c:pt idx="6">
                  <c:v>Cambodia 2005</c:v>
                </c:pt>
                <c:pt idx="7">
                  <c:v>Vietnam 2002</c:v>
                </c:pt>
                <c:pt idx="8">
                  <c:v>Philippines 2008</c:v>
                </c:pt>
              </c:strCache>
            </c:strRef>
          </c:cat>
          <c:val>
            <c:numRef>
              <c:f>Sheet1!$B$2:$B$10</c:f>
              <c:numCache>
                <c:formatCode>0.0</c:formatCode>
                <c:ptCount val="9"/>
                <c:pt idx="0">
                  <c:v>15</c:v>
                </c:pt>
                <c:pt idx="1">
                  <c:v>16.8</c:v>
                </c:pt>
                <c:pt idx="2">
                  <c:v>17</c:v>
                </c:pt>
                <c:pt idx="3">
                  <c:v>19</c:v>
                </c:pt>
                <c:pt idx="4">
                  <c:v>19.100000000000001</c:v>
                </c:pt>
                <c:pt idx="5">
                  <c:v>19.8</c:v>
                </c:pt>
                <c:pt idx="6">
                  <c:v>20.100000000000001</c:v>
                </c:pt>
                <c:pt idx="7">
                  <c:v>21.1</c:v>
                </c:pt>
                <c:pt idx="8">
                  <c:v>22.2</c:v>
                </c:pt>
              </c:numCache>
            </c:numRef>
          </c:val>
        </c:ser>
        <c:dLbls>
          <c:showVal val="1"/>
        </c:dLbls>
        <c:overlap val="-25"/>
        <c:axId val="47700608"/>
        <c:axId val="47706496"/>
      </c:barChart>
      <c:catAx>
        <c:axId val="47700608"/>
        <c:scaling>
          <c:orientation val="minMax"/>
        </c:scaling>
        <c:axPos val="l"/>
        <c:majorTickMark val="none"/>
        <c:tickLblPos val="nextTo"/>
        <c:crossAx val="47706496"/>
        <c:crosses val="autoZero"/>
        <c:auto val="1"/>
        <c:lblAlgn val="ctr"/>
        <c:lblOffset val="100"/>
      </c:catAx>
      <c:valAx>
        <c:axId val="47706496"/>
        <c:scaling>
          <c:orientation val="minMax"/>
        </c:scaling>
        <c:delete val="1"/>
        <c:axPos val="b"/>
        <c:numFmt formatCode="0.0" sourceLinked="1"/>
        <c:tickLblPos val="none"/>
        <c:crossAx val="47700608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>
        <c:manualLayout>
          <c:layoutTarget val="inner"/>
          <c:xMode val="edge"/>
          <c:yMode val="edge"/>
          <c:x val="0.23241627782638338"/>
          <c:y val="5.0971641906957486E-2"/>
          <c:w val="0.74752199377855699"/>
          <c:h val="0.94393119390234659"/>
        </c:manualLayout>
      </c:layout>
      <c:barChart>
        <c:barDir val="bar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tx1"/>
            </a:solidFill>
          </c:spPr>
          <c:dPt>
            <c:idx val="2"/>
            <c:spPr>
              <a:solidFill>
                <a:schemeClr val="tx2"/>
              </a:solidFill>
            </c:spPr>
          </c:dPt>
          <c:cat>
            <c:strRef>
              <c:f>Sheet1!$A$2:$A$7</c:f>
              <c:strCache>
                <c:ptCount val="6"/>
                <c:pt idx="0">
                  <c:v>Nepal 2006</c:v>
                </c:pt>
                <c:pt idx="1">
                  <c:v>India 2005-06</c:v>
                </c:pt>
                <c:pt idx="2">
                  <c:v>Maldives 2009</c:v>
                </c:pt>
                <c:pt idx="3">
                  <c:v>Indonesia 2007</c:v>
                </c:pt>
                <c:pt idx="4">
                  <c:v>Cambodia 2005</c:v>
                </c:pt>
                <c:pt idx="5">
                  <c:v>Philippines 2008</c:v>
                </c:pt>
              </c:strCache>
            </c:strRef>
          </c:cat>
          <c:val>
            <c:numRef>
              <c:f>Sheet1!$B$2:$B$7</c:f>
              <c:numCache>
                <c:formatCode>0.0</c:formatCode>
                <c:ptCount val="6"/>
                <c:pt idx="0">
                  <c:v>17</c:v>
                </c:pt>
                <c:pt idx="1">
                  <c:v>17.600000000000001</c:v>
                </c:pt>
                <c:pt idx="2">
                  <c:v>19.600000000000001</c:v>
                </c:pt>
                <c:pt idx="3">
                  <c:v>19.7</c:v>
                </c:pt>
                <c:pt idx="4">
                  <c:v>20.399999999999999</c:v>
                </c:pt>
                <c:pt idx="5">
                  <c:v>21.5</c:v>
                </c:pt>
              </c:numCache>
            </c:numRef>
          </c:val>
        </c:ser>
        <c:dLbls>
          <c:showVal val="1"/>
        </c:dLbls>
        <c:overlap val="-25"/>
        <c:axId val="47624576"/>
        <c:axId val="47626112"/>
      </c:barChart>
      <c:catAx>
        <c:axId val="47624576"/>
        <c:scaling>
          <c:orientation val="minMax"/>
        </c:scaling>
        <c:axPos val="l"/>
        <c:majorTickMark val="none"/>
        <c:tickLblPos val="nextTo"/>
        <c:crossAx val="47626112"/>
        <c:crosses val="autoZero"/>
        <c:auto val="1"/>
        <c:lblAlgn val="ctr"/>
        <c:lblOffset val="100"/>
      </c:catAx>
      <c:valAx>
        <c:axId val="47626112"/>
        <c:scaling>
          <c:orientation val="minMax"/>
        </c:scaling>
        <c:delete val="1"/>
        <c:axPos val="b"/>
        <c:numFmt formatCode="0.0" sourceLinked="1"/>
        <c:tickLblPos val="none"/>
        <c:crossAx val="47624576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Column1</c:v>
                </c:pt>
              </c:strCache>
            </c:strRef>
          </c:tx>
          <c:dLbls>
            <c:dLbl>
              <c:idx val="2"/>
              <c:spPr/>
              <c:txPr>
                <a:bodyPr/>
                <a:lstStyle/>
                <a:p>
                  <a:pPr>
                    <a:defRPr>
                      <a:solidFill>
                        <a:schemeClr val="bg1"/>
                      </a:solidFill>
                    </a:defRPr>
                  </a:pPr>
                  <a:endParaRPr lang="en-US"/>
                </a:p>
              </c:txPr>
            </c:dLbl>
            <c:dLbl>
              <c:idx val="4"/>
              <c:layout>
                <c:manualLayout>
                  <c:x val="2.7905487508505911E-2"/>
                  <c:y val="3.6392405063291139E-2"/>
                </c:manualLayout>
              </c:layout>
              <c:showCatName val="1"/>
              <c:showPercent val="1"/>
            </c:dLbl>
            <c:dLbl>
              <c:idx val="5"/>
              <c:layout>
                <c:manualLayout>
                  <c:x val="6.7461419753086491E-2"/>
                  <c:y val="5.2742616033755378E-4"/>
                </c:manualLayout>
              </c:layout>
              <c:showCatName val="1"/>
              <c:showPercent val="1"/>
            </c:dLbl>
            <c:showCatName val="1"/>
            <c:showPercent val="1"/>
            <c:showLeaderLines val="1"/>
          </c:dLbls>
          <c:cat>
            <c:strRef>
              <c:f>Sheet1!$A$2:$A$7</c:f>
              <c:strCache>
                <c:ptCount val="6"/>
                <c:pt idx="0">
                  <c:v>Want no more or sterilised</c:v>
                </c:pt>
                <c:pt idx="1">
                  <c:v>Infecund</c:v>
                </c:pt>
                <c:pt idx="2">
                  <c:v>Have another later</c:v>
                </c:pt>
                <c:pt idx="3">
                  <c:v>Have another soon</c:v>
                </c:pt>
                <c:pt idx="4">
                  <c:v>Have another, undecided when</c:v>
                </c:pt>
                <c:pt idx="5">
                  <c:v>Undecided</c:v>
                </c:pt>
              </c:strCache>
            </c:strRef>
          </c:cat>
          <c:val>
            <c:numRef>
              <c:f>Sheet1!$B$2:$B$7</c:f>
              <c:numCache>
                <c:formatCode>0</c:formatCode>
                <c:ptCount val="6"/>
                <c:pt idx="0">
                  <c:v>48</c:v>
                </c:pt>
                <c:pt idx="1">
                  <c:v>1</c:v>
                </c:pt>
                <c:pt idx="2">
                  <c:v>22</c:v>
                </c:pt>
                <c:pt idx="3">
                  <c:v>18</c:v>
                </c:pt>
                <c:pt idx="4">
                  <c:v>4</c:v>
                </c:pt>
                <c:pt idx="5">
                  <c:v>7</c:v>
                </c:pt>
              </c:numCache>
            </c:numRef>
          </c:val>
        </c:ser>
        <c:dLbls>
          <c:showCatName val="1"/>
          <c:showPercent val="1"/>
        </c:dLbls>
        <c:firstSliceAng val="0"/>
      </c:pieChart>
    </c:plotArea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8"/>
  <c:chart>
    <c:autoTitleDeleted val="1"/>
    <c:plotArea>
      <c:layout>
        <c:manualLayout>
          <c:layoutTarget val="inner"/>
          <c:xMode val="edge"/>
          <c:yMode val="edge"/>
          <c:x val="3.3898305084745811E-2"/>
          <c:y val="8.4180979826834645E-2"/>
          <c:w val="0.95903954802259883"/>
          <c:h val="0.66713205565313782"/>
        </c:manualLayout>
      </c:layout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tx2">
                <a:lumMod val="50000"/>
              </a:schemeClr>
            </a:solidFill>
          </c:spPr>
          <c:dLbls>
            <c:dLbl>
              <c:idx val="0"/>
              <c:layout>
                <c:manualLayout>
                  <c:x val="2.8248587570621612E-3"/>
                  <c:y val="0"/>
                </c:manualLayout>
              </c:layout>
              <c:showVal val="1"/>
            </c:dLbl>
            <c:txPr>
              <a:bodyPr/>
              <a:lstStyle/>
              <a:p>
                <a:pPr>
                  <a:defRPr sz="2000" b="1"/>
                </a:pPr>
                <a:endParaRPr lang="en-US"/>
              </a:p>
            </c:txPr>
            <c:showVal val="1"/>
          </c:dLbls>
          <c:cat>
            <c:strRef>
              <c:f>Sheet1!$A$2:$A$5</c:f>
              <c:strCache>
                <c:ptCount val="4"/>
                <c:pt idx="0">
                  <c:v>Total demand (Met need + unmet need)</c:v>
                </c:pt>
                <c:pt idx="1">
                  <c:v>Met need (Currently using)</c:v>
                </c:pt>
                <c:pt idx="2">
                  <c:v>Unmet need</c:v>
                </c:pt>
                <c:pt idx="3">
                  <c:v>Percent of demand satisifed (Met need/total demand)</c:v>
                </c:pt>
              </c:strCache>
            </c:strRef>
          </c:cat>
          <c:val>
            <c:numRef>
              <c:f>Sheet1!$B$2:$B$5</c:f>
              <c:numCache>
                <c:formatCode>0</c:formatCode>
                <c:ptCount val="4"/>
                <c:pt idx="0">
                  <c:v>64</c:v>
                </c:pt>
                <c:pt idx="1">
                  <c:v>35</c:v>
                </c:pt>
                <c:pt idx="2">
                  <c:v>28</c:v>
                </c:pt>
                <c:pt idx="3">
                  <c:v>56</c:v>
                </c:pt>
              </c:numCache>
            </c:numRef>
          </c:val>
        </c:ser>
        <c:dLbls>
          <c:showVal val="1"/>
        </c:dLbls>
        <c:gapWidth val="75"/>
        <c:overlap val="-25"/>
        <c:axId val="47869312"/>
        <c:axId val="47903872"/>
      </c:barChart>
      <c:catAx>
        <c:axId val="47869312"/>
        <c:scaling>
          <c:orientation val="minMax"/>
        </c:scaling>
        <c:axPos val="b"/>
        <c:majorTickMark val="none"/>
        <c:tickLblPos val="nextTo"/>
        <c:crossAx val="47903872"/>
        <c:crosses val="autoZero"/>
        <c:auto val="1"/>
        <c:lblAlgn val="ctr"/>
        <c:lblOffset val="100"/>
      </c:catAx>
      <c:valAx>
        <c:axId val="47903872"/>
        <c:scaling>
          <c:orientation val="minMax"/>
        </c:scaling>
        <c:delete val="1"/>
        <c:axPos val="l"/>
        <c:numFmt formatCode="0" sourceLinked="1"/>
        <c:tickLblPos val="none"/>
        <c:crossAx val="47869312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Women 15-49</c:v>
                </c:pt>
              </c:strCache>
            </c:strRef>
          </c:tx>
          <c:spPr>
            <a:solidFill>
              <a:schemeClr val="accent5">
                <a:lumMod val="75000"/>
              </a:schemeClr>
            </a:solidFill>
          </c:spPr>
          <c:dPt>
            <c:idx val="0"/>
            <c:spPr>
              <a:solidFill>
                <a:schemeClr val="bg2">
                  <a:lumMod val="75000"/>
                </a:schemeClr>
              </a:solidFill>
            </c:spPr>
          </c:dPt>
          <c:dPt>
            <c:idx val="1"/>
            <c:spPr>
              <a:solidFill>
                <a:schemeClr val="accent2"/>
              </a:solidFill>
            </c:spPr>
          </c:dPt>
          <c:dPt>
            <c:idx val="2"/>
            <c:spPr>
              <a:solidFill>
                <a:schemeClr val="accent3"/>
              </a:solidFill>
            </c:spPr>
          </c:dPt>
          <c:dLbls>
            <c:txPr>
              <a:bodyPr/>
              <a:lstStyle/>
              <a:p>
                <a:pPr>
                  <a:defRPr sz="2000" b="1"/>
                </a:pPr>
                <a:endParaRPr lang="en-US"/>
              </a:p>
            </c:txPr>
            <c:showVal val="1"/>
          </c:dLbls>
          <c:cat>
            <c:strRef>
              <c:f>Sheet1!$A$2:$A$4</c:f>
              <c:strCache>
                <c:ptCount val="3"/>
                <c:pt idx="0">
                  <c:v>Total</c:v>
                </c:pt>
                <c:pt idx="1">
                  <c:v>Urban</c:v>
                </c:pt>
                <c:pt idx="2">
                  <c:v>Rural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 formatCode="0.0">
                  <c:v>3.1</c:v>
                </c:pt>
                <c:pt idx="1">
                  <c:v>2.8</c:v>
                </c:pt>
                <c:pt idx="2" formatCode="0.0">
                  <c:v>3.3</c:v>
                </c:pt>
              </c:numCache>
            </c:numRef>
          </c:val>
        </c:ser>
        <c:dLbls>
          <c:showVal val="1"/>
        </c:dLbls>
        <c:gapWidth val="75"/>
        <c:overlap val="-5"/>
        <c:axId val="47814528"/>
        <c:axId val="47816064"/>
      </c:barChart>
      <c:catAx>
        <c:axId val="47814528"/>
        <c:scaling>
          <c:orientation val="minMax"/>
        </c:scaling>
        <c:axPos val="b"/>
        <c:majorTickMark val="none"/>
        <c:tickLblPos val="nextTo"/>
        <c:crossAx val="47816064"/>
        <c:crosses val="autoZero"/>
        <c:auto val="1"/>
        <c:lblAlgn val="ctr"/>
        <c:lblOffset val="100"/>
      </c:catAx>
      <c:valAx>
        <c:axId val="47816064"/>
        <c:scaling>
          <c:orientation val="minMax"/>
        </c:scaling>
        <c:delete val="1"/>
        <c:axPos val="l"/>
        <c:numFmt formatCode="0.0" sourceLinked="1"/>
        <c:tickLblPos val="none"/>
        <c:crossAx val="47814528"/>
        <c:crosses val="autoZero"/>
        <c:crossBetween val="between"/>
      </c:valAx>
    </c:plotArea>
    <c:legend>
      <c:legendPos val="t"/>
    </c:legend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8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Women 15-49</c:v>
                </c:pt>
              </c:strCache>
            </c:strRef>
          </c:tx>
          <c:spPr>
            <a:solidFill>
              <a:schemeClr val="bg2">
                <a:lumMod val="75000"/>
              </a:schemeClr>
            </a:solidFill>
          </c:spPr>
          <c:dLbls>
            <c:txPr>
              <a:bodyPr/>
              <a:lstStyle/>
              <a:p>
                <a:pPr>
                  <a:defRPr sz="2000" b="1"/>
                </a:pPr>
                <a:endParaRPr lang="en-US"/>
              </a:p>
            </c:txPr>
            <c:showVal val="1"/>
          </c:dLbls>
          <c:cat>
            <c:strRef>
              <c:f>Sheet1!$A$2:$A$5</c:f>
              <c:strCache>
                <c:ptCount val="4"/>
                <c:pt idx="0">
                  <c:v>No education</c:v>
                </c:pt>
                <c:pt idx="1">
                  <c:v>Primary </c:v>
                </c:pt>
                <c:pt idx="2">
                  <c:v>Secondary</c:v>
                </c:pt>
                <c:pt idx="3">
                  <c:v>More than secondary</c:v>
                </c:pt>
              </c:strCache>
            </c:strRef>
          </c:cat>
          <c:val>
            <c:numRef>
              <c:f>Sheet1!$B$2:$B$5</c:f>
              <c:numCache>
                <c:formatCode>0.0</c:formatCode>
                <c:ptCount val="4"/>
                <c:pt idx="0">
                  <c:v>4</c:v>
                </c:pt>
                <c:pt idx="1">
                  <c:v>3.3</c:v>
                </c:pt>
                <c:pt idx="2" formatCode="General">
                  <c:v>2.6</c:v>
                </c:pt>
                <c:pt idx="3" formatCode="General">
                  <c:v>2.7</c:v>
                </c:pt>
              </c:numCache>
            </c:numRef>
          </c:val>
        </c:ser>
        <c:dLbls>
          <c:showVal val="1"/>
        </c:dLbls>
        <c:gapWidth val="75"/>
        <c:overlap val="-5"/>
        <c:axId val="48098688"/>
        <c:axId val="47912064"/>
      </c:barChart>
      <c:catAx>
        <c:axId val="48098688"/>
        <c:scaling>
          <c:orientation val="minMax"/>
        </c:scaling>
        <c:axPos val="b"/>
        <c:majorTickMark val="none"/>
        <c:tickLblPos val="nextTo"/>
        <c:crossAx val="47912064"/>
        <c:crosses val="autoZero"/>
        <c:auto val="1"/>
        <c:lblAlgn val="ctr"/>
        <c:lblOffset val="100"/>
      </c:catAx>
      <c:valAx>
        <c:axId val="47912064"/>
        <c:scaling>
          <c:orientation val="minMax"/>
        </c:scaling>
        <c:delete val="1"/>
        <c:axPos val="l"/>
        <c:numFmt formatCode="0.0" sourceLinked="1"/>
        <c:tickLblPos val="none"/>
        <c:crossAx val="48098688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>
        <c:manualLayout>
          <c:layoutTarget val="inner"/>
          <c:xMode val="edge"/>
          <c:yMode val="edge"/>
          <c:x val="0.11274047341304559"/>
          <c:y val="0.11583356141059149"/>
          <c:w val="0.73911137843880692"/>
          <c:h val="0.85569669060068398"/>
        </c:manualLayout>
      </c:layout>
      <c:barChart>
        <c:barDir val="bar"/>
        <c:grouping val="stacked"/>
        <c:ser>
          <c:idx val="0"/>
          <c:order val="0"/>
          <c:tx>
            <c:strRef>
              <c:f>Sheet1!$B$1</c:f>
              <c:strCache>
                <c:ptCount val="1"/>
                <c:pt idx="0">
                  <c:v>Wanted fertility</c:v>
                </c:pt>
              </c:strCache>
            </c:strRef>
          </c:tx>
          <c:spPr>
            <a:solidFill>
              <a:schemeClr val="tx2">
                <a:lumMod val="75000"/>
              </a:schemeClr>
            </a:solidFill>
          </c:spPr>
          <c:cat>
            <c:strRef>
              <c:f>Sheet1!$A$2:$A$4</c:f>
              <c:strCache>
                <c:ptCount val="3"/>
                <c:pt idx="0">
                  <c:v>Rural</c:v>
                </c:pt>
                <c:pt idx="1">
                  <c:v>Urban</c:v>
                </c:pt>
                <c:pt idx="2">
                  <c:v>Total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2.4</c:v>
                </c:pt>
                <c:pt idx="1">
                  <c:v>1.9000000000000001</c:v>
                </c:pt>
                <c:pt idx="2">
                  <c:v>2.2000000000000002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Difference in fertility</c:v>
                </c:pt>
              </c:strCache>
            </c:strRef>
          </c:tx>
          <c:spPr>
            <a:solidFill>
              <a:schemeClr val="bg2">
                <a:lumMod val="40000"/>
                <a:lumOff val="60000"/>
              </a:schemeClr>
            </a:solidFill>
          </c:spPr>
          <c:cat>
            <c:strRef>
              <c:f>Sheet1!$A$2:$A$4</c:f>
              <c:strCache>
                <c:ptCount val="3"/>
                <c:pt idx="0">
                  <c:v>Rural</c:v>
                </c:pt>
                <c:pt idx="1">
                  <c:v>Urban</c:v>
                </c:pt>
                <c:pt idx="2">
                  <c:v>Total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0.4</c:v>
                </c:pt>
                <c:pt idx="1">
                  <c:v>0.2</c:v>
                </c:pt>
                <c:pt idx="2">
                  <c:v>0.30000000000000021</c:v>
                </c:pt>
              </c:numCache>
            </c:numRef>
          </c:val>
        </c:ser>
        <c:dLbls>
          <c:showVal val="1"/>
        </c:dLbls>
        <c:overlap val="100"/>
        <c:axId val="47941504"/>
        <c:axId val="47943040"/>
      </c:barChart>
      <c:catAx>
        <c:axId val="47941504"/>
        <c:scaling>
          <c:orientation val="minMax"/>
        </c:scaling>
        <c:axPos val="l"/>
        <c:majorTickMark val="none"/>
        <c:tickLblPos val="nextTo"/>
        <c:crossAx val="47943040"/>
        <c:crosses val="autoZero"/>
        <c:auto val="1"/>
        <c:lblAlgn val="ctr"/>
        <c:lblOffset val="100"/>
      </c:catAx>
      <c:valAx>
        <c:axId val="47943040"/>
        <c:scaling>
          <c:orientation val="minMax"/>
        </c:scaling>
        <c:delete val="1"/>
        <c:axPos val="b"/>
        <c:numFmt formatCode="General" sourceLinked="1"/>
        <c:tickLblPos val="none"/>
        <c:crossAx val="47941504"/>
        <c:crosses val="autoZero"/>
        <c:crossBetween val="between"/>
      </c:valAx>
    </c:plotArea>
    <c:legend>
      <c:legendPos val="t"/>
    </c:legend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1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Column1</c:v>
                </c:pt>
              </c:strCache>
            </c:strRef>
          </c:tx>
          <c:dLbls>
            <c:dLbl>
              <c:idx val="2"/>
              <c:spPr/>
              <c:txPr>
                <a:bodyPr/>
                <a:lstStyle/>
                <a:p>
                  <a:pPr>
                    <a:defRPr>
                      <a:solidFill>
                        <a:schemeClr val="bg1"/>
                      </a:solidFill>
                    </a:defRPr>
                  </a:pPr>
                  <a:endParaRPr lang="en-US"/>
                </a:p>
              </c:txPr>
            </c:dLbl>
            <c:showCatName val="1"/>
            <c:showPercent val="1"/>
            <c:showLeaderLines val="1"/>
          </c:dLbls>
          <c:cat>
            <c:strRef>
              <c:f>Sheet1!$A$2:$A$4</c:f>
              <c:strCache>
                <c:ptCount val="3"/>
                <c:pt idx="0">
                  <c:v>Wanted then</c:v>
                </c:pt>
                <c:pt idx="1">
                  <c:v>Not wanted</c:v>
                </c:pt>
                <c:pt idx="2">
                  <c:v>Wanted later 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74</c:v>
                </c:pt>
                <c:pt idx="1">
                  <c:v>16</c:v>
                </c:pt>
                <c:pt idx="2">
                  <c:v>10</c:v>
                </c:pt>
              </c:numCache>
            </c:numRef>
          </c:val>
        </c:ser>
        <c:dLbls>
          <c:showCatName val="1"/>
          <c:showPercent val="1"/>
        </c:dLbls>
        <c:firstSliceAng val="0"/>
      </c:pieChart>
    </c:plotArea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tx2"/>
            </a:solidFill>
          </c:spPr>
          <c:cat>
            <c:strRef>
              <c:f>Sheet1!$A$2:$A$7</c:f>
              <c:strCache>
                <c:ptCount val="6"/>
                <c:pt idx="0">
                  <c:v>Malé</c:v>
                </c:pt>
                <c:pt idx="1">
                  <c:v>North</c:v>
                </c:pt>
                <c:pt idx="2">
                  <c:v>North Central</c:v>
                </c:pt>
                <c:pt idx="3">
                  <c:v>Central</c:v>
                </c:pt>
                <c:pt idx="4">
                  <c:v>South Central</c:v>
                </c:pt>
                <c:pt idx="5">
                  <c:v>South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2.1</c:v>
                </c:pt>
                <c:pt idx="1">
                  <c:v>2.7</c:v>
                </c:pt>
                <c:pt idx="2">
                  <c:v>2.5</c:v>
                </c:pt>
                <c:pt idx="3">
                  <c:v>2.8</c:v>
                </c:pt>
                <c:pt idx="4" formatCode="0.0">
                  <c:v>3</c:v>
                </c:pt>
                <c:pt idx="5">
                  <c:v>2.9</c:v>
                </c:pt>
              </c:numCache>
            </c:numRef>
          </c:val>
        </c:ser>
        <c:dLbls>
          <c:showVal val="1"/>
        </c:dLbls>
        <c:overlap val="-25"/>
        <c:axId val="110338432"/>
        <c:axId val="110339968"/>
      </c:barChart>
      <c:catAx>
        <c:axId val="110338432"/>
        <c:scaling>
          <c:orientation val="minMax"/>
        </c:scaling>
        <c:axPos val="b"/>
        <c:majorTickMark val="none"/>
        <c:tickLblPos val="nextTo"/>
        <c:crossAx val="110339968"/>
        <c:crosses val="autoZero"/>
        <c:auto val="1"/>
        <c:lblAlgn val="ctr"/>
        <c:lblOffset val="100"/>
      </c:catAx>
      <c:valAx>
        <c:axId val="110339968"/>
        <c:scaling>
          <c:orientation val="minMax"/>
        </c:scaling>
        <c:delete val="1"/>
        <c:axPos val="l"/>
        <c:numFmt formatCode="General" sourceLinked="1"/>
        <c:tickLblPos val="none"/>
        <c:crossAx val="110338432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8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bg2">
                <a:lumMod val="75000"/>
              </a:schemeClr>
            </a:solidFill>
          </c:spPr>
          <c:dLbls>
            <c:txPr>
              <a:bodyPr/>
              <a:lstStyle/>
              <a:p>
                <a:pPr>
                  <a:defRPr sz="2000" b="1"/>
                </a:pPr>
                <a:endParaRPr lang="en-US"/>
              </a:p>
            </c:txPr>
            <c:showVal val="1"/>
          </c:dLbls>
          <c:cat>
            <c:strRef>
              <c:f>Sheet1!$A$2:$A$5</c:f>
              <c:strCache>
                <c:ptCount val="4"/>
                <c:pt idx="0">
                  <c:v>No education</c:v>
                </c:pt>
                <c:pt idx="1">
                  <c:v>Primary</c:v>
                </c:pt>
                <c:pt idx="2">
                  <c:v>Secondary</c:v>
                </c:pt>
                <c:pt idx="3">
                  <c:v>More than secondary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 formatCode="0.0">
                  <c:v>2.8</c:v>
                </c:pt>
                <c:pt idx="1">
                  <c:v>2.7</c:v>
                </c:pt>
                <c:pt idx="2">
                  <c:v>2.6</c:v>
                </c:pt>
                <c:pt idx="3">
                  <c:v>2.7</c:v>
                </c:pt>
              </c:numCache>
            </c:numRef>
          </c:val>
        </c:ser>
        <c:dLbls>
          <c:showVal val="1"/>
        </c:dLbls>
        <c:gapWidth val="75"/>
        <c:overlap val="-25"/>
        <c:axId val="113980544"/>
        <c:axId val="113982080"/>
      </c:barChart>
      <c:catAx>
        <c:axId val="113980544"/>
        <c:scaling>
          <c:orientation val="minMax"/>
        </c:scaling>
        <c:axPos val="b"/>
        <c:majorTickMark val="none"/>
        <c:tickLblPos val="nextTo"/>
        <c:spPr>
          <a:ln>
            <a:solidFill>
              <a:schemeClr val="tx1"/>
            </a:solidFill>
          </a:ln>
        </c:spPr>
        <c:crossAx val="113982080"/>
        <c:crosses val="autoZero"/>
        <c:auto val="1"/>
        <c:lblAlgn val="ctr"/>
        <c:lblOffset val="100"/>
      </c:catAx>
      <c:valAx>
        <c:axId val="113982080"/>
        <c:scaling>
          <c:orientation val="minMax"/>
        </c:scaling>
        <c:delete val="1"/>
        <c:axPos val="l"/>
        <c:numFmt formatCode="0.0" sourceLinked="1"/>
        <c:tickLblPos val="none"/>
        <c:crossAx val="113980544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8"/>
  <c:chart>
    <c:autoTitleDeleted val="1"/>
    <c:plotArea>
      <c:layout>
        <c:manualLayout>
          <c:layoutTarget val="inner"/>
          <c:xMode val="edge"/>
          <c:yMode val="edge"/>
          <c:x val="2.7777777777777891E-2"/>
          <c:y val="3.3672391930733854E-2"/>
          <c:w val="0.96604938271604934"/>
          <c:h val="0.82974164835196462"/>
        </c:manualLayout>
      </c:layout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5">
                <a:lumMod val="75000"/>
              </a:schemeClr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Sheet1!$A$2:$A$6</c:f>
              <c:strCache>
                <c:ptCount val="5"/>
                <c:pt idx="0">
                  <c:v>Lowest</c:v>
                </c:pt>
                <c:pt idx="1">
                  <c:v>Second</c:v>
                </c:pt>
                <c:pt idx="2">
                  <c:v>Middle</c:v>
                </c:pt>
                <c:pt idx="3">
                  <c:v>Fourth</c:v>
                </c:pt>
                <c:pt idx="4">
                  <c:v>Highest</c:v>
                </c:pt>
              </c:strCache>
            </c:strRef>
          </c:cat>
          <c:val>
            <c:numRef>
              <c:f>Sheet1!$B$2:$B$6</c:f>
              <c:numCache>
                <c:formatCode>0.0</c:formatCode>
                <c:ptCount val="5"/>
                <c:pt idx="0">
                  <c:v>2.8</c:v>
                </c:pt>
                <c:pt idx="1">
                  <c:v>2.9</c:v>
                </c:pt>
                <c:pt idx="2">
                  <c:v>2.7</c:v>
                </c:pt>
                <c:pt idx="3">
                  <c:v>2.4</c:v>
                </c:pt>
                <c:pt idx="4">
                  <c:v>2.1</c:v>
                </c:pt>
              </c:numCache>
            </c:numRef>
          </c:val>
        </c:ser>
        <c:dLbls>
          <c:showVal val="1"/>
        </c:dLbls>
        <c:gapWidth val="75"/>
        <c:overlap val="-25"/>
        <c:axId val="116812032"/>
        <c:axId val="116817920"/>
      </c:barChart>
      <c:catAx>
        <c:axId val="116812032"/>
        <c:scaling>
          <c:orientation val="minMax"/>
        </c:scaling>
        <c:axPos val="b"/>
        <c:numFmt formatCode="General" sourceLinked="1"/>
        <c:majorTickMark val="none"/>
        <c:tickLblPos val="nextTo"/>
        <c:crossAx val="116817920"/>
        <c:crosses val="autoZero"/>
        <c:auto val="1"/>
        <c:lblAlgn val="ctr"/>
        <c:lblOffset val="100"/>
      </c:catAx>
      <c:valAx>
        <c:axId val="116817920"/>
        <c:scaling>
          <c:orientation val="minMax"/>
        </c:scaling>
        <c:delete val="1"/>
        <c:axPos val="l"/>
        <c:numFmt formatCode="0.0" sourceLinked="1"/>
        <c:tickLblPos val="none"/>
        <c:crossAx val="116812032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>
        <c:manualLayout>
          <c:layoutTarget val="inner"/>
          <c:xMode val="edge"/>
          <c:yMode val="edge"/>
          <c:x val="0.24784837659181538"/>
          <c:y val="5.3520224002305404E-2"/>
          <c:w val="0.74752199377855655"/>
          <c:h val="0.94393119390234659"/>
        </c:manualLayout>
      </c:layout>
      <c:barChart>
        <c:barDir val="bar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tx1"/>
            </a:solidFill>
          </c:spPr>
          <c:dPt>
            <c:idx val="1"/>
            <c:spPr>
              <a:solidFill>
                <a:schemeClr val="tx2"/>
              </a:solidFill>
            </c:spPr>
          </c:dPt>
          <c:cat>
            <c:strRef>
              <c:f>Sheet1!$A$2:$A$10</c:f>
              <c:strCache>
                <c:ptCount val="9"/>
                <c:pt idx="0">
                  <c:v>Vietnam 2002</c:v>
                </c:pt>
                <c:pt idx="1">
                  <c:v>Maldives 2009</c:v>
                </c:pt>
                <c:pt idx="2">
                  <c:v>Indonesia 2007</c:v>
                </c:pt>
                <c:pt idx="3">
                  <c:v>India 2005-06</c:v>
                </c:pt>
                <c:pt idx="4">
                  <c:v>Bangladesh 2007</c:v>
                </c:pt>
                <c:pt idx="5">
                  <c:v>Nepal 2006</c:v>
                </c:pt>
                <c:pt idx="6">
                  <c:v>Philippines 2008</c:v>
                </c:pt>
                <c:pt idx="7">
                  <c:v>Cambodia 2005</c:v>
                </c:pt>
                <c:pt idx="8">
                  <c:v>Pakistan 2006-07</c:v>
                </c:pt>
              </c:strCache>
            </c:strRef>
          </c:cat>
          <c:val>
            <c:numRef>
              <c:f>Sheet1!$B$2:$B$10</c:f>
              <c:numCache>
                <c:formatCode>0.0</c:formatCode>
                <c:ptCount val="9"/>
                <c:pt idx="0" formatCode="General">
                  <c:v>1.9000000000000001</c:v>
                </c:pt>
                <c:pt idx="1">
                  <c:v>2.5</c:v>
                </c:pt>
                <c:pt idx="2">
                  <c:v>2.6</c:v>
                </c:pt>
                <c:pt idx="3" formatCode="General">
                  <c:v>2.7</c:v>
                </c:pt>
                <c:pt idx="4" formatCode="General">
                  <c:v>2.7</c:v>
                </c:pt>
                <c:pt idx="5" formatCode="General">
                  <c:v>3.1</c:v>
                </c:pt>
                <c:pt idx="6" formatCode="General">
                  <c:v>3.3</c:v>
                </c:pt>
                <c:pt idx="7" formatCode="General">
                  <c:v>3.4</c:v>
                </c:pt>
                <c:pt idx="8" formatCode="General">
                  <c:v>4.0999999999999996</c:v>
                </c:pt>
              </c:numCache>
            </c:numRef>
          </c:val>
        </c:ser>
        <c:dLbls>
          <c:showVal val="1"/>
        </c:dLbls>
        <c:overlap val="-25"/>
        <c:axId val="120137984"/>
        <c:axId val="120144256"/>
      </c:barChart>
      <c:catAx>
        <c:axId val="120137984"/>
        <c:scaling>
          <c:orientation val="minMax"/>
        </c:scaling>
        <c:axPos val="l"/>
        <c:majorTickMark val="none"/>
        <c:tickLblPos val="nextTo"/>
        <c:crossAx val="120144256"/>
        <c:crosses val="autoZero"/>
        <c:auto val="1"/>
        <c:lblAlgn val="ctr"/>
        <c:lblOffset val="100"/>
      </c:catAx>
      <c:valAx>
        <c:axId val="120144256"/>
        <c:scaling>
          <c:orientation val="minMax"/>
        </c:scaling>
        <c:delete val="1"/>
        <c:axPos val="b"/>
        <c:numFmt formatCode="General" sourceLinked="1"/>
        <c:tickLblPos val="none"/>
        <c:crossAx val="120137984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Lbls>
            <c:dLbl>
              <c:idx val="0"/>
              <c:layout>
                <c:manualLayout>
                  <c:x val="-2.9851104549431347E-2"/>
                  <c:y val="1.9607843137254923E-3"/>
                </c:manualLayout>
              </c:layout>
              <c:showCatName val="1"/>
              <c:showPercent val="1"/>
            </c:dLbl>
            <c:dLbl>
              <c:idx val="2"/>
              <c:spPr/>
              <c:txPr>
                <a:bodyPr/>
                <a:lstStyle/>
                <a:p>
                  <a:pPr>
                    <a:defRPr>
                      <a:solidFill>
                        <a:schemeClr val="bg1"/>
                      </a:solidFill>
                    </a:defRPr>
                  </a:pPr>
                  <a:endParaRPr lang="en-US"/>
                </a:p>
              </c:txPr>
            </c:dLbl>
            <c:dLbl>
              <c:idx val="5"/>
              <c:layout/>
              <c:tx>
                <c:rich>
                  <a:bodyPr/>
                  <a:lstStyle/>
                  <a:p>
                    <a:r>
                      <a:rPr lang="en-US"/>
                      <a:t>60+ months
</a:t>
                    </a:r>
                    <a:r>
                      <a:rPr lang="en-US" smtClean="0"/>
                      <a:t>44%</a:t>
                    </a:r>
                    <a:endParaRPr lang="en-US"/>
                  </a:p>
                </c:rich>
              </c:tx>
              <c:showCatName val="1"/>
              <c:showPercent val="1"/>
            </c:dLbl>
            <c:showCatName val="1"/>
            <c:showPercent val="1"/>
            <c:showLeaderLines val="1"/>
          </c:dLbls>
          <c:cat>
            <c:strRef>
              <c:f>Sheet1!$A$2:$A$7</c:f>
              <c:strCache>
                <c:ptCount val="6"/>
                <c:pt idx="0">
                  <c:v>7-17 months</c:v>
                </c:pt>
                <c:pt idx="1">
                  <c:v>18-23 months</c:v>
                </c:pt>
                <c:pt idx="2">
                  <c:v>24-35 months</c:v>
                </c:pt>
                <c:pt idx="3">
                  <c:v>36-47 months</c:v>
                </c:pt>
                <c:pt idx="4">
                  <c:v>48-59 months</c:v>
                </c:pt>
                <c:pt idx="5">
                  <c:v>60+ months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5</c:v>
                </c:pt>
                <c:pt idx="1">
                  <c:v>8</c:v>
                </c:pt>
                <c:pt idx="2">
                  <c:v>16</c:v>
                </c:pt>
                <c:pt idx="3">
                  <c:v>14</c:v>
                </c:pt>
                <c:pt idx="4">
                  <c:v>12</c:v>
                </c:pt>
                <c:pt idx="5">
                  <c:v>44</c:v>
                </c:pt>
              </c:numCache>
            </c:numRef>
          </c:val>
        </c:ser>
        <c:dLbls>
          <c:showCatName val="1"/>
          <c:showPercent val="1"/>
        </c:dLbls>
        <c:firstSliceAng val="0"/>
      </c:pieChart>
    </c:plotArea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>
        <c:manualLayout>
          <c:layoutTarget val="inner"/>
          <c:xMode val="edge"/>
          <c:yMode val="edge"/>
          <c:x val="1.6081871345029503E-2"/>
          <c:y val="0.10101717579220157"/>
          <c:w val="0.96783625730994161"/>
          <c:h val="0.75959083182960185"/>
        </c:manualLayout>
      </c:layout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dPt>
            <c:idx val="0"/>
            <c:spPr>
              <a:solidFill>
                <a:schemeClr val="bg2">
                  <a:lumMod val="75000"/>
                </a:schemeClr>
              </a:solidFill>
            </c:spPr>
          </c:dPt>
          <c:dPt>
            <c:idx val="1"/>
            <c:spPr>
              <a:solidFill>
                <a:schemeClr val="accent2"/>
              </a:solidFill>
            </c:spPr>
          </c:dPt>
          <c:dPt>
            <c:idx val="2"/>
            <c:spPr>
              <a:solidFill>
                <a:schemeClr val="accent3"/>
              </a:solidFill>
            </c:spPr>
          </c:dPt>
          <c:dLbls>
            <c:txPr>
              <a:bodyPr/>
              <a:lstStyle/>
              <a:p>
                <a:pPr>
                  <a:defRPr sz="2000" b="0"/>
                </a:pPr>
                <a:endParaRPr lang="en-US"/>
              </a:p>
            </c:txPr>
            <c:showVal val="1"/>
          </c:dLbls>
          <c:cat>
            <c:strRef>
              <c:f>Sheet1!$A$2:$A$4</c:f>
              <c:strCache>
                <c:ptCount val="3"/>
                <c:pt idx="0">
                  <c:v>Total</c:v>
                </c:pt>
                <c:pt idx="1">
                  <c:v>Urban</c:v>
                </c:pt>
                <c:pt idx="2">
                  <c:v>Rural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 formatCode="0.0">
                  <c:v>21.2</c:v>
                </c:pt>
                <c:pt idx="1">
                  <c:v>22.9</c:v>
                </c:pt>
                <c:pt idx="2" formatCode="0.0">
                  <c:v>20.399999999999999</c:v>
                </c:pt>
              </c:numCache>
            </c:numRef>
          </c:val>
        </c:ser>
        <c:dLbls>
          <c:showVal val="1"/>
        </c:dLbls>
        <c:gapWidth val="75"/>
        <c:overlap val="-25"/>
        <c:axId val="121834880"/>
        <c:axId val="121836672"/>
      </c:barChart>
      <c:catAx>
        <c:axId val="121834880"/>
        <c:scaling>
          <c:orientation val="minMax"/>
        </c:scaling>
        <c:axPos val="b"/>
        <c:majorTickMark val="none"/>
        <c:tickLblPos val="nextTo"/>
        <c:crossAx val="121836672"/>
        <c:crosses val="autoZero"/>
        <c:auto val="1"/>
        <c:lblAlgn val="ctr"/>
        <c:lblOffset val="100"/>
      </c:catAx>
      <c:valAx>
        <c:axId val="121836672"/>
        <c:scaling>
          <c:orientation val="minMax"/>
          <c:min val="0"/>
        </c:scaling>
        <c:delete val="1"/>
        <c:axPos val="l"/>
        <c:numFmt formatCode="0.0" sourceLinked="1"/>
        <c:tickLblPos val="none"/>
        <c:crossAx val="121834880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tx2"/>
            </a:solidFill>
          </c:spPr>
          <c:cat>
            <c:strRef>
              <c:f>Sheet1!$A$2:$A$7</c:f>
              <c:strCache>
                <c:ptCount val="6"/>
                <c:pt idx="0">
                  <c:v>Malé</c:v>
                </c:pt>
                <c:pt idx="1">
                  <c:v>North</c:v>
                </c:pt>
                <c:pt idx="2">
                  <c:v>North Central</c:v>
                </c:pt>
                <c:pt idx="3">
                  <c:v>Central</c:v>
                </c:pt>
                <c:pt idx="4">
                  <c:v>South Central</c:v>
                </c:pt>
                <c:pt idx="5">
                  <c:v>South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1</c:v>
                </c:pt>
                <c:pt idx="1">
                  <c:v>2</c:v>
                </c:pt>
                <c:pt idx="2">
                  <c:v>1</c:v>
                </c:pt>
                <c:pt idx="3">
                  <c:v>3</c:v>
                </c:pt>
                <c:pt idx="4" formatCode="0">
                  <c:v>3</c:v>
                </c:pt>
                <c:pt idx="5">
                  <c:v>3</c:v>
                </c:pt>
              </c:numCache>
            </c:numRef>
          </c:val>
        </c:ser>
        <c:dLbls>
          <c:showVal val="1"/>
        </c:dLbls>
        <c:overlap val="-25"/>
        <c:axId val="121889152"/>
        <c:axId val="121892224"/>
      </c:barChart>
      <c:catAx>
        <c:axId val="121889152"/>
        <c:scaling>
          <c:orientation val="minMax"/>
        </c:scaling>
        <c:axPos val="b"/>
        <c:majorTickMark val="none"/>
        <c:tickLblPos val="nextTo"/>
        <c:crossAx val="121892224"/>
        <c:crosses val="autoZero"/>
        <c:auto val="1"/>
        <c:lblAlgn val="ctr"/>
        <c:lblOffset val="100"/>
      </c:catAx>
      <c:valAx>
        <c:axId val="121892224"/>
        <c:scaling>
          <c:orientation val="minMax"/>
        </c:scaling>
        <c:delete val="1"/>
        <c:axPos val="l"/>
        <c:numFmt formatCode="General" sourceLinked="1"/>
        <c:tickLblPos val="none"/>
        <c:crossAx val="121889152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>
        <c:manualLayout>
          <c:layoutTarget val="inner"/>
          <c:xMode val="edge"/>
          <c:yMode val="edge"/>
          <c:x val="0.23241627782638327"/>
          <c:y val="5.0971641906957486E-2"/>
          <c:w val="0.74752199377855677"/>
          <c:h val="0.94393119390234659"/>
        </c:manualLayout>
      </c:layout>
      <c:barChart>
        <c:barDir val="bar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tx1"/>
            </a:solidFill>
          </c:spPr>
          <c:dPt>
            <c:idx val="0"/>
            <c:spPr>
              <a:solidFill>
                <a:schemeClr val="tx2"/>
              </a:solidFill>
            </c:spPr>
          </c:dPt>
          <c:cat>
            <c:strRef>
              <c:f>Sheet1!$A$2:$A$9</c:f>
              <c:strCache>
                <c:ptCount val="8"/>
                <c:pt idx="0">
                  <c:v>Maldives 2009</c:v>
                </c:pt>
                <c:pt idx="1">
                  <c:v>Cambodia 2005</c:v>
                </c:pt>
                <c:pt idx="2">
                  <c:v>Indonesia 2007</c:v>
                </c:pt>
                <c:pt idx="3">
                  <c:v>Pakistan 2006-07</c:v>
                </c:pt>
                <c:pt idx="4">
                  <c:v>Philippines 2008</c:v>
                </c:pt>
                <c:pt idx="5">
                  <c:v>India 2005-06</c:v>
                </c:pt>
                <c:pt idx="6">
                  <c:v>Nepal 2006</c:v>
                </c:pt>
                <c:pt idx="7">
                  <c:v>Bangladesh 2007</c:v>
                </c:pt>
              </c:strCache>
            </c:strRef>
          </c:cat>
          <c:val>
            <c:numRef>
              <c:f>Sheet1!$B$2:$B$9</c:f>
              <c:numCache>
                <c:formatCode>0</c:formatCode>
                <c:ptCount val="8"/>
                <c:pt idx="0">
                  <c:v>2</c:v>
                </c:pt>
                <c:pt idx="1">
                  <c:v>8</c:v>
                </c:pt>
                <c:pt idx="2">
                  <c:v>9</c:v>
                </c:pt>
                <c:pt idx="3">
                  <c:v>9</c:v>
                </c:pt>
                <c:pt idx="4">
                  <c:v>10</c:v>
                </c:pt>
                <c:pt idx="5">
                  <c:v>16</c:v>
                </c:pt>
                <c:pt idx="6">
                  <c:v>19</c:v>
                </c:pt>
                <c:pt idx="7">
                  <c:v>33</c:v>
                </c:pt>
              </c:numCache>
            </c:numRef>
          </c:val>
        </c:ser>
        <c:dLbls>
          <c:showVal val="1"/>
        </c:dLbls>
        <c:overlap val="-25"/>
        <c:axId val="47532672"/>
        <c:axId val="47534464"/>
      </c:barChart>
      <c:catAx>
        <c:axId val="47532672"/>
        <c:scaling>
          <c:orientation val="minMax"/>
        </c:scaling>
        <c:axPos val="l"/>
        <c:majorTickMark val="none"/>
        <c:tickLblPos val="nextTo"/>
        <c:crossAx val="47534464"/>
        <c:crosses val="autoZero"/>
        <c:auto val="1"/>
        <c:lblAlgn val="ctr"/>
        <c:lblOffset val="100"/>
      </c:catAx>
      <c:valAx>
        <c:axId val="47534464"/>
        <c:scaling>
          <c:orientation val="minMax"/>
        </c:scaling>
        <c:delete val="1"/>
        <c:axPos val="b"/>
        <c:numFmt formatCode="0" sourceLinked="1"/>
        <c:tickLblPos val="none"/>
        <c:crossAx val="47532672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8991C9C-18F8-4879-A5BF-7221F90020D9}" type="datetimeFigureOut">
              <a:rPr lang="en-US" smtClean="0"/>
              <a:pPr/>
              <a:t>5/15/2012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529A8B3-D947-47CE-8558-0EF4D311F8E1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EB1E92-E173-45F0-BDB8-C06B36D00CA3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EB1E92-E173-45F0-BDB8-C06B36D00CA3}" type="slidenum">
              <a:rPr lang="en-US" smtClean="0"/>
              <a:pPr/>
              <a:t>18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EB1E92-E173-45F0-BDB8-C06B36D00CA3}" type="slidenum">
              <a:rPr lang="en-US" smtClean="0"/>
              <a:pPr/>
              <a:t>20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EB1E92-E173-45F0-BDB8-C06B36D00CA3}" type="slidenum">
              <a:rPr lang="en-US" smtClean="0"/>
              <a:pPr/>
              <a:t>24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EB1E92-E173-45F0-BDB8-C06B36D00CA3}" type="slidenum">
              <a:rPr lang="en-US" smtClean="0"/>
              <a:pPr/>
              <a:t>25</a:t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baseline="0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EB1E92-E173-45F0-BDB8-C06B36D00CA3}" type="slidenum">
              <a:rPr lang="en-US" smtClean="0"/>
              <a:pPr/>
              <a:t>26</a:t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EB1E92-E173-45F0-BDB8-C06B36D00CA3}" type="slidenum">
              <a:rPr lang="en-US" smtClean="0"/>
              <a:pPr/>
              <a:t>27</a:t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EB1E92-E173-45F0-BDB8-C06B36D00CA3}" type="slidenum">
              <a:rPr lang="en-US" smtClean="0"/>
              <a:pPr/>
              <a:t>28</a:t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EB1E92-E173-45F0-BDB8-C06B36D00CA3}" type="slidenum">
              <a:rPr lang="en-US" smtClean="0"/>
              <a:pPr/>
              <a:t>29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EB1E92-E173-45F0-BDB8-C06B36D00CA3}" type="slidenum">
              <a:rPr lang="en-US" smtClean="0"/>
              <a:pPr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Fertility decreases as wealth increases.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EB1E92-E173-45F0-BDB8-C06B36D00CA3}" type="slidenum">
              <a:rPr lang="en-US" smtClean="0"/>
              <a:pPr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EB1E92-E173-45F0-BDB8-C06B36D00CA3}" type="slidenum">
              <a:rPr lang="en-US" smtClean="0"/>
              <a:pPr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Doctors recommend a birth interval of at least 36 months.</a:t>
            </a:r>
          </a:p>
          <a:p>
            <a:endParaRPr lang="en-US" dirty="0" smtClean="0"/>
          </a:p>
          <a:p>
            <a:r>
              <a:rPr lang="en-GB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Percent distribution of non-first births in the five years preceding the survey</a:t>
            </a:r>
            <a:endParaRPr lang="en-US" dirty="0" smtClean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addition to their impact on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fertility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birth intervals may also affect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health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of mothers and their children.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EB1E92-E173-45F0-BDB8-C06B36D00CA3}" type="slidenum">
              <a:rPr lang="en-US" smtClean="0"/>
              <a:pPr/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EB1E92-E173-45F0-BDB8-C06B36D00CA3}" type="slidenum">
              <a:rPr lang="en-US" smtClean="0"/>
              <a:pPr/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EB1E92-E173-45F0-BDB8-C06B36D00CA3}" type="slidenum">
              <a:rPr lang="en-US" smtClean="0"/>
              <a:pPr/>
              <a:t>14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EB1E92-E173-45F0-BDB8-C06B36D00CA3}" type="slidenum">
              <a:rPr lang="en-US" smtClean="0"/>
              <a:pPr/>
              <a:t>15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EB1E92-E173-45F0-BDB8-C06B36D00CA3}" type="slidenum">
              <a:rPr lang="en-US" smtClean="0"/>
              <a:pPr/>
              <a:t>17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289A34D-3DBF-4873-A113-8560C6789CBB}" type="datetimeFigureOut">
              <a:rPr lang="en-US" smtClean="0"/>
              <a:pPr/>
              <a:t>5/15/2012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CA730C12-B1BC-4E17-935B-AD7FBF09063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289A34D-3DBF-4873-A113-8560C6789CBB}" type="datetimeFigureOut">
              <a:rPr lang="en-US" smtClean="0"/>
              <a:pPr/>
              <a:t>5/15/2012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CA730C12-B1BC-4E17-935B-AD7FBF09063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289A34D-3DBF-4873-A113-8560C6789CBB}" type="datetimeFigureOut">
              <a:rPr lang="en-US" smtClean="0"/>
              <a:pPr/>
              <a:t>5/15/2012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CA730C12-B1BC-4E17-935B-AD7FBF09063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96C8CD-6DB0-41FE-BE04-D36363AFE24F}" type="datetimeFigureOut">
              <a:rPr lang="en-US" smtClean="0"/>
              <a:pPr/>
              <a:t>5/15/2012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0D8C46-376B-4DF6-BE34-21A7E485FF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96C8CD-6DB0-41FE-BE04-D36363AFE24F}" type="datetimeFigureOut">
              <a:rPr lang="en-US" smtClean="0"/>
              <a:pPr/>
              <a:t>5/15/2012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0D8C46-376B-4DF6-BE34-21A7E485FF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96C8CD-6DB0-41FE-BE04-D36363AFE24F}" type="datetimeFigureOut">
              <a:rPr lang="en-US" smtClean="0"/>
              <a:pPr/>
              <a:t>5/15/2012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0D8C46-376B-4DF6-BE34-21A7E485FF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96C8CD-6DB0-41FE-BE04-D36363AFE24F}" type="datetimeFigureOut">
              <a:rPr lang="en-US" smtClean="0"/>
              <a:pPr/>
              <a:t>5/15/2012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0D8C46-376B-4DF6-BE34-21A7E485FF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96C8CD-6DB0-41FE-BE04-D36363AFE24F}" type="datetimeFigureOut">
              <a:rPr lang="en-US" smtClean="0"/>
              <a:pPr/>
              <a:t>5/15/2012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0D8C46-376B-4DF6-BE34-21A7E485FF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96C8CD-6DB0-41FE-BE04-D36363AFE24F}" type="datetimeFigureOut">
              <a:rPr lang="en-US" smtClean="0"/>
              <a:pPr/>
              <a:t>5/15/2012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0D8C46-376B-4DF6-BE34-21A7E485FF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96C8CD-6DB0-41FE-BE04-D36363AFE24F}" type="datetimeFigureOut">
              <a:rPr lang="en-US" smtClean="0"/>
              <a:pPr/>
              <a:t>5/15/2012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0D8C46-376B-4DF6-BE34-21A7E485FF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96C8CD-6DB0-41FE-BE04-D36363AFE24F}" type="datetimeFigureOut">
              <a:rPr lang="en-US" smtClean="0"/>
              <a:pPr/>
              <a:t>5/15/2012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0D8C46-376B-4DF6-BE34-21A7E485FF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289A34D-3DBF-4873-A113-8560C6789CBB}" type="datetimeFigureOut">
              <a:rPr lang="en-US" smtClean="0"/>
              <a:pPr/>
              <a:t>5/15/2012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CA730C12-B1BC-4E17-935B-AD7FBF09063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96C8CD-6DB0-41FE-BE04-D36363AFE24F}" type="datetimeFigureOut">
              <a:rPr lang="en-US" smtClean="0"/>
              <a:pPr/>
              <a:t>5/15/2012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0D8C46-376B-4DF6-BE34-21A7E485FF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96C8CD-6DB0-41FE-BE04-D36363AFE24F}" type="datetimeFigureOut">
              <a:rPr lang="en-US" smtClean="0"/>
              <a:pPr/>
              <a:t>5/15/2012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0D8C46-376B-4DF6-BE34-21A7E485FF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96C8CD-6DB0-41FE-BE04-D36363AFE24F}" type="datetimeFigureOut">
              <a:rPr lang="en-US" smtClean="0"/>
              <a:pPr/>
              <a:t>5/15/2012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0D8C46-376B-4DF6-BE34-21A7E485FF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289A34D-3DBF-4873-A113-8560C6789CBB}" type="datetimeFigureOut">
              <a:rPr lang="en-US" smtClean="0"/>
              <a:pPr/>
              <a:t>5/15/2012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CA730C12-B1BC-4E17-935B-AD7FBF09063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289A34D-3DBF-4873-A113-8560C6789CBB}" type="datetimeFigureOut">
              <a:rPr lang="en-US" smtClean="0"/>
              <a:pPr/>
              <a:t>5/15/2012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CA730C12-B1BC-4E17-935B-AD7FBF09063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289A34D-3DBF-4873-A113-8560C6789CBB}" type="datetimeFigureOut">
              <a:rPr lang="en-US" smtClean="0"/>
              <a:pPr/>
              <a:t>5/15/2012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CA730C12-B1BC-4E17-935B-AD7FBF09063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289A34D-3DBF-4873-A113-8560C6789CBB}" type="datetimeFigureOut">
              <a:rPr lang="en-US" smtClean="0"/>
              <a:pPr/>
              <a:t>5/15/2012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CA730C12-B1BC-4E17-935B-AD7FBF09063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289A34D-3DBF-4873-A113-8560C6789CBB}" type="datetimeFigureOut">
              <a:rPr lang="en-US" smtClean="0"/>
              <a:pPr/>
              <a:t>5/15/2012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CA730C12-B1BC-4E17-935B-AD7FBF09063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289A34D-3DBF-4873-A113-8560C6789CBB}" type="datetimeFigureOut">
              <a:rPr lang="en-US" smtClean="0"/>
              <a:pPr/>
              <a:t>5/15/2012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CA730C12-B1BC-4E17-935B-AD7FBF09063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289A34D-3DBF-4873-A113-8560C6789CBB}" type="datetimeFigureOut">
              <a:rPr lang="en-US" smtClean="0"/>
              <a:pPr/>
              <a:t>5/15/2012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CA730C12-B1BC-4E17-935B-AD7FBF09063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32556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 smtClean="0"/>
              <a:t>Maldives Demographic and Health Survey  (MDHS) 2009</a:t>
            </a:r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800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96C8CD-6DB0-41FE-BE04-D36363AFE24F}" type="datetimeFigureOut">
              <a:rPr lang="en-US" smtClean="0"/>
              <a:pPr/>
              <a:t>5/15/2012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0D8C46-376B-4DF6-BE34-21A7E485FFD1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0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1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2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3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4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5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6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7.xm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3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8.xm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3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4876800"/>
            <a:ext cx="9144000" cy="1470025"/>
          </a:xfrm>
        </p:spPr>
        <p:txBody>
          <a:bodyPr/>
          <a:lstStyle/>
          <a:p>
            <a:r>
              <a:rPr lang="en-US" sz="3600" dirty="0" smtClean="0"/>
              <a:t>2009 Maldives Demographic </a:t>
            </a:r>
            <a:br>
              <a:rPr lang="en-US" sz="3600" dirty="0" smtClean="0"/>
            </a:br>
            <a:r>
              <a:rPr lang="en-US" sz="3600" dirty="0" smtClean="0"/>
              <a:t>and Health Survey</a:t>
            </a:r>
            <a:endParaRPr lang="en-US" sz="36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0" y="304800"/>
            <a:ext cx="9144000" cy="1143000"/>
          </a:xfrm>
        </p:spPr>
        <p:txBody>
          <a:bodyPr/>
          <a:lstStyle/>
          <a:p>
            <a:r>
              <a:rPr lang="en-US" sz="4000" b="1" dirty="0" smtClean="0"/>
              <a:t>Fertility, Proximate Determinants, and Fertility Preferences</a:t>
            </a:r>
            <a:endParaRPr lang="en-US" sz="4000" b="1" dirty="0"/>
          </a:p>
        </p:txBody>
      </p:sp>
      <p:pic>
        <p:nvPicPr>
          <p:cNvPr id="4" name="Picture 3" descr="Maldives-motif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2324100"/>
            <a:ext cx="9144000" cy="22098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838200"/>
          </a:xfrm>
        </p:spPr>
        <p:txBody>
          <a:bodyPr>
            <a:normAutofit/>
          </a:bodyPr>
          <a:lstStyle/>
          <a:p>
            <a:r>
              <a:rPr lang="en-US" sz="4000" dirty="0" smtClean="0"/>
              <a:t>Length of Birth Intervals</a:t>
            </a:r>
            <a:endParaRPr lang="en-US" sz="4000" dirty="0"/>
          </a:p>
        </p:txBody>
      </p:sp>
      <p:sp>
        <p:nvSpPr>
          <p:cNvPr id="7" name="TextBox 6"/>
          <p:cNvSpPr txBox="1"/>
          <p:nvPr/>
        </p:nvSpPr>
        <p:spPr>
          <a:xfrm>
            <a:off x="6400800" y="1600200"/>
            <a:ext cx="2286000" cy="1804749"/>
          </a:xfrm>
          <a:prstGeom prst="roundRect">
            <a:avLst/>
          </a:prstGeom>
          <a:solidFill>
            <a:schemeClr val="tx2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000" b="1" dirty="0" smtClean="0"/>
              <a:t>13% </a:t>
            </a:r>
            <a:r>
              <a:rPr lang="en-US" sz="2000" dirty="0" smtClean="0"/>
              <a:t>of births occur less than </a:t>
            </a:r>
            <a:br>
              <a:rPr lang="en-US" sz="2000" dirty="0" smtClean="0"/>
            </a:br>
            <a:r>
              <a:rPr lang="en-US" sz="2000" b="1" dirty="0" smtClean="0"/>
              <a:t>24 months</a:t>
            </a:r>
            <a:r>
              <a:rPr lang="en-US" sz="2000" dirty="0" smtClean="0"/>
              <a:t> after the preceding birth. </a:t>
            </a:r>
          </a:p>
        </p:txBody>
      </p:sp>
      <p:graphicFrame>
        <p:nvGraphicFramePr>
          <p:cNvPr id="10" name="Content Placeholder 9"/>
          <p:cNvGraphicFramePr>
            <a:graphicFrameLocks noGrp="1"/>
          </p:cNvGraphicFramePr>
          <p:nvPr>
            <p:ph idx="1"/>
          </p:nvPr>
        </p:nvGraphicFramePr>
        <p:xfrm>
          <a:off x="-1295400" y="762000"/>
          <a:ext cx="9144000" cy="6477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715962"/>
          </a:xfrm>
        </p:spPr>
        <p:txBody>
          <a:bodyPr>
            <a:noAutofit/>
          </a:bodyPr>
          <a:lstStyle/>
          <a:p>
            <a:r>
              <a:rPr lang="en-US" sz="4000" dirty="0" smtClean="0"/>
              <a:t>Median Age at First Birth</a:t>
            </a:r>
            <a:endParaRPr lang="en-US" sz="4000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</p:nvPr>
        </p:nvGraphicFramePr>
        <p:xfrm>
          <a:off x="228600" y="1752600"/>
          <a:ext cx="86868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0" y="1066800"/>
            <a:ext cx="7467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/>
              <a:t>Median age at first birth for women age 25-49</a:t>
            </a:r>
            <a:endParaRPr lang="en-US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 smtClean="0"/>
              <a:t>Teenage Pregnancy and Motherhood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2362200"/>
            <a:ext cx="5943600" cy="2819400"/>
          </a:xfrm>
        </p:spPr>
        <p:txBody>
          <a:bodyPr/>
          <a:lstStyle/>
          <a:p>
            <a:pPr algn="ctr">
              <a:buNone/>
            </a:pPr>
            <a:r>
              <a:rPr lang="en-US" b="1" dirty="0" smtClean="0"/>
              <a:t>1% </a:t>
            </a:r>
            <a:r>
              <a:rPr lang="en-US" dirty="0" smtClean="0"/>
              <a:t>of women between the ages of 15-19 are </a:t>
            </a:r>
            <a:r>
              <a:rPr lang="en-US" i="1" dirty="0" smtClean="0"/>
              <a:t>already mothers </a:t>
            </a:r>
            <a:r>
              <a:rPr lang="en-US" dirty="0" smtClean="0"/>
              <a:t>and another </a:t>
            </a:r>
            <a:r>
              <a:rPr lang="en-US" b="1" dirty="0" smtClean="0"/>
              <a:t>1% </a:t>
            </a:r>
            <a:r>
              <a:rPr lang="en-US" dirty="0" smtClean="0"/>
              <a:t>are </a:t>
            </a:r>
            <a:r>
              <a:rPr lang="en-US" i="1" dirty="0" smtClean="0"/>
              <a:t>pregnant</a:t>
            </a:r>
            <a:r>
              <a:rPr lang="en-US" dirty="0" smtClean="0"/>
              <a:t> with their first child. 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itle 1"/>
          <p:cNvSpPr txBox="1">
            <a:spLocks/>
          </p:cNvSpPr>
          <p:nvPr/>
        </p:nvSpPr>
        <p:spPr>
          <a:xfrm>
            <a:off x="457200" y="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Teenage Childbearing by Region</a:t>
            </a:r>
            <a:endParaRPr kumimoji="0" lang="en-US" sz="4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8" name="Text Box 45"/>
          <p:cNvSpPr txBox="1">
            <a:spLocks noChangeArrowheads="1"/>
          </p:cNvSpPr>
          <p:nvPr/>
        </p:nvSpPr>
        <p:spPr bwMode="auto">
          <a:xfrm>
            <a:off x="0" y="990600"/>
            <a:ext cx="76200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i="1" dirty="0" smtClean="0"/>
              <a:t>Percent </a:t>
            </a:r>
            <a:r>
              <a:rPr lang="en-US" i="1" dirty="0"/>
              <a:t>of women age 15-19 who are mothers or pregnant with their first child</a:t>
            </a:r>
          </a:p>
        </p:txBody>
      </p:sp>
      <p:graphicFrame>
        <p:nvGraphicFramePr>
          <p:cNvPr id="29" name="Chart 28"/>
          <p:cNvGraphicFramePr/>
          <p:nvPr/>
        </p:nvGraphicFramePr>
        <p:xfrm>
          <a:off x="228600" y="1752600"/>
          <a:ext cx="8686800" cy="4724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>
            <a:normAutofit/>
          </a:bodyPr>
          <a:lstStyle/>
          <a:p>
            <a:r>
              <a:rPr lang="en-US" sz="4000" dirty="0" smtClean="0"/>
              <a:t>How Does the Maldives Compare?</a:t>
            </a:r>
            <a:endParaRPr lang="en-US" sz="4000" dirty="0"/>
          </a:p>
        </p:txBody>
      </p:sp>
      <p:sp>
        <p:nvSpPr>
          <p:cNvPr id="7" name="Left Arrow 6"/>
          <p:cNvSpPr/>
          <p:nvPr/>
        </p:nvSpPr>
        <p:spPr>
          <a:xfrm>
            <a:off x="6427381" y="5863856"/>
            <a:ext cx="914400" cy="381000"/>
          </a:xfrm>
          <a:prstGeom prst="leftArrow">
            <a:avLst/>
          </a:prstGeom>
          <a:solidFill>
            <a:schemeClr val="tx2"/>
          </a:solidFill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11" name="Content Placeholder 10"/>
          <p:cNvGraphicFramePr>
            <a:graphicFrameLocks noGrp="1"/>
          </p:cNvGraphicFramePr>
          <p:nvPr>
            <p:ph idx="1"/>
          </p:nvPr>
        </p:nvGraphicFramePr>
        <p:xfrm>
          <a:off x="609600" y="1371600"/>
          <a:ext cx="8229600" cy="49831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Text Box 45"/>
          <p:cNvSpPr txBox="1">
            <a:spLocks noChangeArrowheads="1"/>
          </p:cNvSpPr>
          <p:nvPr/>
        </p:nvSpPr>
        <p:spPr bwMode="auto">
          <a:xfrm>
            <a:off x="0" y="990600"/>
            <a:ext cx="76200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i="1" dirty="0" smtClean="0"/>
              <a:t>Percent </a:t>
            </a:r>
            <a:r>
              <a:rPr lang="en-US" i="1" dirty="0"/>
              <a:t>of women age 15-19 who are mothers or pregnant with their first child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0"/>
            <a:ext cx="8229600" cy="1143000"/>
          </a:xfrm>
        </p:spPr>
        <p:txBody>
          <a:bodyPr>
            <a:normAutofit/>
          </a:bodyPr>
          <a:lstStyle/>
          <a:p>
            <a:r>
              <a:rPr lang="en-US" sz="4000" dirty="0" smtClean="0"/>
              <a:t>Current Marital Status: Women</a:t>
            </a:r>
            <a:endParaRPr lang="en-US" sz="4000" dirty="0"/>
          </a:p>
        </p:txBody>
      </p:sp>
      <p:sp>
        <p:nvSpPr>
          <p:cNvPr id="4" name="TextBox 3"/>
          <p:cNvSpPr txBox="1"/>
          <p:nvPr/>
        </p:nvSpPr>
        <p:spPr>
          <a:xfrm>
            <a:off x="6477000" y="5410200"/>
            <a:ext cx="23622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 smtClean="0"/>
              <a:t>Percent distribution of women age 15-49 by current marital status</a:t>
            </a:r>
            <a:endParaRPr lang="en-US" i="1" dirty="0"/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</p:nvPr>
        </p:nvGraphicFramePr>
        <p:xfrm>
          <a:off x="304800" y="1295401"/>
          <a:ext cx="8229600" cy="5562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Median Age at First Marriage and First Sexual Intercourse</a:t>
            </a:r>
            <a:endParaRPr lang="en-US" dirty="0"/>
          </a:p>
        </p:txBody>
      </p:sp>
      <p:sp>
        <p:nvSpPr>
          <p:cNvPr id="5" name="Text Box 45"/>
          <p:cNvSpPr txBox="1">
            <a:spLocks noChangeArrowheads="1"/>
          </p:cNvSpPr>
          <p:nvPr/>
        </p:nvSpPr>
        <p:spPr bwMode="auto">
          <a:xfrm>
            <a:off x="685800" y="1905000"/>
            <a:ext cx="7848600" cy="304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sz="3200" dirty="0" smtClean="0"/>
              <a:t>The median age at first marriage among women age 25-49 is 19.0 years.</a:t>
            </a:r>
          </a:p>
          <a:p>
            <a:pPr algn="ctr" eaLnBrk="0" hangingPunct="0">
              <a:spcBef>
                <a:spcPct val="50000"/>
              </a:spcBef>
            </a:pPr>
            <a:endParaRPr lang="en-US" sz="3200" dirty="0" smtClean="0"/>
          </a:p>
          <a:p>
            <a:pPr algn="ctr" eaLnBrk="0" hangingPunct="0">
              <a:spcBef>
                <a:spcPct val="50000"/>
              </a:spcBef>
            </a:pPr>
            <a:r>
              <a:rPr lang="en-US" sz="3200" dirty="0" smtClean="0"/>
              <a:t>The median age at first sexual intercourse among women age 25-49 is 19.6 years.</a:t>
            </a:r>
            <a:endParaRPr lang="en-US" sz="3200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>
            <a:normAutofit/>
          </a:bodyPr>
          <a:lstStyle/>
          <a:p>
            <a:r>
              <a:rPr lang="en-US" sz="4000" dirty="0" smtClean="0"/>
              <a:t>How Does the Maldives Compare?</a:t>
            </a:r>
            <a:endParaRPr lang="en-US" sz="4000" dirty="0"/>
          </a:p>
        </p:txBody>
      </p:sp>
      <p:sp>
        <p:nvSpPr>
          <p:cNvPr id="7" name="Left Arrow 6"/>
          <p:cNvSpPr/>
          <p:nvPr/>
        </p:nvSpPr>
        <p:spPr>
          <a:xfrm>
            <a:off x="7907079" y="4260112"/>
            <a:ext cx="914400" cy="381000"/>
          </a:xfrm>
          <a:prstGeom prst="leftArrow">
            <a:avLst/>
          </a:prstGeom>
          <a:solidFill>
            <a:schemeClr val="tx2"/>
          </a:solidFill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11" name="Content Placeholder 10"/>
          <p:cNvGraphicFramePr>
            <a:graphicFrameLocks noGrp="1"/>
          </p:cNvGraphicFramePr>
          <p:nvPr>
            <p:ph idx="1"/>
          </p:nvPr>
        </p:nvGraphicFramePr>
        <p:xfrm>
          <a:off x="457200" y="1371600"/>
          <a:ext cx="8229600" cy="49831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Text Box 45"/>
          <p:cNvSpPr txBox="1">
            <a:spLocks noChangeArrowheads="1"/>
          </p:cNvSpPr>
          <p:nvPr/>
        </p:nvSpPr>
        <p:spPr bwMode="auto">
          <a:xfrm>
            <a:off x="0" y="990600"/>
            <a:ext cx="76200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i="1" dirty="0" smtClean="0"/>
              <a:t>Median age at first marriage for women age 25-49</a:t>
            </a:r>
            <a:endParaRPr lang="en-US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>
            <a:normAutofit/>
          </a:bodyPr>
          <a:lstStyle/>
          <a:p>
            <a:r>
              <a:rPr lang="en-US" sz="4000" dirty="0" smtClean="0"/>
              <a:t>How Does the Maldives Compare?</a:t>
            </a:r>
            <a:endParaRPr lang="en-US" sz="4000" dirty="0"/>
          </a:p>
        </p:txBody>
      </p:sp>
      <p:sp>
        <p:nvSpPr>
          <p:cNvPr id="7" name="Left Arrow 6"/>
          <p:cNvSpPr/>
          <p:nvPr/>
        </p:nvSpPr>
        <p:spPr>
          <a:xfrm>
            <a:off x="8001000" y="4191000"/>
            <a:ext cx="914400" cy="381000"/>
          </a:xfrm>
          <a:prstGeom prst="leftArrow">
            <a:avLst/>
          </a:prstGeom>
          <a:solidFill>
            <a:schemeClr val="tx2"/>
          </a:solidFill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11" name="Content Placeholder 10"/>
          <p:cNvGraphicFramePr>
            <a:graphicFrameLocks noGrp="1"/>
          </p:cNvGraphicFramePr>
          <p:nvPr>
            <p:ph idx="1"/>
          </p:nvPr>
        </p:nvGraphicFramePr>
        <p:xfrm>
          <a:off x="457200" y="1371600"/>
          <a:ext cx="8229600" cy="49831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Text Box 45"/>
          <p:cNvSpPr txBox="1">
            <a:spLocks noChangeArrowheads="1"/>
          </p:cNvSpPr>
          <p:nvPr/>
        </p:nvSpPr>
        <p:spPr bwMode="auto">
          <a:xfrm>
            <a:off x="0" y="990600"/>
            <a:ext cx="76200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i="1" dirty="0" smtClean="0"/>
              <a:t>Median </a:t>
            </a:r>
            <a:r>
              <a:rPr lang="en-US" i="1" dirty="0"/>
              <a:t>age </a:t>
            </a:r>
            <a:r>
              <a:rPr lang="en-US" i="1" dirty="0" smtClean="0"/>
              <a:t>at first sexual intercourse for women age 25-49</a:t>
            </a:r>
            <a:endParaRPr lang="en-US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>
          <a:xfrm>
            <a:off x="228600" y="1600200"/>
            <a:ext cx="4038600" cy="3733800"/>
          </a:xfrm>
        </p:spPr>
        <p:txBody>
          <a:bodyPr/>
          <a:lstStyle/>
          <a:p>
            <a:r>
              <a:rPr lang="en-US" dirty="0" smtClean="0"/>
              <a:t>Levels, trends, and differentials</a:t>
            </a:r>
          </a:p>
          <a:p>
            <a:r>
              <a:rPr lang="en-US" dirty="0" smtClean="0"/>
              <a:t>Determinants of fertility</a:t>
            </a:r>
          </a:p>
          <a:p>
            <a:r>
              <a:rPr lang="en-US" b="1" dirty="0" smtClean="0">
                <a:solidFill>
                  <a:schemeClr val="tx2"/>
                </a:solidFill>
              </a:rPr>
              <a:t>Fertility preferences and ideal family size</a:t>
            </a:r>
            <a:endParaRPr lang="en-US" b="1" dirty="0">
              <a:solidFill>
                <a:schemeClr val="tx2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572000" y="5029200"/>
            <a:ext cx="4343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>
          <a:xfrm>
            <a:off x="228600" y="1600200"/>
            <a:ext cx="4038600" cy="3733800"/>
          </a:xfrm>
        </p:spPr>
        <p:txBody>
          <a:bodyPr/>
          <a:lstStyle/>
          <a:p>
            <a:r>
              <a:rPr lang="en-US" b="1" dirty="0" smtClean="0">
                <a:solidFill>
                  <a:schemeClr val="tx2"/>
                </a:solidFill>
              </a:rPr>
              <a:t>Levels, trends, and differentials</a:t>
            </a:r>
          </a:p>
          <a:p>
            <a:r>
              <a:rPr lang="en-US" dirty="0" smtClean="0"/>
              <a:t>Determinants of fertility</a:t>
            </a:r>
          </a:p>
          <a:p>
            <a:r>
              <a:rPr lang="en-US" dirty="0" smtClean="0"/>
              <a:t>Fertility preferences and ideal family size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4572000" y="5029200"/>
            <a:ext cx="4343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838200"/>
          </a:xfrm>
        </p:spPr>
        <p:txBody>
          <a:bodyPr>
            <a:normAutofit fontScale="90000"/>
          </a:bodyPr>
          <a:lstStyle/>
          <a:p>
            <a:r>
              <a:rPr lang="en-US" sz="3600" dirty="0" smtClean="0"/>
              <a:t>Fertility Preferences of Married Women 15-49</a:t>
            </a:r>
            <a:endParaRPr lang="en-US" sz="3600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</p:nvPr>
        </p:nvGraphicFramePr>
        <p:xfrm>
          <a:off x="457200" y="838201"/>
          <a:ext cx="8229600" cy="6019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1600200"/>
            <a:ext cx="7620000" cy="4525963"/>
          </a:xfrm>
        </p:spPr>
        <p:txBody>
          <a:bodyPr/>
          <a:lstStyle/>
          <a:p>
            <a:pPr algn="ctr">
              <a:buNone/>
            </a:pPr>
            <a:r>
              <a:rPr lang="en-US" dirty="0" smtClean="0"/>
              <a:t>Overall, </a:t>
            </a:r>
            <a:r>
              <a:rPr lang="en-US" b="1" dirty="0" smtClean="0"/>
              <a:t>six in ten married women </a:t>
            </a:r>
            <a:r>
              <a:rPr lang="en-US" dirty="0" smtClean="0"/>
              <a:t>either want to delay</a:t>
            </a:r>
            <a:r>
              <a:rPr lang="en-US" i="1" dirty="0" smtClean="0"/>
              <a:t> </a:t>
            </a:r>
            <a:r>
              <a:rPr lang="en-US" dirty="0" smtClean="0"/>
              <a:t>having another child or stop childbearing altogether.</a:t>
            </a:r>
          </a:p>
          <a:p>
            <a:pPr algn="ctr">
              <a:buNone/>
            </a:pPr>
            <a:endParaRPr lang="en-US" dirty="0" smtClean="0"/>
          </a:p>
          <a:p>
            <a:pPr algn="ctr">
              <a:buNone/>
            </a:pPr>
            <a:r>
              <a:rPr lang="en-US" dirty="0" smtClean="0"/>
              <a:t>These women are potential contraceptive users for </a:t>
            </a:r>
            <a:r>
              <a:rPr lang="en-US" i="1" dirty="0" smtClean="0"/>
              <a:t>spacing </a:t>
            </a:r>
            <a:r>
              <a:rPr lang="en-US" dirty="0" smtClean="0"/>
              <a:t>and </a:t>
            </a:r>
            <a:r>
              <a:rPr lang="en-US" i="1" dirty="0" smtClean="0"/>
              <a:t>limiting</a:t>
            </a:r>
            <a:r>
              <a:rPr lang="en-US" dirty="0" smtClean="0"/>
              <a:t>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63500" y="685800"/>
            <a:ext cx="9004300" cy="167640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rmAutofit fontScale="97500"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i="0" u="none" strike="noStrike" kern="1200" normalizeH="0" noProof="0" dirty="0" smtClean="0">
                <a:uLnTx/>
                <a:uFillTx/>
                <a:latin typeface="+mj-lt"/>
                <a:ea typeface="+mj-ea"/>
                <a:cs typeface="+mj-cs"/>
              </a:rPr>
              <a:t>Women are considered as having an </a:t>
            </a:r>
            <a:r>
              <a:rPr kumimoji="0" lang="en-US" sz="3600" b="1" i="0" u="none" strike="noStrike" kern="1200" normalizeH="0" noProof="0" dirty="0" smtClean="0"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sz="3600" b="1" i="0" u="none" strike="noStrike" kern="1200" normalizeH="0" noProof="0" dirty="0" smtClean="0"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sz="3600" b="1" i="0" u="none" strike="noStrike" kern="1200" normalizeH="0" noProof="0" dirty="0" smtClean="0">
                <a:uLnTx/>
                <a:uFillTx/>
                <a:latin typeface="+mj-lt"/>
                <a:ea typeface="+mj-ea"/>
                <a:cs typeface="+mj-cs"/>
              </a:rPr>
              <a:t>unmet need for family planning </a:t>
            </a:r>
            <a:br>
              <a:rPr kumimoji="0" lang="en-US" sz="3600" b="1" i="0" u="none" strike="noStrike" kern="1200" normalizeH="0" noProof="0" dirty="0" smtClean="0"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sz="3600" i="0" u="none" strike="noStrike" kern="1200" normalizeH="0" noProof="0" dirty="0" smtClean="0">
                <a:uLnTx/>
                <a:uFillTx/>
                <a:latin typeface="+mj-lt"/>
                <a:ea typeface="+mj-ea"/>
                <a:cs typeface="+mj-cs"/>
              </a:rPr>
              <a:t>if they are fecund and wish:</a:t>
            </a:r>
            <a:endParaRPr kumimoji="0" lang="en-US" sz="3600" i="0" u="none" strike="noStrike" kern="1200" normalizeH="0" noProof="0" dirty="0"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7" name="Rectangle 3"/>
          <p:cNvSpPr>
            <a:spLocks noChangeArrowheads="1"/>
          </p:cNvSpPr>
          <p:nvPr/>
        </p:nvSpPr>
        <p:spPr bwMode="auto">
          <a:xfrm>
            <a:off x="842963" y="2819400"/>
            <a:ext cx="7615237" cy="281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 eaLnBrk="0" hangingPunct="0">
              <a:lnSpc>
                <a:spcPct val="85000"/>
              </a:lnSpc>
              <a:buFontTx/>
              <a:buChar char="•"/>
            </a:pPr>
            <a:r>
              <a:rPr lang="en-US" sz="3000" dirty="0"/>
              <a:t> to space their next birth </a:t>
            </a:r>
          </a:p>
          <a:p>
            <a:pPr eaLnBrk="0" hangingPunct="0">
              <a:lnSpc>
                <a:spcPct val="15000"/>
              </a:lnSpc>
            </a:pPr>
            <a:endParaRPr lang="en-US" sz="3000" dirty="0"/>
          </a:p>
          <a:p>
            <a:pPr algn="ctr" eaLnBrk="0" hangingPunct="0">
              <a:lnSpc>
                <a:spcPct val="85000"/>
              </a:lnSpc>
            </a:pPr>
            <a:r>
              <a:rPr lang="en-US" sz="3000" dirty="0" smtClean="0"/>
              <a:t>OR</a:t>
            </a:r>
            <a:endParaRPr lang="en-US" sz="3000" dirty="0"/>
          </a:p>
          <a:p>
            <a:pPr eaLnBrk="0" hangingPunct="0">
              <a:lnSpc>
                <a:spcPct val="25000"/>
              </a:lnSpc>
            </a:pPr>
            <a:endParaRPr lang="en-US" sz="3000" dirty="0"/>
          </a:p>
          <a:p>
            <a:pPr algn="ctr" eaLnBrk="0" hangingPunct="0">
              <a:lnSpc>
                <a:spcPct val="85000"/>
              </a:lnSpc>
              <a:buFontTx/>
              <a:buChar char="•"/>
            </a:pPr>
            <a:r>
              <a:rPr lang="en-US" sz="3000" dirty="0"/>
              <a:t> to limit childbearing altogether</a:t>
            </a:r>
          </a:p>
          <a:p>
            <a:pPr eaLnBrk="0" hangingPunct="0">
              <a:lnSpc>
                <a:spcPct val="35000"/>
              </a:lnSpc>
            </a:pPr>
            <a:endParaRPr lang="en-US" sz="3000" dirty="0"/>
          </a:p>
          <a:p>
            <a:pPr algn="ctr" eaLnBrk="0" hangingPunct="0">
              <a:lnSpc>
                <a:spcPct val="85000"/>
              </a:lnSpc>
            </a:pPr>
            <a:r>
              <a:rPr lang="en-US" sz="3000" dirty="0"/>
              <a:t>BUT</a:t>
            </a:r>
          </a:p>
          <a:p>
            <a:pPr algn="ctr" eaLnBrk="0" hangingPunct="0">
              <a:lnSpc>
                <a:spcPct val="35000"/>
              </a:lnSpc>
            </a:pPr>
            <a:endParaRPr lang="en-US" sz="3000" dirty="0"/>
          </a:p>
          <a:p>
            <a:pPr algn="ctr" eaLnBrk="0" hangingPunct="0">
              <a:lnSpc>
                <a:spcPct val="85000"/>
              </a:lnSpc>
              <a:buFontTx/>
              <a:buChar char="•"/>
            </a:pPr>
            <a:r>
              <a:rPr lang="en-US" sz="3000" dirty="0"/>
              <a:t> are not using contraception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>
            <a:spLocks noGrp="1" noChangeArrowheads="1"/>
          </p:cNvSpPr>
          <p:nvPr>
            <p:ph idx="1"/>
          </p:nvPr>
        </p:nvSpPr>
        <p:spPr>
          <a:xfrm>
            <a:off x="457200" y="1066800"/>
            <a:ext cx="8229600" cy="4525963"/>
          </a:xfrm>
          <a:noFill/>
          <a:ln/>
        </p:spPr>
        <p:txBody>
          <a:bodyPr anchor="ctr"/>
          <a:lstStyle/>
          <a:p>
            <a:pPr marL="0" indent="0" algn="ctr">
              <a:lnSpc>
                <a:spcPct val="90000"/>
              </a:lnSpc>
              <a:spcBef>
                <a:spcPct val="0"/>
              </a:spcBef>
              <a:buNone/>
              <a:defRPr/>
            </a:pPr>
            <a:r>
              <a:rPr lang="en-US" sz="3600" b="1" dirty="0" smtClean="0">
                <a:latin typeface="+mj-lt"/>
                <a:ea typeface="+mj-ea"/>
                <a:cs typeface="+mj-cs"/>
              </a:rPr>
              <a:t>28% </a:t>
            </a:r>
            <a:r>
              <a:rPr lang="en-US" sz="3600" dirty="0" smtClean="0">
                <a:latin typeface="+mj-lt"/>
                <a:ea typeface="+mj-ea"/>
                <a:cs typeface="+mj-cs"/>
              </a:rPr>
              <a:t>of </a:t>
            </a:r>
            <a:r>
              <a:rPr lang="en-US" sz="3600" dirty="0">
                <a:latin typeface="+mj-lt"/>
                <a:ea typeface="+mj-ea"/>
                <a:cs typeface="+mj-cs"/>
              </a:rPr>
              <a:t>currently married women have an </a:t>
            </a:r>
            <a:r>
              <a:rPr lang="en-US" sz="3600" b="1" dirty="0">
                <a:latin typeface="+mj-lt"/>
                <a:ea typeface="+mj-ea"/>
                <a:cs typeface="+mj-cs"/>
              </a:rPr>
              <a:t>unmet need </a:t>
            </a:r>
            <a:r>
              <a:rPr lang="en-US" sz="3600" dirty="0">
                <a:latin typeface="+mj-lt"/>
                <a:ea typeface="+mj-ea"/>
                <a:cs typeface="+mj-cs"/>
              </a:rPr>
              <a:t>for family planning:</a:t>
            </a:r>
          </a:p>
          <a:p>
            <a:pPr marL="0" indent="0" algn="ctr">
              <a:spcBef>
                <a:spcPct val="0"/>
              </a:spcBef>
              <a:buFontTx/>
              <a:buNone/>
            </a:pPr>
            <a:endParaRPr lang="en-US" sz="3400" b="1" dirty="0"/>
          </a:p>
          <a:p>
            <a:pPr marL="0" lvl="1" indent="0" algn="ctr" eaLnBrk="0" hangingPunct="0">
              <a:lnSpc>
                <a:spcPct val="85000"/>
              </a:lnSpc>
              <a:spcBef>
                <a:spcPct val="0"/>
              </a:spcBef>
              <a:buFontTx/>
              <a:buChar char="•"/>
            </a:pPr>
            <a:r>
              <a:rPr lang="en-US" sz="3000" b="1" dirty="0" smtClean="0"/>
              <a:t> 15</a:t>
            </a:r>
            <a:r>
              <a:rPr lang="en-US" sz="3200" b="1" dirty="0" smtClean="0"/>
              <a:t>%</a:t>
            </a:r>
            <a:r>
              <a:rPr lang="en-US" sz="3200" dirty="0" smtClean="0"/>
              <a:t> </a:t>
            </a:r>
            <a:r>
              <a:rPr lang="en-US" sz="3200" dirty="0"/>
              <a:t>for </a:t>
            </a:r>
            <a:r>
              <a:rPr lang="en-US" sz="3200" b="1" dirty="0"/>
              <a:t>spacing</a:t>
            </a:r>
          </a:p>
          <a:p>
            <a:pPr marL="0" lvl="1" indent="0" algn="ctr" eaLnBrk="0" hangingPunct="0">
              <a:lnSpc>
                <a:spcPct val="85000"/>
              </a:lnSpc>
              <a:spcBef>
                <a:spcPct val="0"/>
              </a:spcBef>
              <a:buFontTx/>
              <a:buChar char="•"/>
            </a:pPr>
            <a:endParaRPr lang="en-US" sz="3200" dirty="0"/>
          </a:p>
          <a:p>
            <a:pPr marL="0" lvl="1" indent="0" algn="ctr" eaLnBrk="0" hangingPunct="0">
              <a:lnSpc>
                <a:spcPct val="85000"/>
              </a:lnSpc>
              <a:spcBef>
                <a:spcPct val="0"/>
              </a:spcBef>
              <a:buFontTx/>
              <a:buChar char="•"/>
            </a:pPr>
            <a:r>
              <a:rPr lang="en-US" sz="3200" dirty="0"/>
              <a:t> </a:t>
            </a:r>
            <a:r>
              <a:rPr lang="en-US" sz="3200" b="1" dirty="0" smtClean="0"/>
              <a:t>13% </a:t>
            </a:r>
            <a:r>
              <a:rPr lang="en-US" sz="3200" dirty="0"/>
              <a:t>for </a:t>
            </a:r>
            <a:r>
              <a:rPr lang="en-US" sz="3200" b="1" dirty="0"/>
              <a:t>limiting</a:t>
            </a:r>
            <a:endParaRPr lang="en-US" sz="3000" b="1" dirty="0"/>
          </a:p>
          <a:p>
            <a:pPr marL="0" lvl="1" indent="0" algn="ctr">
              <a:spcBef>
                <a:spcPct val="0"/>
              </a:spcBef>
              <a:buFontTx/>
              <a:buNone/>
            </a:pPr>
            <a:endParaRPr lang="en-US" sz="2400" b="1" dirty="0">
              <a:solidFill>
                <a:srgbClr val="000099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600" dirty="0" smtClean="0"/>
              <a:t>Demand for Family Planning</a:t>
            </a:r>
            <a:endParaRPr lang="en-US" sz="3600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</p:nvPr>
        </p:nvGraphicFramePr>
        <p:xfrm>
          <a:off x="0" y="1981200"/>
          <a:ext cx="8991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0" y="1295400"/>
            <a:ext cx="2362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/>
              <a:t>Percent of currently married women 15-49</a:t>
            </a:r>
            <a:endParaRPr lang="en-US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>
            <a:normAutofit/>
          </a:bodyPr>
          <a:lstStyle/>
          <a:p>
            <a:r>
              <a:rPr lang="en-US" sz="3600" dirty="0" smtClean="0"/>
              <a:t>Ideal Family Size</a:t>
            </a:r>
            <a:endParaRPr lang="en-US" sz="3600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</p:nvPr>
        </p:nvGraphicFramePr>
        <p:xfrm>
          <a:off x="457200" y="1905000"/>
          <a:ext cx="81534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0" y="1295400"/>
            <a:ext cx="3733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/>
              <a:t>Mean ideal number of children</a:t>
            </a:r>
            <a:endParaRPr lang="en-US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228600"/>
            <a:ext cx="8534400" cy="1143000"/>
          </a:xfrm>
        </p:spPr>
        <p:txBody>
          <a:bodyPr>
            <a:normAutofit/>
          </a:bodyPr>
          <a:lstStyle/>
          <a:p>
            <a:r>
              <a:rPr lang="en-US" sz="3600" dirty="0" smtClean="0"/>
              <a:t>Ideal Family Size by Education</a:t>
            </a:r>
            <a:endParaRPr lang="en-US" sz="3600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</p:nvPr>
        </p:nvGraphicFramePr>
        <p:xfrm>
          <a:off x="228600" y="1752600"/>
          <a:ext cx="8534400" cy="48307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0" y="1219200"/>
            <a:ext cx="6629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/>
              <a:t>Mean ideal number of children among women age 15-49</a:t>
            </a:r>
            <a:endParaRPr lang="en-US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600" dirty="0" smtClean="0"/>
              <a:t>Difference Between Wanted and Actual Fertility Rates</a:t>
            </a:r>
            <a:endParaRPr lang="en-US" sz="3600" dirty="0"/>
          </a:p>
        </p:txBody>
      </p:sp>
      <p:graphicFrame>
        <p:nvGraphicFramePr>
          <p:cNvPr id="10" name="Content Placeholder 9"/>
          <p:cNvGraphicFramePr>
            <a:graphicFrameLocks noGrp="1"/>
          </p:cNvGraphicFramePr>
          <p:nvPr>
            <p:ph idx="1"/>
          </p:nvPr>
        </p:nvGraphicFramePr>
        <p:xfrm>
          <a:off x="533400" y="1676400"/>
          <a:ext cx="8229600" cy="4906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6553200" y="2743200"/>
            <a:ext cx="5334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2.5</a:t>
            </a:r>
            <a:endParaRPr lang="en-US" b="1" dirty="0"/>
          </a:p>
        </p:txBody>
      </p:sp>
      <p:sp>
        <p:nvSpPr>
          <p:cNvPr id="5" name="TextBox 4"/>
          <p:cNvSpPr txBox="1"/>
          <p:nvPr/>
        </p:nvSpPr>
        <p:spPr>
          <a:xfrm>
            <a:off x="5720316" y="4125433"/>
            <a:ext cx="5334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2.1</a:t>
            </a:r>
            <a:endParaRPr lang="en-US" b="1" dirty="0"/>
          </a:p>
        </p:txBody>
      </p:sp>
      <p:sp>
        <p:nvSpPr>
          <p:cNvPr id="6" name="TextBox 5"/>
          <p:cNvSpPr txBox="1"/>
          <p:nvPr/>
        </p:nvSpPr>
        <p:spPr>
          <a:xfrm>
            <a:off x="7162800" y="5562600"/>
            <a:ext cx="5334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2.8</a:t>
            </a:r>
            <a:endParaRPr 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>
            <a:normAutofit/>
          </a:bodyPr>
          <a:lstStyle/>
          <a:p>
            <a:r>
              <a:rPr lang="en-US" sz="3600" dirty="0" smtClean="0"/>
              <a:t>Desired Timing of Last Birth</a:t>
            </a:r>
            <a:endParaRPr lang="en-US" sz="3600" dirty="0"/>
          </a:p>
        </p:txBody>
      </p:sp>
      <p:sp>
        <p:nvSpPr>
          <p:cNvPr id="6" name="TextBox 5"/>
          <p:cNvSpPr txBox="1"/>
          <p:nvPr/>
        </p:nvSpPr>
        <p:spPr>
          <a:xfrm>
            <a:off x="0" y="990600"/>
            <a:ext cx="25908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/>
              <a:t>Distribution of births in the 5 years before the survey by birth planning status</a:t>
            </a:r>
            <a:endParaRPr lang="en-US" i="1" dirty="0"/>
          </a:p>
        </p:txBody>
      </p:sp>
      <p:graphicFrame>
        <p:nvGraphicFramePr>
          <p:cNvPr id="8" name="Content Placeholder 7"/>
          <p:cNvGraphicFramePr>
            <a:graphicFrameLocks noGrp="1"/>
          </p:cNvGraphicFramePr>
          <p:nvPr>
            <p:ph idx="1"/>
          </p:nvPr>
        </p:nvGraphicFramePr>
        <p:xfrm>
          <a:off x="228600" y="1371600"/>
          <a:ext cx="8458200" cy="5715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 smtClean="0"/>
              <a:t>Key Findings: Fertility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648200"/>
          </a:xfrm>
        </p:spPr>
        <p:txBody>
          <a:bodyPr>
            <a:normAutofit/>
          </a:bodyPr>
          <a:lstStyle/>
          <a:p>
            <a:pPr marL="171450" indent="-171450">
              <a:lnSpc>
                <a:spcPct val="90000"/>
              </a:lnSpc>
            </a:pPr>
            <a:r>
              <a:rPr lang="en-US" sz="2800" dirty="0" smtClean="0"/>
              <a:t>Current TFR is </a:t>
            </a:r>
            <a:r>
              <a:rPr lang="en-US" sz="2800" b="1" dirty="0" smtClean="0"/>
              <a:t>2.5</a:t>
            </a:r>
            <a:r>
              <a:rPr lang="en-US" sz="2800" dirty="0" smtClean="0"/>
              <a:t> children per woman.</a:t>
            </a:r>
          </a:p>
          <a:p>
            <a:pPr marL="171450" indent="-171450">
              <a:lnSpc>
                <a:spcPct val="90000"/>
              </a:lnSpc>
            </a:pPr>
            <a:r>
              <a:rPr lang="en-US" sz="2800" dirty="0" smtClean="0"/>
              <a:t>Women have their </a:t>
            </a:r>
            <a:r>
              <a:rPr lang="en-US" sz="2800" i="1" dirty="0" smtClean="0"/>
              <a:t>first birth </a:t>
            </a:r>
            <a:r>
              <a:rPr lang="en-US" sz="2800" dirty="0" smtClean="0"/>
              <a:t>at a median age of </a:t>
            </a:r>
            <a:r>
              <a:rPr lang="en-US" sz="2800" b="1" dirty="0" smtClean="0"/>
              <a:t>21.2 years</a:t>
            </a:r>
            <a:r>
              <a:rPr lang="en-US" sz="2800" dirty="0" smtClean="0"/>
              <a:t>.</a:t>
            </a:r>
          </a:p>
          <a:p>
            <a:pPr marL="171450" indent="-171450">
              <a:lnSpc>
                <a:spcPct val="90000"/>
              </a:lnSpc>
            </a:pPr>
            <a:r>
              <a:rPr lang="en-US" sz="2800" b="1" dirty="0" smtClean="0"/>
              <a:t>2% </a:t>
            </a:r>
            <a:r>
              <a:rPr lang="en-US" sz="2800" dirty="0" smtClean="0"/>
              <a:t>of teenagers have </a:t>
            </a:r>
            <a:r>
              <a:rPr lang="en-US" sz="2800" i="1" dirty="0" smtClean="0"/>
              <a:t>already begun childbearing.</a:t>
            </a:r>
          </a:p>
          <a:p>
            <a:pPr marL="171450" indent="-171450">
              <a:lnSpc>
                <a:spcPct val="90000"/>
              </a:lnSpc>
            </a:pPr>
            <a:r>
              <a:rPr lang="en-US" sz="2800" b="1" dirty="0" smtClean="0"/>
              <a:t>Six in ten currently married women </a:t>
            </a:r>
            <a:r>
              <a:rPr lang="en-US" sz="2800" dirty="0" smtClean="0"/>
              <a:t>either </a:t>
            </a:r>
            <a:r>
              <a:rPr lang="en-US" sz="2800" i="1" dirty="0" smtClean="0"/>
              <a:t>want no more children </a:t>
            </a:r>
            <a:r>
              <a:rPr lang="en-US" sz="2800" dirty="0" smtClean="0"/>
              <a:t>or want </a:t>
            </a:r>
            <a:r>
              <a:rPr lang="en-US" sz="2800" i="1" dirty="0" smtClean="0"/>
              <a:t>to wait at least 2 years </a:t>
            </a:r>
            <a:r>
              <a:rPr lang="en-US" sz="2800" dirty="0" smtClean="0"/>
              <a:t>before their next child.</a:t>
            </a:r>
          </a:p>
          <a:p>
            <a:pPr marL="171450" indent="-171450">
              <a:lnSpc>
                <a:spcPct val="90000"/>
              </a:lnSpc>
            </a:pPr>
            <a:r>
              <a:rPr lang="en-US" sz="2800" b="1" smtClean="0"/>
              <a:t>28%</a:t>
            </a:r>
            <a:r>
              <a:rPr lang="en-US" sz="2800" smtClean="0"/>
              <a:t> </a:t>
            </a:r>
            <a:r>
              <a:rPr lang="en-US" sz="2800" dirty="0" smtClean="0"/>
              <a:t>of married women have an </a:t>
            </a:r>
            <a:r>
              <a:rPr lang="en-US" sz="2800" i="1" dirty="0" smtClean="0"/>
              <a:t>unmet need </a:t>
            </a:r>
            <a:r>
              <a:rPr lang="en-US" sz="2800" dirty="0" smtClean="0"/>
              <a:t>for family planning.</a:t>
            </a:r>
            <a:endParaRPr 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ctrTitle"/>
          </p:nvPr>
        </p:nvSpPr>
        <p:spPr>
          <a:xfrm>
            <a:off x="685800" y="2438400"/>
            <a:ext cx="7772400" cy="1470025"/>
          </a:xfrm>
        </p:spPr>
        <p:txBody>
          <a:bodyPr>
            <a:noAutofit/>
          </a:bodyPr>
          <a:lstStyle/>
          <a:p>
            <a:r>
              <a:rPr lang="en-US" dirty="0" smtClean="0"/>
              <a:t>At current fertility levels, a  woman in Maldives will have an average of </a:t>
            </a:r>
            <a:br>
              <a:rPr lang="en-US" dirty="0" smtClean="0"/>
            </a:br>
            <a:r>
              <a:rPr lang="en-US" b="1" dirty="0" smtClean="0"/>
              <a:t>2.5 children </a:t>
            </a:r>
            <a:r>
              <a:rPr lang="en-US" dirty="0" smtClean="0"/>
              <a:t>in her lifetime.  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1143000"/>
          </a:xfrm>
        </p:spPr>
        <p:txBody>
          <a:bodyPr>
            <a:normAutofit/>
          </a:bodyPr>
          <a:lstStyle/>
          <a:p>
            <a:r>
              <a:rPr lang="en-US" sz="4000" dirty="0" smtClean="0"/>
              <a:t>Fertility Differentials</a:t>
            </a:r>
            <a:endParaRPr lang="en-US" sz="4000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533400" y="19050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0" y="1219200"/>
            <a:ext cx="27432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/>
              <a:t>TFR for women age 15-49 for the 3-year period before the survey</a:t>
            </a:r>
            <a:endParaRPr lang="en-US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1"/>
          <p:cNvSpPr txBox="1">
            <a:spLocks/>
          </p:cNvSpPr>
          <p:nvPr/>
        </p:nvSpPr>
        <p:spPr>
          <a:xfrm>
            <a:off x="457200" y="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Fertility by Region</a:t>
            </a:r>
            <a:endParaRPr kumimoji="0" lang="en-US" sz="4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0" y="1143000"/>
            <a:ext cx="3429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 smtClean="0"/>
              <a:t>TFR for women age 15-49 for the 3-year period before the survey</a:t>
            </a:r>
            <a:endParaRPr lang="en-US" i="1" dirty="0"/>
          </a:p>
        </p:txBody>
      </p:sp>
      <p:graphicFrame>
        <p:nvGraphicFramePr>
          <p:cNvPr id="29" name="Chart 28"/>
          <p:cNvGraphicFramePr/>
          <p:nvPr/>
        </p:nvGraphicFramePr>
        <p:xfrm>
          <a:off x="228600" y="1752600"/>
          <a:ext cx="8686800" cy="4724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>
            <a:normAutofit/>
          </a:bodyPr>
          <a:lstStyle/>
          <a:p>
            <a:r>
              <a:rPr lang="en-US" sz="4000" dirty="0" smtClean="0"/>
              <a:t>Fertility by Education</a:t>
            </a:r>
            <a:endParaRPr lang="en-US" sz="4000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</p:nvPr>
        </p:nvGraphicFramePr>
        <p:xfrm>
          <a:off x="457200" y="18288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6324600" y="1524000"/>
            <a:ext cx="1828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i="1" dirty="0" smtClean="0"/>
              <a:t>TFR for women age 15-49</a:t>
            </a:r>
            <a:endParaRPr lang="en-US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1143000"/>
          </a:xfrm>
        </p:spPr>
        <p:txBody>
          <a:bodyPr>
            <a:normAutofit/>
          </a:bodyPr>
          <a:lstStyle/>
          <a:p>
            <a:r>
              <a:rPr lang="en-US" sz="4000" dirty="0" smtClean="0"/>
              <a:t>Fertility By Wealth</a:t>
            </a:r>
            <a:endParaRPr lang="en-US" sz="4000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</p:nvPr>
        </p:nvGraphicFramePr>
        <p:xfrm>
          <a:off x="457200" y="13716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7162800" y="990600"/>
            <a:ext cx="1752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i="1" dirty="0" smtClean="0"/>
              <a:t>TFR for women age 15-49</a:t>
            </a:r>
            <a:endParaRPr lang="en-US" i="1" dirty="0"/>
          </a:p>
        </p:txBody>
      </p:sp>
      <p:grpSp>
        <p:nvGrpSpPr>
          <p:cNvPr id="3" name="Group 9"/>
          <p:cNvGrpSpPr/>
          <p:nvPr/>
        </p:nvGrpSpPr>
        <p:grpSpPr>
          <a:xfrm>
            <a:off x="1066800" y="5830669"/>
            <a:ext cx="6934200" cy="646331"/>
            <a:chOff x="1447800" y="5715000"/>
            <a:chExt cx="6934200" cy="646331"/>
          </a:xfrm>
        </p:grpSpPr>
        <p:sp>
          <p:nvSpPr>
            <p:cNvPr id="7" name="TextBox 6"/>
            <p:cNvSpPr txBox="1"/>
            <p:nvPr/>
          </p:nvSpPr>
          <p:spPr>
            <a:xfrm>
              <a:off x="1447800" y="5715000"/>
              <a:ext cx="198120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 smtClean="0"/>
                <a:t>Poorest households</a:t>
              </a:r>
              <a:endParaRPr lang="en-US" dirty="0"/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6400800" y="5715000"/>
              <a:ext cx="198120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 smtClean="0"/>
                <a:t>Wealthiest households</a:t>
              </a:r>
              <a:endParaRPr lang="en-US" dirty="0"/>
            </a:p>
          </p:txBody>
        </p:sp>
        <p:sp>
          <p:nvSpPr>
            <p:cNvPr id="9" name="Notched Right Arrow 8"/>
            <p:cNvSpPr/>
            <p:nvPr/>
          </p:nvSpPr>
          <p:spPr>
            <a:xfrm>
              <a:off x="3276600" y="5943600"/>
              <a:ext cx="3352800" cy="152400"/>
            </a:xfrm>
            <a:prstGeom prst="notchedRightArrow">
              <a:avLst/>
            </a:prstGeom>
            <a:solidFill>
              <a:schemeClr val="accent5">
                <a:lumMod val="75000"/>
              </a:schemeClr>
            </a:solidFill>
            <a:ln/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>
            <a:normAutofit/>
          </a:bodyPr>
          <a:lstStyle/>
          <a:p>
            <a:r>
              <a:rPr lang="en-US" sz="4000" dirty="0" smtClean="0"/>
              <a:t>How Does the Maldives Compare?</a:t>
            </a:r>
            <a:endParaRPr lang="en-US" sz="4000" dirty="0"/>
          </a:p>
        </p:txBody>
      </p:sp>
      <p:sp>
        <p:nvSpPr>
          <p:cNvPr id="7" name="Left Arrow 6"/>
          <p:cNvSpPr/>
          <p:nvPr/>
        </p:nvSpPr>
        <p:spPr>
          <a:xfrm>
            <a:off x="7086600" y="5257800"/>
            <a:ext cx="914400" cy="381000"/>
          </a:xfrm>
          <a:prstGeom prst="leftArrow">
            <a:avLst/>
          </a:prstGeom>
          <a:solidFill>
            <a:schemeClr val="tx2"/>
          </a:solidFill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-21265" y="999460"/>
            <a:ext cx="8305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/>
              <a:t>TFR for women age 15-49 for the 3-year period before the survey</a:t>
            </a:r>
            <a:endParaRPr lang="en-US" i="1" dirty="0"/>
          </a:p>
        </p:txBody>
      </p:sp>
      <p:graphicFrame>
        <p:nvGraphicFramePr>
          <p:cNvPr id="11" name="Content Placeholder 10"/>
          <p:cNvGraphicFramePr>
            <a:graphicFrameLocks noGrp="1"/>
          </p:cNvGraphicFramePr>
          <p:nvPr>
            <p:ph idx="1"/>
          </p:nvPr>
        </p:nvGraphicFramePr>
        <p:xfrm>
          <a:off x="533400" y="1295400"/>
          <a:ext cx="8229600" cy="49831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>
          <a:xfrm>
            <a:off x="228600" y="1600200"/>
            <a:ext cx="4038600" cy="3733800"/>
          </a:xfrm>
        </p:spPr>
        <p:txBody>
          <a:bodyPr/>
          <a:lstStyle/>
          <a:p>
            <a:r>
              <a:rPr lang="en-US" dirty="0" smtClean="0"/>
              <a:t>Levels, trends, and differentials</a:t>
            </a:r>
          </a:p>
          <a:p>
            <a:r>
              <a:rPr lang="en-US" b="1" dirty="0" smtClean="0">
                <a:solidFill>
                  <a:schemeClr val="tx2"/>
                </a:solidFill>
              </a:rPr>
              <a:t>Determinants of fertility</a:t>
            </a:r>
          </a:p>
          <a:p>
            <a:r>
              <a:rPr lang="en-US" dirty="0" smtClean="0"/>
              <a:t>Fertility preferences and ideal family size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4572000" y="5029200"/>
            <a:ext cx="4343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Maldives">
      <a:dk1>
        <a:srgbClr val="F5822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Design">
  <a:themeElements>
    <a:clrScheme name="Maldives">
      <a:dk1>
        <a:srgbClr val="080808"/>
      </a:dk1>
      <a:lt1>
        <a:sysClr val="window" lastClr="FFFFFF"/>
      </a:lt1>
      <a:dk2>
        <a:srgbClr val="F58220"/>
      </a:dk2>
      <a:lt2>
        <a:srgbClr val="DCB184"/>
      </a:lt2>
      <a:accent1>
        <a:srgbClr val="C1865C"/>
      </a:accent1>
      <a:accent2>
        <a:srgbClr val="FDF9C9"/>
      </a:accent2>
      <a:accent3>
        <a:srgbClr val="634035"/>
      </a:accent3>
      <a:accent4>
        <a:srgbClr val="DDBF9B"/>
      </a:accent4>
      <a:accent5>
        <a:srgbClr val="CE672F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684</TotalTime>
  <Words>599</Words>
  <Application>Microsoft Office PowerPoint</Application>
  <PresentationFormat>On-screen Show (4:3)</PresentationFormat>
  <Paragraphs>105</Paragraphs>
  <Slides>29</Slides>
  <Notes>17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29</vt:i4>
      </vt:variant>
    </vt:vector>
  </HeadingPairs>
  <TitlesOfParts>
    <vt:vector size="31" baseType="lpstr">
      <vt:lpstr>Office Theme</vt:lpstr>
      <vt:lpstr>Custom Design</vt:lpstr>
      <vt:lpstr>2009 Maldives Demographic  and Health Survey</vt:lpstr>
      <vt:lpstr>Slide 2</vt:lpstr>
      <vt:lpstr>At current fertility levels, a  woman in Maldives will have an average of  2.5 children in her lifetime.  </vt:lpstr>
      <vt:lpstr>Fertility Differentials</vt:lpstr>
      <vt:lpstr>Slide 5</vt:lpstr>
      <vt:lpstr>Fertility by Education</vt:lpstr>
      <vt:lpstr>Fertility By Wealth</vt:lpstr>
      <vt:lpstr>How Does the Maldives Compare?</vt:lpstr>
      <vt:lpstr>Slide 9</vt:lpstr>
      <vt:lpstr>Length of Birth Intervals</vt:lpstr>
      <vt:lpstr>Median Age at First Birth</vt:lpstr>
      <vt:lpstr>Teenage Pregnancy and Motherhood</vt:lpstr>
      <vt:lpstr>Slide 13</vt:lpstr>
      <vt:lpstr>How Does the Maldives Compare?</vt:lpstr>
      <vt:lpstr>Current Marital Status: Women</vt:lpstr>
      <vt:lpstr>Median Age at First Marriage and First Sexual Intercourse</vt:lpstr>
      <vt:lpstr>How Does the Maldives Compare?</vt:lpstr>
      <vt:lpstr>How Does the Maldives Compare?</vt:lpstr>
      <vt:lpstr>Slide 19</vt:lpstr>
      <vt:lpstr>Fertility Preferences of Married Women 15-49</vt:lpstr>
      <vt:lpstr>Slide 21</vt:lpstr>
      <vt:lpstr>Slide 22</vt:lpstr>
      <vt:lpstr>Slide 23</vt:lpstr>
      <vt:lpstr>Demand for Family Planning</vt:lpstr>
      <vt:lpstr>Ideal Family Size</vt:lpstr>
      <vt:lpstr>Ideal Family Size by Education</vt:lpstr>
      <vt:lpstr>Difference Between Wanted and Actual Fertility Rates</vt:lpstr>
      <vt:lpstr>Desired Timing of Last Birth</vt:lpstr>
      <vt:lpstr>Key Findings: Fertility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24394</dc:creator>
  <cp:lastModifiedBy>Administrator</cp:lastModifiedBy>
  <cp:revision>187</cp:revision>
  <dcterms:created xsi:type="dcterms:W3CDTF">2010-09-28T12:56:06Z</dcterms:created>
  <dcterms:modified xsi:type="dcterms:W3CDTF">2012-05-15T14:28:12Z</dcterms:modified>
</cp:coreProperties>
</file>