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4"/>
  </p:notesMasterIdLst>
  <p:sldIdLst>
    <p:sldId id="256" r:id="rId3"/>
    <p:sldId id="257" r:id="rId4"/>
    <p:sldId id="258" r:id="rId5"/>
    <p:sldId id="260" r:id="rId6"/>
    <p:sldId id="261" r:id="rId7"/>
    <p:sldId id="262" r:id="rId8"/>
    <p:sldId id="263" r:id="rId9"/>
    <p:sldId id="264" r:id="rId10"/>
    <p:sldId id="265" r:id="rId11"/>
    <p:sldId id="266" r:id="rId12"/>
    <p:sldId id="259"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037" y="-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3A8C8C-016B-4B86-B42B-A03DC64C1E50}" type="datetimeFigureOut">
              <a:rPr lang="en-US" smtClean="0"/>
              <a:pPr/>
              <a:t>6/15/2012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26FE43-C72C-4EF6-ACC7-E2BE2597BD6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F3887F-CEB4-433E-A941-F1167ED23FB8}" type="slidenum">
              <a:rPr lang="en-US" smtClean="0">
                <a:latin typeface="Arial" pitchFamily="34" charset="0"/>
                <a:cs typeface="Arial" pitchFamily="34" charset="0"/>
              </a:rPr>
              <a:pPr fontAlgn="base">
                <a:spcBef>
                  <a:spcPct val="0"/>
                </a:spcBef>
                <a:spcAft>
                  <a:spcPct val="0"/>
                </a:spcAft>
              </a:pPr>
              <a:t>5</a:t>
            </a:fld>
            <a:endParaRPr lang="en-US" smtClean="0">
              <a:latin typeface="Arial" pitchFamily="34" charset="0"/>
              <a:cs typeface="Arial" pitchFamily="34" charset="0"/>
            </a:endParaRPr>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xfrm>
            <a:off x="914400" y="4344025"/>
            <a:ext cx="5029200" cy="4114488"/>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F499E3-3EC3-4A31-8394-41794BB5BB8D}" type="slidenum">
              <a:rPr lang="en-US" smtClean="0">
                <a:latin typeface="Arial" pitchFamily="34" charset="0"/>
                <a:cs typeface="Arial" pitchFamily="34" charset="0"/>
              </a:rPr>
              <a:pPr fontAlgn="base">
                <a:spcBef>
                  <a:spcPct val="0"/>
                </a:spcBef>
                <a:spcAft>
                  <a:spcPct val="0"/>
                </a:spcAft>
              </a:pPr>
              <a:t>6</a:t>
            </a:fld>
            <a:endParaRPr lang="en-US" smtClean="0">
              <a:latin typeface="Arial" pitchFamily="34" charset="0"/>
              <a:cs typeface="Arial" pitchFamily="34" charset="0"/>
            </a:endParaRPr>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xfrm>
            <a:off x="914400" y="4344025"/>
            <a:ext cx="5029200" cy="4114488"/>
          </a:xfrm>
          <a:noFill/>
        </p:spPr>
        <p:txBody>
          <a:bodyPr wrap="square" numCol="1" anchor="t" anchorCtr="0" compatLnSpc="1">
            <a:prstTxWarp prst="textNoShape">
              <a:avLst/>
            </a:prstTxWarp>
          </a:bodyPr>
          <a:lstStyle/>
          <a:p>
            <a:pPr eaLnBrk="1" hangingPunct="1"/>
            <a:endParaRPr lang="fr-FR" dirty="0"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B802DA-9242-4C3E-9249-1177993836CA}" type="slidenum">
              <a:rPr lang="en-US" smtClean="0">
                <a:latin typeface="Arial" pitchFamily="34" charset="0"/>
                <a:cs typeface="Arial" pitchFamily="34" charset="0"/>
              </a:rPr>
              <a:pPr fontAlgn="base">
                <a:spcBef>
                  <a:spcPct val="0"/>
                </a:spcBef>
                <a:spcAft>
                  <a:spcPct val="0"/>
                </a:spcAft>
              </a:pPr>
              <a:t>7</a:t>
            </a:fld>
            <a:endParaRPr lang="en-US" smtClean="0">
              <a:latin typeface="Arial" pitchFamily="34" charset="0"/>
              <a:cs typeface="Arial" pitchFamily="34" charset="0"/>
            </a:endParaRPr>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xfrm>
            <a:off x="914400" y="4344025"/>
            <a:ext cx="5029200" cy="4114488"/>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FD53EB-55DD-49A0-BC53-E2B5B4A38B9D}" type="slidenum">
              <a:rPr lang="en-US" smtClean="0">
                <a:latin typeface="Arial" pitchFamily="34" charset="0"/>
                <a:cs typeface="Arial" pitchFamily="34" charset="0"/>
              </a:rPr>
              <a:pPr fontAlgn="base">
                <a:spcBef>
                  <a:spcPct val="0"/>
                </a:spcBef>
                <a:spcAft>
                  <a:spcPct val="0"/>
                </a:spcAft>
              </a:pPr>
              <a:t>8</a:t>
            </a:fld>
            <a:endParaRPr lang="en-US" smtClean="0">
              <a:latin typeface="Arial" pitchFamily="34" charset="0"/>
              <a:cs typeface="Arial"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xfrm>
            <a:off x="914400" y="4344025"/>
            <a:ext cx="5029200" cy="4114488"/>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CF519D-96FC-41F2-8B2B-7DC635549257}" type="slidenum">
              <a:rPr lang="en-US" smtClean="0">
                <a:latin typeface="Arial" pitchFamily="34" charset="0"/>
                <a:cs typeface="Arial" pitchFamily="34" charset="0"/>
              </a:rPr>
              <a:pPr fontAlgn="base">
                <a:spcBef>
                  <a:spcPct val="0"/>
                </a:spcBef>
                <a:spcAft>
                  <a:spcPct val="0"/>
                </a:spcAft>
              </a:pPr>
              <a:t>9</a:t>
            </a:fld>
            <a:endParaRPr lang="en-US" smtClean="0">
              <a:latin typeface="Arial" pitchFamily="34" charset="0"/>
              <a:cs typeface="Arial" pitchFamily="34" charset="0"/>
            </a:endParaRPr>
          </a:p>
        </p:txBody>
      </p:sp>
      <p:sp>
        <p:nvSpPr>
          <p:cNvPr id="57347"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p:spPr>
      </p:sp>
      <p:sp>
        <p:nvSpPr>
          <p:cNvPr id="57348" name="Rectangle 3"/>
          <p:cNvSpPr>
            <a:spLocks noGrp="1" noChangeArrowheads="1"/>
          </p:cNvSpPr>
          <p:nvPr>
            <p:ph type="body" idx="1"/>
          </p:nvPr>
        </p:nvSpPr>
        <p:spPr bwMode="auto">
          <a:xfrm>
            <a:off x="914400" y="4344025"/>
            <a:ext cx="5029200" cy="4114488"/>
          </a:xfrm>
          <a:noFill/>
        </p:spPr>
        <p:txBody>
          <a:bodyPr wrap="square" lIns="89730" tIns="44865" rIns="89730" bIns="44865"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CF519D-96FC-41F2-8B2B-7DC635549257}" type="slidenum">
              <a:rPr lang="en-US" smtClean="0">
                <a:latin typeface="Arial" pitchFamily="34" charset="0"/>
                <a:cs typeface="Arial" pitchFamily="34" charset="0"/>
              </a:rPr>
              <a:pPr fontAlgn="base">
                <a:spcBef>
                  <a:spcPct val="0"/>
                </a:spcBef>
                <a:spcAft>
                  <a:spcPct val="0"/>
                </a:spcAft>
              </a:pPr>
              <a:t>10</a:t>
            </a:fld>
            <a:endParaRPr lang="en-US" smtClean="0">
              <a:latin typeface="Arial" pitchFamily="34" charset="0"/>
              <a:cs typeface="Arial" pitchFamily="34" charset="0"/>
            </a:endParaRPr>
          </a:p>
        </p:txBody>
      </p:sp>
      <p:sp>
        <p:nvSpPr>
          <p:cNvPr id="57347"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p:spPr>
      </p:sp>
      <p:sp>
        <p:nvSpPr>
          <p:cNvPr id="57348" name="Rectangle 3"/>
          <p:cNvSpPr>
            <a:spLocks noGrp="1" noChangeArrowheads="1"/>
          </p:cNvSpPr>
          <p:nvPr>
            <p:ph type="body" idx="1"/>
          </p:nvPr>
        </p:nvSpPr>
        <p:spPr bwMode="auto">
          <a:xfrm>
            <a:off x="914400" y="4344025"/>
            <a:ext cx="5029200" cy="4114488"/>
          </a:xfrm>
          <a:noFill/>
        </p:spPr>
        <p:txBody>
          <a:bodyPr wrap="square" lIns="89730" tIns="44865" rIns="89730" bIns="44865"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6/15/2012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6/15/2012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6/15/2012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E96C8CD-6DB0-41FE-BE04-D36363AFE24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96C8CD-6DB0-41FE-BE04-D36363AFE24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96C8CD-6DB0-41FE-BE04-D36363AFE24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E96C8CD-6DB0-41FE-BE04-D36363AFE24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E96C8CD-6DB0-41FE-BE04-D36363AFE24F}" type="datetimeFigureOut">
              <a:rPr lang="en-US" smtClean="0"/>
              <a:pPr/>
              <a:t>6/15/2012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96C8CD-6DB0-41FE-BE04-D36363AFE24F}" type="datetimeFigureOut">
              <a:rPr lang="en-US" smtClean="0"/>
              <a:pPr/>
              <a:t>6/15/2012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96C8CD-6DB0-41FE-BE04-D36363AFE24F}" type="datetimeFigureOut">
              <a:rPr lang="en-US" smtClean="0"/>
              <a:pPr/>
              <a:t>6/15/2012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96C8CD-6DB0-41FE-BE04-D36363AFE24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6/15/2012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96C8CD-6DB0-41FE-BE04-D36363AFE24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96C8CD-6DB0-41FE-BE04-D36363AFE24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96C8CD-6DB0-41FE-BE04-D36363AFE24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D8C46-376B-4DF6-BE34-21A7E485FFD1}"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7ED63D97-02F5-4AD9-B3E5-4BF68C230EF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6/15/2012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6/15/2012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6/15/2012</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6/15/2012</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6/15/2012</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6/15/2012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289A34D-3DBF-4873-A113-8560C6789CBB}" type="datetimeFigureOut">
              <a:rPr lang="en-US" smtClean="0"/>
              <a:pPr/>
              <a:t>6/15/2012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A730C12-B1BC-4E17-935B-AD7FBF09063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74638"/>
            <a:ext cx="9144000" cy="1325562"/>
          </a:xfrm>
          <a:prstGeom prst="rect">
            <a:avLst/>
          </a:prstGeom>
        </p:spPr>
        <p:txBody>
          <a:bodyPr vert="horz" lIns="91440" tIns="45720" rIns="91440" bIns="45720" rtlCol="0" anchor="ctr">
            <a:noAutofit/>
          </a:bodyPr>
          <a:lstStyle/>
          <a:p>
            <a:r>
              <a:rPr lang="en-US" dirty="0" smtClean="0"/>
              <a:t>Maldives Demographic and Health Survey  (MDHS) 2009</a:t>
            </a:r>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8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96C8CD-6DB0-41FE-BE04-D36363AFE24F}" type="datetimeFigureOut">
              <a:rPr lang="en-US" smtClean="0"/>
              <a:pPr/>
              <a:t>6/15/2012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0D8C46-376B-4DF6-BE34-21A7E485FF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76800"/>
            <a:ext cx="9144000" cy="1470025"/>
          </a:xfrm>
        </p:spPr>
        <p:txBody>
          <a:bodyPr/>
          <a:lstStyle/>
          <a:p>
            <a:r>
              <a:rPr lang="en-US" sz="3600" dirty="0" smtClean="0"/>
              <a:t>2009 Maldives Demographic </a:t>
            </a:r>
            <a:br>
              <a:rPr lang="en-US" sz="3600" dirty="0" smtClean="0"/>
            </a:br>
            <a:r>
              <a:rPr lang="en-US" sz="3600" dirty="0" smtClean="0"/>
              <a:t>and Health Survey</a:t>
            </a:r>
            <a:endParaRPr lang="en-US" sz="3600" dirty="0"/>
          </a:p>
        </p:txBody>
      </p:sp>
      <p:sp>
        <p:nvSpPr>
          <p:cNvPr id="3" name="Subtitle 2"/>
          <p:cNvSpPr>
            <a:spLocks noGrp="1"/>
          </p:cNvSpPr>
          <p:nvPr>
            <p:ph type="subTitle" idx="1"/>
          </p:nvPr>
        </p:nvSpPr>
        <p:spPr>
          <a:xfrm>
            <a:off x="0" y="381000"/>
            <a:ext cx="9144000" cy="1143000"/>
          </a:xfrm>
        </p:spPr>
        <p:txBody>
          <a:bodyPr/>
          <a:lstStyle/>
          <a:p>
            <a:r>
              <a:rPr lang="en-US" sz="4000" b="1" dirty="0" smtClean="0"/>
              <a:t>Methodology</a:t>
            </a:r>
            <a:endParaRPr lang="en-US" sz="4000" b="1" dirty="0"/>
          </a:p>
        </p:txBody>
      </p:sp>
      <p:pic>
        <p:nvPicPr>
          <p:cNvPr id="4" name="Picture 3" descr="Maldives-motif.jpg"/>
          <p:cNvPicPr>
            <a:picLocks noChangeAspect="1"/>
          </p:cNvPicPr>
          <p:nvPr/>
        </p:nvPicPr>
        <p:blipFill>
          <a:blip r:embed="rId2" cstate="print"/>
          <a:stretch>
            <a:fillRect/>
          </a:stretch>
        </p:blipFill>
        <p:spPr>
          <a:xfrm>
            <a:off x="0" y="2324100"/>
            <a:ext cx="9144000" cy="22098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0"/>
            <a:ext cx="9144000" cy="1143000"/>
          </a:xfrm>
        </p:spPr>
        <p:txBody>
          <a:bodyPr>
            <a:noAutofit/>
          </a:bodyPr>
          <a:lstStyle/>
          <a:p>
            <a:pPr eaLnBrk="1" hangingPunct="1">
              <a:lnSpc>
                <a:spcPct val="80000"/>
              </a:lnSpc>
              <a:defRPr/>
            </a:pPr>
            <a:r>
              <a:rPr lang="en-US" sz="3600" dirty="0" smtClean="0">
                <a:solidFill>
                  <a:srgbClr val="000066"/>
                </a:solidFill>
                <a:latin typeface="Esprit Book" pitchFamily="18" charset="0"/>
              </a:rPr>
              <a:t>   </a:t>
            </a:r>
            <a:r>
              <a:rPr lang="en-US" sz="3600" dirty="0" smtClean="0">
                <a:solidFill>
                  <a:schemeClr val="tx2"/>
                </a:solidFill>
              </a:rPr>
              <a:t>Results of the Individual Interviews of </a:t>
            </a:r>
            <a:br>
              <a:rPr lang="en-US" sz="3600" dirty="0" smtClean="0">
                <a:solidFill>
                  <a:schemeClr val="tx2"/>
                </a:solidFill>
              </a:rPr>
            </a:br>
            <a:r>
              <a:rPr lang="en-US" sz="3600" dirty="0" smtClean="0">
                <a:solidFill>
                  <a:schemeClr val="tx2"/>
                </a:solidFill>
              </a:rPr>
              <a:t>Never-Married Women and Men age 15-24 </a:t>
            </a:r>
            <a:endParaRPr lang="en-US" sz="3600" dirty="0" smtClean="0">
              <a:effectLst>
                <a:outerShdw blurRad="38100" dist="38100" dir="2700000" algn="tl">
                  <a:srgbClr val="000000"/>
                </a:outerShdw>
              </a:effectLst>
            </a:endParaRPr>
          </a:p>
        </p:txBody>
      </p:sp>
      <p:grpSp>
        <p:nvGrpSpPr>
          <p:cNvPr id="3" name="Group 8"/>
          <p:cNvGrpSpPr>
            <a:grpSpLocks/>
          </p:cNvGrpSpPr>
          <p:nvPr/>
        </p:nvGrpSpPr>
        <p:grpSpPr bwMode="auto">
          <a:xfrm>
            <a:off x="1524000" y="1600200"/>
            <a:ext cx="6202363" cy="1311275"/>
            <a:chOff x="1286" y="2186"/>
            <a:chExt cx="3907" cy="826"/>
          </a:xfrm>
        </p:grpSpPr>
        <p:sp>
          <p:nvSpPr>
            <p:cNvPr id="24584" name="Text Box 9"/>
            <p:cNvSpPr txBox="1">
              <a:spLocks noChangeArrowheads="1"/>
            </p:cNvSpPr>
            <p:nvPr/>
          </p:nvSpPr>
          <p:spPr bwMode="auto">
            <a:xfrm>
              <a:off x="1286" y="2226"/>
              <a:ext cx="2549" cy="779"/>
            </a:xfrm>
            <a:prstGeom prst="rect">
              <a:avLst/>
            </a:prstGeom>
            <a:noFill/>
            <a:ln w="9525">
              <a:noFill/>
              <a:miter lim="800000"/>
              <a:headEnd/>
              <a:tailEnd/>
            </a:ln>
          </p:spPr>
          <p:txBody>
            <a:bodyPr wrap="square">
              <a:spAutoFit/>
            </a:bodyPr>
            <a:lstStyle/>
            <a:p>
              <a:pPr eaLnBrk="0" hangingPunct="0">
                <a:lnSpc>
                  <a:spcPct val="80000"/>
                </a:lnSpc>
              </a:pPr>
              <a:r>
                <a:rPr lang="en-GB" sz="2400" dirty="0">
                  <a:solidFill>
                    <a:schemeClr val="tx2"/>
                  </a:solidFill>
                  <a:latin typeface="Calibri" pitchFamily="34" charset="0"/>
                </a:rPr>
                <a:t>Eligible Women</a:t>
              </a:r>
            </a:p>
            <a:p>
              <a:pPr eaLnBrk="0" hangingPunct="0">
                <a:lnSpc>
                  <a:spcPct val="80000"/>
                </a:lnSpc>
              </a:pPr>
              <a:r>
                <a:rPr lang="en-GB" sz="2400" dirty="0">
                  <a:solidFill>
                    <a:schemeClr val="tx2"/>
                  </a:solidFill>
                  <a:latin typeface="Calibri" pitchFamily="34" charset="0"/>
                </a:rPr>
                <a:t>Women Interviewed</a:t>
              </a:r>
              <a:r>
                <a:rPr lang="en-GB" sz="2400" dirty="0">
                  <a:solidFill>
                    <a:schemeClr val="tx2"/>
                  </a:solidFill>
                </a:rPr>
                <a:t>		</a:t>
              </a:r>
            </a:p>
            <a:p>
              <a:pPr eaLnBrk="0" hangingPunct="0">
                <a:lnSpc>
                  <a:spcPct val="70000"/>
                </a:lnSpc>
              </a:pPr>
              <a:endParaRPr lang="en-GB" sz="2400" dirty="0">
                <a:solidFill>
                  <a:schemeClr val="tx2"/>
                </a:solidFill>
                <a:latin typeface="Calibri" pitchFamily="34" charset="0"/>
              </a:endParaRPr>
            </a:p>
            <a:p>
              <a:pPr eaLnBrk="0" hangingPunct="0">
                <a:lnSpc>
                  <a:spcPct val="80000"/>
                </a:lnSpc>
              </a:pPr>
              <a:r>
                <a:rPr lang="en-GB" sz="2400" dirty="0">
                  <a:solidFill>
                    <a:schemeClr val="tx2"/>
                  </a:solidFill>
                  <a:latin typeface="Calibri" pitchFamily="34" charset="0"/>
                </a:rPr>
                <a:t>  	Response </a:t>
              </a:r>
              <a:r>
                <a:rPr lang="en-US" sz="2400" dirty="0">
                  <a:solidFill>
                    <a:schemeClr val="tx2"/>
                  </a:solidFill>
                  <a:latin typeface="Calibri" pitchFamily="34" charset="0"/>
                </a:rPr>
                <a:t>r</a:t>
              </a:r>
              <a:r>
                <a:rPr lang="en-GB" sz="2400" dirty="0">
                  <a:solidFill>
                    <a:schemeClr val="tx2"/>
                  </a:solidFill>
                  <a:latin typeface="Calibri" pitchFamily="34" charset="0"/>
                </a:rPr>
                <a:t>ate (%)</a:t>
              </a:r>
            </a:p>
          </p:txBody>
        </p:sp>
        <p:sp>
          <p:nvSpPr>
            <p:cNvPr id="15371" name="Text Box 10"/>
            <p:cNvSpPr txBox="1">
              <a:spLocks noChangeArrowheads="1"/>
            </p:cNvSpPr>
            <p:nvPr/>
          </p:nvSpPr>
          <p:spPr bwMode="auto">
            <a:xfrm>
              <a:off x="4406" y="2186"/>
              <a:ext cx="787" cy="826"/>
            </a:xfrm>
            <a:prstGeom prst="rect">
              <a:avLst/>
            </a:prstGeom>
            <a:noFill/>
            <a:ln w="9525">
              <a:noFill/>
              <a:miter lim="800000"/>
              <a:headEnd/>
              <a:tailEnd/>
            </a:ln>
          </p:spPr>
          <p:txBody>
            <a:bodyPr wrap="none">
              <a:spAutoFit/>
            </a:bodyPr>
            <a:lstStyle/>
            <a:p>
              <a:pPr eaLnBrk="0" hangingPunct="0">
                <a:defRPr/>
              </a:pPr>
              <a:r>
                <a:rPr lang="en-US" sz="2400" b="1" dirty="0">
                  <a:solidFill>
                    <a:schemeClr val="tx2"/>
                  </a:solidFill>
                  <a:latin typeface="+mn-lt"/>
                  <a:cs typeface="Arial" charset="0"/>
                </a:rPr>
                <a:t>   </a:t>
              </a:r>
              <a:r>
                <a:rPr lang="en-US" sz="2400" b="1" dirty="0" smtClean="0">
                  <a:solidFill>
                    <a:schemeClr val="tx2"/>
                  </a:solidFill>
                  <a:latin typeface="+mn-lt"/>
                  <a:cs typeface="Arial" charset="0"/>
                </a:rPr>
                <a:t>  1,524</a:t>
              </a:r>
              <a:endParaRPr lang="en-US" sz="2400" b="1" dirty="0">
                <a:solidFill>
                  <a:schemeClr val="tx2"/>
                </a:solidFill>
                <a:latin typeface="+mn-lt"/>
                <a:cs typeface="Arial" charset="0"/>
              </a:endParaRPr>
            </a:p>
            <a:p>
              <a:pPr eaLnBrk="0" hangingPunct="0">
                <a:defRPr/>
              </a:pPr>
              <a:r>
                <a:rPr lang="en-US" sz="2400" b="1" dirty="0">
                  <a:solidFill>
                    <a:schemeClr val="tx2"/>
                  </a:solidFill>
                  <a:latin typeface="Calibri" pitchFamily="34" charset="0"/>
                  <a:cs typeface="Arial" charset="0"/>
                </a:rPr>
                <a:t>   </a:t>
              </a:r>
              <a:r>
                <a:rPr lang="en-US" sz="2400" b="1" dirty="0" smtClean="0">
                  <a:solidFill>
                    <a:schemeClr val="tx2"/>
                  </a:solidFill>
                  <a:latin typeface="Calibri" pitchFamily="34" charset="0"/>
                  <a:cs typeface="Arial" charset="0"/>
                </a:rPr>
                <a:t>  1,213</a:t>
              </a:r>
              <a:endParaRPr lang="en-GB" sz="2400" b="1" dirty="0">
                <a:solidFill>
                  <a:schemeClr val="tx2"/>
                </a:solidFill>
                <a:latin typeface="Calibri" pitchFamily="34" charset="0"/>
                <a:cs typeface="Arial" charset="0"/>
              </a:endParaRPr>
            </a:p>
            <a:p>
              <a:pPr eaLnBrk="0" hangingPunct="0">
                <a:lnSpc>
                  <a:spcPct val="130000"/>
                </a:lnSpc>
                <a:defRPr/>
              </a:pPr>
              <a:r>
                <a:rPr lang="en-US" sz="2400" b="1" dirty="0">
                  <a:solidFill>
                    <a:schemeClr val="tx2"/>
                  </a:solidFill>
                  <a:latin typeface="Calibri" pitchFamily="34" charset="0"/>
                  <a:cs typeface="Arial" charset="0"/>
                </a:rPr>
                <a:t>     </a:t>
              </a:r>
              <a:r>
                <a:rPr lang="en-US" sz="2400" b="1" dirty="0" smtClean="0">
                  <a:solidFill>
                    <a:schemeClr val="tx2"/>
                  </a:solidFill>
                  <a:latin typeface="Calibri" pitchFamily="34" charset="0"/>
                  <a:cs typeface="Arial" charset="0"/>
                </a:rPr>
                <a:t>  80%</a:t>
              </a:r>
              <a:endParaRPr lang="en-US" sz="2400" b="1" dirty="0">
                <a:solidFill>
                  <a:schemeClr val="tx2"/>
                </a:solidFill>
                <a:latin typeface="Calibri" pitchFamily="34" charset="0"/>
                <a:cs typeface="Arial" charset="0"/>
              </a:endParaRPr>
            </a:p>
          </p:txBody>
        </p:sp>
      </p:grpSp>
      <p:grpSp>
        <p:nvGrpSpPr>
          <p:cNvPr id="4" name="Group 11"/>
          <p:cNvGrpSpPr>
            <a:grpSpLocks/>
          </p:cNvGrpSpPr>
          <p:nvPr/>
        </p:nvGrpSpPr>
        <p:grpSpPr bwMode="auto">
          <a:xfrm>
            <a:off x="1524000" y="3265488"/>
            <a:ext cx="6172199" cy="1617662"/>
            <a:chOff x="1265" y="3379"/>
            <a:chExt cx="3888" cy="1019"/>
          </a:xfrm>
        </p:grpSpPr>
        <p:sp>
          <p:nvSpPr>
            <p:cNvPr id="24582" name="Text Box 12"/>
            <p:cNvSpPr txBox="1">
              <a:spLocks noChangeArrowheads="1"/>
            </p:cNvSpPr>
            <p:nvPr/>
          </p:nvSpPr>
          <p:spPr bwMode="auto">
            <a:xfrm>
              <a:off x="1265" y="3379"/>
              <a:ext cx="2256" cy="755"/>
            </a:xfrm>
            <a:prstGeom prst="rect">
              <a:avLst/>
            </a:prstGeom>
            <a:noFill/>
            <a:ln w="9525">
              <a:noFill/>
              <a:miter lim="800000"/>
              <a:headEnd/>
              <a:tailEnd/>
            </a:ln>
          </p:spPr>
          <p:txBody>
            <a:bodyPr wrap="square">
              <a:spAutoFit/>
            </a:bodyPr>
            <a:lstStyle/>
            <a:p>
              <a:pPr eaLnBrk="0" hangingPunct="0">
                <a:lnSpc>
                  <a:spcPct val="80000"/>
                </a:lnSpc>
              </a:pPr>
              <a:r>
                <a:rPr lang="en-GB" sz="2400" dirty="0">
                  <a:solidFill>
                    <a:schemeClr val="tx2"/>
                  </a:solidFill>
                  <a:latin typeface="Calibri" pitchFamily="34" charset="0"/>
                </a:rPr>
                <a:t>Eligible Men</a:t>
              </a:r>
            </a:p>
            <a:p>
              <a:pPr eaLnBrk="0" hangingPunct="0">
                <a:lnSpc>
                  <a:spcPct val="80000"/>
                </a:lnSpc>
              </a:pPr>
              <a:r>
                <a:rPr lang="en-GB" sz="2400" dirty="0">
                  <a:solidFill>
                    <a:schemeClr val="tx2"/>
                  </a:solidFill>
                  <a:latin typeface="Calibri" pitchFamily="34" charset="0"/>
                </a:rPr>
                <a:t>Men Interviewed</a:t>
              </a:r>
            </a:p>
            <a:p>
              <a:pPr eaLnBrk="0" hangingPunct="0">
                <a:lnSpc>
                  <a:spcPct val="80000"/>
                </a:lnSpc>
              </a:pPr>
              <a:endParaRPr lang="en-GB" sz="2400" dirty="0">
                <a:solidFill>
                  <a:schemeClr val="tx2"/>
                </a:solidFill>
                <a:latin typeface="Calibri" pitchFamily="34" charset="0"/>
              </a:endParaRPr>
            </a:p>
            <a:p>
              <a:pPr eaLnBrk="0" hangingPunct="0">
                <a:lnSpc>
                  <a:spcPct val="50000"/>
                </a:lnSpc>
              </a:pPr>
              <a:r>
                <a:rPr lang="en-GB" sz="2400" dirty="0">
                  <a:solidFill>
                    <a:schemeClr val="tx2"/>
                  </a:solidFill>
                  <a:latin typeface="Calibri" pitchFamily="34" charset="0"/>
                </a:rPr>
                <a:t>  	Response rate (%)</a:t>
              </a:r>
            </a:p>
          </p:txBody>
        </p:sp>
        <p:sp>
          <p:nvSpPr>
            <p:cNvPr id="24583" name="Text Box 13"/>
            <p:cNvSpPr txBox="1">
              <a:spLocks noChangeArrowheads="1"/>
            </p:cNvSpPr>
            <p:nvPr/>
          </p:nvSpPr>
          <p:spPr bwMode="auto">
            <a:xfrm>
              <a:off x="4496" y="3386"/>
              <a:ext cx="657" cy="1012"/>
            </a:xfrm>
            <a:prstGeom prst="rect">
              <a:avLst/>
            </a:prstGeom>
            <a:noFill/>
            <a:ln w="9525">
              <a:noFill/>
              <a:miter lim="800000"/>
              <a:headEnd/>
              <a:tailEnd/>
            </a:ln>
          </p:spPr>
          <p:txBody>
            <a:bodyPr wrap="none">
              <a:spAutoFit/>
            </a:bodyPr>
            <a:lstStyle/>
            <a:p>
              <a:pPr eaLnBrk="0" hangingPunct="0">
                <a:lnSpc>
                  <a:spcPct val="90000"/>
                </a:lnSpc>
              </a:pPr>
              <a:r>
                <a:rPr lang="en-US" sz="2400" b="1" dirty="0" smtClean="0">
                  <a:solidFill>
                    <a:schemeClr val="tx2"/>
                  </a:solidFill>
                  <a:latin typeface="Calibri" pitchFamily="34" charset="0"/>
                </a:rPr>
                <a:t>  1,681</a:t>
              </a:r>
              <a:endParaRPr lang="en-US" sz="2400" b="1" dirty="0">
                <a:solidFill>
                  <a:schemeClr val="tx2"/>
                </a:solidFill>
                <a:latin typeface="Calibri" pitchFamily="34" charset="0"/>
              </a:endParaRPr>
            </a:p>
            <a:p>
              <a:pPr eaLnBrk="0" hangingPunct="0"/>
              <a:r>
                <a:rPr lang="en-US" sz="2400" b="1" dirty="0" smtClean="0">
                  <a:solidFill>
                    <a:schemeClr val="tx2"/>
                  </a:solidFill>
                  <a:latin typeface="Calibri" pitchFamily="34" charset="0"/>
                </a:rPr>
                <a:t>  1,027</a:t>
              </a:r>
              <a:endParaRPr lang="en-US" sz="2400" b="1" dirty="0">
                <a:solidFill>
                  <a:schemeClr val="tx2"/>
                </a:solidFill>
                <a:latin typeface="Calibri" pitchFamily="34" charset="0"/>
              </a:endParaRPr>
            </a:p>
            <a:p>
              <a:pPr eaLnBrk="0" hangingPunct="0">
                <a:lnSpc>
                  <a:spcPct val="120000"/>
                </a:lnSpc>
              </a:pPr>
              <a:r>
                <a:rPr lang="en-US" sz="2400" b="1" dirty="0">
                  <a:solidFill>
                    <a:schemeClr val="tx2"/>
                  </a:solidFill>
                </a:rPr>
                <a:t>  </a:t>
              </a:r>
              <a:r>
                <a:rPr lang="en-US" sz="2400" b="1" dirty="0" smtClean="0">
                  <a:solidFill>
                    <a:schemeClr val="tx2"/>
                  </a:solidFill>
                </a:rPr>
                <a:t>  61</a:t>
              </a:r>
              <a:r>
                <a:rPr lang="en-US" sz="2400" b="1" dirty="0" smtClean="0">
                  <a:solidFill>
                    <a:schemeClr val="tx2"/>
                  </a:solidFill>
                  <a:latin typeface="Calibri" pitchFamily="34" charset="0"/>
                </a:rPr>
                <a:t>%</a:t>
              </a:r>
              <a:endParaRPr lang="en-GB" sz="2400" b="1" dirty="0">
                <a:solidFill>
                  <a:schemeClr val="tx2"/>
                </a:solidFill>
                <a:latin typeface="Calibri" pitchFamily="34" charset="0"/>
              </a:endParaRPr>
            </a:p>
            <a:p>
              <a:pPr eaLnBrk="0" hangingPunct="0"/>
              <a:endParaRPr lang="en-US" sz="2400" dirty="0">
                <a:solidFill>
                  <a:schemeClr val="tx2"/>
                </a:solidFill>
              </a:endParaRPr>
            </a:p>
          </p:txBody>
        </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dirty="0" smtClean="0">
                <a:solidFill>
                  <a:schemeClr val="tx2"/>
                </a:solidFill>
              </a:rPr>
              <a:t>2009 MDHS Regions</a:t>
            </a:r>
            <a:endParaRPr lang="en-US" dirty="0">
              <a:solidFill>
                <a:schemeClr val="tx2"/>
              </a:solidFill>
            </a:endParaRPr>
          </a:p>
        </p:txBody>
      </p:sp>
      <p:pic>
        <p:nvPicPr>
          <p:cNvPr id="4" name="Content Placeholder 3" descr="Maldives_Report_Map.jpg"/>
          <p:cNvPicPr>
            <a:picLocks noGrp="1" noChangeAspect="1"/>
          </p:cNvPicPr>
          <p:nvPr>
            <p:ph idx="1"/>
          </p:nvPr>
        </p:nvPicPr>
        <p:blipFill>
          <a:blip r:embed="rId2" cstate="print"/>
          <a:stretch>
            <a:fillRect/>
          </a:stretch>
        </p:blipFill>
        <p:spPr>
          <a:xfrm>
            <a:off x="2209800" y="744070"/>
            <a:ext cx="4724400" cy="61139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495800"/>
            <a:ext cx="9144000" cy="2362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2"/>
              </a:solidFill>
            </a:endParaRPr>
          </a:p>
        </p:txBody>
      </p:sp>
      <p:sp>
        <p:nvSpPr>
          <p:cNvPr id="4" name="Content Placeholder 3"/>
          <p:cNvSpPr txBox="1">
            <a:spLocks/>
          </p:cNvSpPr>
          <p:nvPr/>
        </p:nvSpPr>
        <p:spPr>
          <a:xfrm>
            <a:off x="381000" y="685800"/>
            <a:ext cx="5029200" cy="5181600"/>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5" name="TextBox 4"/>
          <p:cNvSpPr txBox="1"/>
          <p:nvPr/>
        </p:nvSpPr>
        <p:spPr>
          <a:xfrm>
            <a:off x="457200" y="304800"/>
            <a:ext cx="8305800" cy="3785652"/>
          </a:xfrm>
          <a:prstGeom prst="rect">
            <a:avLst/>
          </a:prstGeom>
          <a:noFill/>
        </p:spPr>
        <p:txBody>
          <a:bodyPr wrap="square" rtlCol="0">
            <a:spAutoFit/>
          </a:bodyPr>
          <a:lstStyle/>
          <a:p>
            <a:pPr algn="ctr"/>
            <a:r>
              <a:rPr lang="en-GB" sz="2400" dirty="0" smtClean="0">
                <a:solidFill>
                  <a:schemeClr val="tx2"/>
                </a:solidFill>
              </a:rPr>
              <a:t>The 2009 Maldives Demographic and Health Survey (MDHS) is the first DHS conducted in Maldives. The MDHS was carried out by the Ministry of Health and Family (MOHF). </a:t>
            </a:r>
          </a:p>
          <a:p>
            <a:pPr algn="ctr"/>
            <a:endParaRPr lang="en-US" sz="2400" dirty="0" smtClean="0">
              <a:solidFill>
                <a:schemeClr val="tx2"/>
              </a:solidFill>
            </a:endParaRPr>
          </a:p>
          <a:p>
            <a:pPr algn="ctr"/>
            <a:r>
              <a:rPr lang="en-US" sz="2400" dirty="0" smtClean="0">
                <a:solidFill>
                  <a:schemeClr val="tx2"/>
                </a:solidFill>
              </a:rPr>
              <a:t>ICF Macro, an ICF International company, provided technical assistance through every phase of the survey. </a:t>
            </a:r>
          </a:p>
          <a:p>
            <a:pPr algn="ctr"/>
            <a:endParaRPr lang="en-US" sz="2400" dirty="0" smtClean="0">
              <a:solidFill>
                <a:schemeClr val="tx2"/>
              </a:solidFill>
            </a:endParaRPr>
          </a:p>
          <a:p>
            <a:pPr algn="ctr"/>
            <a:r>
              <a:rPr lang="en-US" sz="2400" dirty="0" smtClean="0">
                <a:solidFill>
                  <a:schemeClr val="tx2"/>
                </a:solidFill>
              </a:rPr>
              <a:t>Funding for the MDHS was received from </a:t>
            </a:r>
            <a:r>
              <a:rPr lang="en-GB" sz="2400" dirty="0" smtClean="0">
                <a:solidFill>
                  <a:schemeClr val="tx2"/>
                </a:solidFill>
              </a:rPr>
              <a:t>the government of Maldives, UNFPA, the United Nations Children’s Fund (UNICEF), and the World Health Organisation (WHO).</a:t>
            </a:r>
          </a:p>
        </p:txBody>
      </p:sp>
      <p:pic>
        <p:nvPicPr>
          <p:cNvPr id="6" name="Picture 5" descr="Maldives_DHS_logos.jpg"/>
          <p:cNvPicPr>
            <a:picLocks noChangeAspect="1"/>
          </p:cNvPicPr>
          <p:nvPr/>
        </p:nvPicPr>
        <p:blipFill>
          <a:blip r:embed="rId2" cstate="print"/>
          <a:stretch>
            <a:fillRect/>
          </a:stretch>
        </p:blipFill>
        <p:spPr>
          <a:xfrm>
            <a:off x="1143000" y="5334000"/>
            <a:ext cx="6987540" cy="101346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z="4000" dirty="0" smtClean="0">
                <a:solidFill>
                  <a:schemeClr val="tx2"/>
                </a:solidFill>
              </a:rPr>
              <a:t>Objectives</a:t>
            </a:r>
            <a:endParaRPr lang="en-US" sz="4000" dirty="0">
              <a:solidFill>
                <a:schemeClr val="tx2"/>
              </a:solidFill>
            </a:endParaRPr>
          </a:p>
        </p:txBody>
      </p:sp>
      <p:sp>
        <p:nvSpPr>
          <p:cNvPr id="3" name="Content Placeholder 2"/>
          <p:cNvSpPr>
            <a:spLocks noGrp="1"/>
          </p:cNvSpPr>
          <p:nvPr>
            <p:ph idx="1"/>
          </p:nvPr>
        </p:nvSpPr>
        <p:spPr>
          <a:xfrm>
            <a:off x="457200" y="1600200"/>
            <a:ext cx="8229600" cy="4525963"/>
          </a:xfrm>
        </p:spPr>
        <p:txBody>
          <a:bodyPr>
            <a:normAutofit fontScale="70000" lnSpcReduction="20000"/>
          </a:bodyPr>
          <a:lstStyle/>
          <a:p>
            <a:pPr>
              <a:buNone/>
            </a:pPr>
            <a:r>
              <a:rPr lang="en-GB" sz="3400" dirty="0" smtClean="0">
                <a:solidFill>
                  <a:schemeClr val="tx2"/>
                </a:solidFill>
              </a:rPr>
              <a:t>Provide data on: fertility, marital status, sexual activity, family planning awareness and use, breastfeeding practices, nutrition of women and young children, childhood mortality, maternal and child health, and awareness and behaviour regarding AIDS and other sexually transmitted infections. </a:t>
            </a:r>
          </a:p>
          <a:p>
            <a:pPr>
              <a:buNone/>
            </a:pPr>
            <a:endParaRPr lang="en-GB" sz="3400" dirty="0" smtClean="0">
              <a:solidFill>
                <a:schemeClr val="tx2"/>
              </a:solidFill>
            </a:endParaRPr>
          </a:p>
          <a:p>
            <a:pPr>
              <a:buNone/>
            </a:pPr>
            <a:r>
              <a:rPr lang="en-GB" sz="3400" dirty="0" smtClean="0">
                <a:solidFill>
                  <a:schemeClr val="tx2"/>
                </a:solidFill>
              </a:rPr>
              <a:t>Collect data on physical disability among those age 5 and older, developmental disability among young children, support for early learning, children at work, the impact of the tsunami of 2004, health expenditures, and physical activity levels of adults age 65 and older. </a:t>
            </a:r>
          </a:p>
          <a:p>
            <a:pPr>
              <a:buNone/>
            </a:pPr>
            <a:endParaRPr lang="en-GB" sz="3400" dirty="0" smtClean="0">
              <a:solidFill>
                <a:schemeClr val="tx2"/>
              </a:solidFill>
            </a:endParaRPr>
          </a:p>
          <a:p>
            <a:pPr>
              <a:buNone/>
            </a:pPr>
            <a:r>
              <a:rPr lang="en-GB" sz="3400" dirty="0" smtClean="0">
                <a:solidFill>
                  <a:schemeClr val="tx2"/>
                </a:solidFill>
              </a:rPr>
              <a:t>Assess additional features of blood pressure, diabetes, heart attack, and stroke.</a:t>
            </a:r>
            <a:endParaRPr lang="en-US" sz="3400" dirty="0" smtClean="0">
              <a:solidFill>
                <a:schemeClr val="tx2"/>
              </a:solidFill>
            </a:endParaRPr>
          </a:p>
          <a:p>
            <a:pPr>
              <a:buNone/>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z="4000" dirty="0" smtClean="0">
                <a:solidFill>
                  <a:schemeClr val="tx2"/>
                </a:solidFill>
              </a:rPr>
              <a:t>The Survey</a:t>
            </a:r>
          </a:p>
        </p:txBody>
      </p:sp>
      <p:sp>
        <p:nvSpPr>
          <p:cNvPr id="17411" name="Rectangle 3"/>
          <p:cNvSpPr>
            <a:spLocks noGrp="1" noChangeArrowheads="1"/>
          </p:cNvSpPr>
          <p:nvPr>
            <p:ph type="body" idx="1"/>
          </p:nvPr>
        </p:nvSpPr>
        <p:spPr>
          <a:xfrm>
            <a:off x="457200" y="1600200"/>
            <a:ext cx="8229600" cy="4191000"/>
          </a:xfrm>
        </p:spPr>
        <p:txBody>
          <a:bodyPr>
            <a:normAutofit fontScale="92500" lnSpcReduction="10000"/>
          </a:bodyPr>
          <a:lstStyle/>
          <a:p>
            <a:pPr eaLnBrk="1" hangingPunct="1"/>
            <a:r>
              <a:rPr lang="en-GB" sz="2800" dirty="0" smtClean="0">
                <a:solidFill>
                  <a:schemeClr val="tx2"/>
                </a:solidFill>
              </a:rPr>
              <a:t>The first DHS conducted in the Maldives.</a:t>
            </a:r>
          </a:p>
          <a:p>
            <a:pPr eaLnBrk="1" hangingPunct="1"/>
            <a:r>
              <a:rPr lang="en-GB" sz="2800" dirty="0" smtClean="0">
                <a:solidFill>
                  <a:schemeClr val="tx2"/>
                </a:solidFill>
              </a:rPr>
              <a:t>The MDHS sample is a nationally representative sample.</a:t>
            </a:r>
          </a:p>
          <a:p>
            <a:r>
              <a:rPr lang="en-US" sz="2800" dirty="0" smtClean="0">
                <a:solidFill>
                  <a:schemeClr val="tx2"/>
                </a:solidFill>
              </a:rPr>
              <a:t>It</a:t>
            </a:r>
            <a:r>
              <a:rPr lang="en-GB" sz="2800" dirty="0" smtClean="0">
                <a:solidFill>
                  <a:schemeClr val="tx2"/>
                </a:solidFill>
              </a:rPr>
              <a:t> was designed to provide estimates for the country as a whole, for urban and rural areas, for the six geographical regions, and for key indicators for each of the atolls of the country. </a:t>
            </a:r>
          </a:p>
          <a:p>
            <a:r>
              <a:rPr lang="en-GB" sz="2800" dirty="0" smtClean="0">
                <a:solidFill>
                  <a:schemeClr val="tx2"/>
                </a:solidFill>
              </a:rPr>
              <a:t>The male and youth surveys were designed to produce representative results for the country as a whole, for urban and rural areas, and for each of the six geographical regions.</a:t>
            </a:r>
            <a:endParaRPr lang="en-US" sz="2800" dirty="0" smtClean="0">
              <a:solidFill>
                <a:schemeClr val="tx2"/>
              </a:solidFill>
            </a:endParaRPr>
          </a:p>
          <a:p>
            <a:pPr eaLnBrk="1" hangingPunct="1"/>
            <a:endParaRPr lang="en-US" sz="2800" dirty="0" smtClean="0"/>
          </a:p>
          <a:p>
            <a:pPr eaLnBrk="1" hangingPunct="1">
              <a:buFontTx/>
              <a:buNone/>
            </a:pPr>
            <a:endParaRPr lang="en-US" sz="2800" i="1"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4"/>
          <p:cNvSpPr>
            <a:spLocks noGrp="1"/>
          </p:cNvSpPr>
          <p:nvPr>
            <p:ph type="title"/>
          </p:nvPr>
        </p:nvSpPr>
        <p:spPr/>
        <p:txBody>
          <a:bodyPr/>
          <a:lstStyle/>
          <a:p>
            <a:r>
              <a:rPr lang="en-US" sz="4000" dirty="0" smtClean="0">
                <a:solidFill>
                  <a:schemeClr val="tx2"/>
                </a:solidFill>
              </a:rPr>
              <a:t>Sample Design</a:t>
            </a:r>
          </a:p>
        </p:txBody>
      </p:sp>
      <p:sp>
        <p:nvSpPr>
          <p:cNvPr id="18435" name="Rectangle 2"/>
          <p:cNvSpPr>
            <a:spLocks noGrp="1" noChangeArrowheads="1"/>
          </p:cNvSpPr>
          <p:nvPr>
            <p:ph idx="1"/>
          </p:nvPr>
        </p:nvSpPr>
        <p:spPr>
          <a:xfrm>
            <a:off x="304800" y="1524000"/>
            <a:ext cx="8610600" cy="4495800"/>
          </a:xfrm>
        </p:spPr>
        <p:txBody>
          <a:bodyPr>
            <a:normAutofit lnSpcReduction="10000"/>
          </a:bodyPr>
          <a:lstStyle/>
          <a:p>
            <a:pPr>
              <a:lnSpc>
                <a:spcPct val="75000"/>
              </a:lnSpc>
              <a:spcBef>
                <a:spcPct val="10000"/>
              </a:spcBef>
              <a:spcAft>
                <a:spcPct val="45000"/>
              </a:spcAft>
              <a:buNone/>
            </a:pPr>
            <a:r>
              <a:rPr lang="en-US" sz="2800" b="1" dirty="0" smtClean="0">
                <a:solidFill>
                  <a:schemeClr val="tx2"/>
                </a:solidFill>
              </a:rPr>
              <a:t>Sampling frame: </a:t>
            </a:r>
            <a:r>
              <a:rPr lang="en-GB" sz="2800" dirty="0" smtClean="0">
                <a:solidFill>
                  <a:schemeClr val="tx2"/>
                </a:solidFill>
              </a:rPr>
              <a:t>The 2006 Maldives Population and Housing Census (MPHC 2006)</a:t>
            </a:r>
            <a:endParaRPr lang="en-US" sz="2800" dirty="0" smtClean="0">
              <a:solidFill>
                <a:schemeClr val="tx2"/>
              </a:solidFill>
            </a:endParaRPr>
          </a:p>
          <a:p>
            <a:pPr eaLnBrk="1" hangingPunct="1">
              <a:lnSpc>
                <a:spcPct val="75000"/>
              </a:lnSpc>
              <a:spcBef>
                <a:spcPct val="10000"/>
              </a:spcBef>
              <a:spcAft>
                <a:spcPct val="45000"/>
              </a:spcAft>
              <a:buFontTx/>
              <a:buNone/>
            </a:pPr>
            <a:r>
              <a:rPr lang="en-US" sz="2800" b="1" dirty="0" smtClean="0">
                <a:solidFill>
                  <a:schemeClr val="tx2"/>
                </a:solidFill>
              </a:rPr>
              <a:t>First stage: </a:t>
            </a:r>
            <a:r>
              <a:rPr lang="en-US" sz="2800" dirty="0" smtClean="0">
                <a:solidFill>
                  <a:schemeClr val="tx2"/>
                </a:solidFill>
              </a:rPr>
              <a:t>270 census blocks selected  </a:t>
            </a:r>
          </a:p>
          <a:p>
            <a:pPr eaLnBrk="1" hangingPunct="1">
              <a:lnSpc>
                <a:spcPct val="75000"/>
              </a:lnSpc>
              <a:spcBef>
                <a:spcPct val="10000"/>
              </a:spcBef>
              <a:spcAft>
                <a:spcPct val="45000"/>
              </a:spcAft>
              <a:buFontTx/>
              <a:buNone/>
            </a:pPr>
            <a:r>
              <a:rPr lang="en-US" sz="2800" b="1" dirty="0" smtClean="0">
                <a:solidFill>
                  <a:schemeClr val="tx2"/>
                </a:solidFill>
              </a:rPr>
              <a:t>Second stage: </a:t>
            </a:r>
            <a:r>
              <a:rPr lang="en-US" sz="2800" dirty="0" smtClean="0">
                <a:solidFill>
                  <a:schemeClr val="tx2"/>
                </a:solidFill>
              </a:rPr>
              <a:t>systematic sampling of households from each census block selected; final sample of 6,443 households</a:t>
            </a:r>
          </a:p>
          <a:p>
            <a:pPr eaLnBrk="1" hangingPunct="1">
              <a:lnSpc>
                <a:spcPct val="75000"/>
              </a:lnSpc>
              <a:spcBef>
                <a:spcPct val="10000"/>
              </a:spcBef>
              <a:spcAft>
                <a:spcPct val="45000"/>
              </a:spcAft>
              <a:buFontTx/>
              <a:buNone/>
            </a:pPr>
            <a:r>
              <a:rPr lang="en-US" sz="2800" dirty="0" smtClean="0">
                <a:solidFill>
                  <a:schemeClr val="tx2"/>
                </a:solidFill>
              </a:rPr>
              <a:t>Selected households were visited and interviewed; eligible ever-married women age 15-49 were interviewed</a:t>
            </a:r>
          </a:p>
          <a:p>
            <a:pPr eaLnBrk="1" hangingPunct="1">
              <a:lnSpc>
                <a:spcPct val="75000"/>
              </a:lnSpc>
              <a:spcBef>
                <a:spcPct val="10000"/>
              </a:spcBef>
              <a:spcAft>
                <a:spcPct val="45000"/>
              </a:spcAft>
              <a:buFontTx/>
              <a:buNone/>
            </a:pPr>
            <a:r>
              <a:rPr lang="en-US" sz="2800" dirty="0" smtClean="0">
                <a:solidFill>
                  <a:schemeClr val="tx2"/>
                </a:solidFill>
              </a:rPr>
              <a:t>In half the households: eligible ever-married men age 15-54, never-married women age 15-24 and never-married men age 15-24 were interviewed</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p:nvPr>
        </p:nvSpPr>
        <p:spPr>
          <a:xfrm>
            <a:off x="457200" y="228600"/>
            <a:ext cx="8229600" cy="1143000"/>
          </a:xfrm>
        </p:spPr>
        <p:txBody>
          <a:bodyPr>
            <a:normAutofit/>
          </a:bodyPr>
          <a:lstStyle/>
          <a:p>
            <a:r>
              <a:rPr lang="en-US" sz="4000" dirty="0" smtClean="0">
                <a:solidFill>
                  <a:schemeClr val="tx2"/>
                </a:solidFill>
              </a:rPr>
              <a:t>Questionnaires</a:t>
            </a:r>
          </a:p>
        </p:txBody>
      </p:sp>
      <p:sp>
        <p:nvSpPr>
          <p:cNvPr id="19459" name="Rectangle 2"/>
          <p:cNvSpPr>
            <a:spLocks noGrp="1" noChangeArrowheads="1"/>
          </p:cNvSpPr>
          <p:nvPr>
            <p:ph idx="1"/>
          </p:nvPr>
        </p:nvSpPr>
        <p:spPr>
          <a:xfrm>
            <a:off x="304800" y="1524000"/>
            <a:ext cx="8229600" cy="4495800"/>
          </a:xfrm>
        </p:spPr>
        <p:txBody>
          <a:bodyPr/>
          <a:lstStyle/>
          <a:p>
            <a:pPr eaLnBrk="1" hangingPunct="1">
              <a:lnSpc>
                <a:spcPct val="80000"/>
              </a:lnSpc>
              <a:spcBef>
                <a:spcPct val="0"/>
              </a:spcBef>
              <a:spcAft>
                <a:spcPts val="1200"/>
              </a:spcAft>
            </a:pPr>
            <a:r>
              <a:rPr lang="en-US" dirty="0" smtClean="0">
                <a:solidFill>
                  <a:schemeClr val="tx2"/>
                </a:solidFill>
              </a:rPr>
              <a:t>4 questionnaires:</a:t>
            </a:r>
          </a:p>
          <a:p>
            <a:pPr marL="914400" lvl="1" indent="-457200" eaLnBrk="1" hangingPunct="1">
              <a:lnSpc>
                <a:spcPct val="80000"/>
              </a:lnSpc>
              <a:spcBef>
                <a:spcPct val="0"/>
              </a:spcBef>
              <a:spcAft>
                <a:spcPts val="1200"/>
              </a:spcAft>
              <a:buFont typeface="Wingdings" pitchFamily="2" charset="2"/>
              <a:buChar char="Ø"/>
            </a:pPr>
            <a:r>
              <a:rPr lang="en-US" dirty="0" smtClean="0">
                <a:solidFill>
                  <a:schemeClr val="tx2"/>
                </a:solidFill>
              </a:rPr>
              <a:t>Household</a:t>
            </a:r>
          </a:p>
          <a:p>
            <a:pPr marL="914400" lvl="1" indent="-457200" eaLnBrk="1" hangingPunct="1">
              <a:lnSpc>
                <a:spcPct val="80000"/>
              </a:lnSpc>
              <a:spcBef>
                <a:spcPct val="0"/>
              </a:spcBef>
              <a:spcAft>
                <a:spcPts val="1200"/>
              </a:spcAft>
              <a:buFont typeface="Wingdings" pitchFamily="2" charset="2"/>
              <a:buChar char="Ø"/>
            </a:pPr>
            <a:r>
              <a:rPr lang="en-US" dirty="0" smtClean="0">
                <a:solidFill>
                  <a:schemeClr val="tx2"/>
                </a:solidFill>
              </a:rPr>
              <a:t>Woman’s</a:t>
            </a:r>
          </a:p>
          <a:p>
            <a:pPr marL="914400" lvl="1" indent="-457200" eaLnBrk="1" hangingPunct="1">
              <a:lnSpc>
                <a:spcPct val="80000"/>
              </a:lnSpc>
              <a:spcBef>
                <a:spcPct val="0"/>
              </a:spcBef>
              <a:spcAft>
                <a:spcPts val="1200"/>
              </a:spcAft>
              <a:buFont typeface="Wingdings" pitchFamily="2" charset="2"/>
              <a:buChar char="Ø"/>
            </a:pPr>
            <a:r>
              <a:rPr lang="en-US" dirty="0" smtClean="0">
                <a:solidFill>
                  <a:schemeClr val="tx2"/>
                </a:solidFill>
              </a:rPr>
              <a:t>Man’s</a:t>
            </a:r>
          </a:p>
          <a:p>
            <a:pPr marL="914400" lvl="1" indent="-457200" eaLnBrk="1" hangingPunct="1">
              <a:lnSpc>
                <a:spcPct val="80000"/>
              </a:lnSpc>
              <a:spcBef>
                <a:spcPct val="0"/>
              </a:spcBef>
              <a:spcAft>
                <a:spcPts val="1200"/>
              </a:spcAft>
              <a:buFont typeface="Wingdings" pitchFamily="2" charset="2"/>
              <a:buChar char="Ø"/>
            </a:pPr>
            <a:r>
              <a:rPr lang="en-US" dirty="0" smtClean="0">
                <a:solidFill>
                  <a:schemeClr val="tx2"/>
                </a:solidFill>
              </a:rPr>
              <a:t>Youth</a:t>
            </a:r>
          </a:p>
          <a:p>
            <a:pPr marL="914400" lvl="1" indent="-457200" eaLnBrk="1" hangingPunct="1">
              <a:lnSpc>
                <a:spcPct val="80000"/>
              </a:lnSpc>
              <a:spcBef>
                <a:spcPct val="0"/>
              </a:spcBef>
              <a:spcAft>
                <a:spcPts val="1200"/>
              </a:spcAft>
              <a:buNone/>
            </a:pPr>
            <a:endParaRPr lang="en-US" dirty="0" smtClean="0">
              <a:solidFill>
                <a:schemeClr val="tx2"/>
              </a:solidFill>
            </a:endParaRPr>
          </a:p>
          <a:p>
            <a:pPr marL="514350" indent="-457200">
              <a:lnSpc>
                <a:spcPct val="80000"/>
              </a:lnSpc>
              <a:spcBef>
                <a:spcPct val="0"/>
              </a:spcBef>
              <a:spcAft>
                <a:spcPts val="1200"/>
              </a:spcAft>
            </a:pPr>
            <a:r>
              <a:rPr lang="en-US" dirty="0" smtClean="0">
                <a:solidFill>
                  <a:schemeClr val="tx2"/>
                </a:solidFill>
              </a:rPr>
              <a:t>All questionnaires were available in English and </a:t>
            </a:r>
            <a:r>
              <a:rPr lang="en-GB" dirty="0" smtClean="0">
                <a:solidFill>
                  <a:schemeClr val="tx2"/>
                </a:solidFill>
              </a:rPr>
              <a:t>Dhivehi</a:t>
            </a:r>
            <a:endParaRPr lang="en-US" dirty="0" smtClean="0">
              <a:solidFill>
                <a:schemeClr val="tx2"/>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6"/>
          <p:cNvSpPr>
            <a:spLocks noGrp="1"/>
          </p:cNvSpPr>
          <p:nvPr>
            <p:ph type="title"/>
          </p:nvPr>
        </p:nvSpPr>
        <p:spPr/>
        <p:txBody>
          <a:bodyPr/>
          <a:lstStyle/>
          <a:p>
            <a:r>
              <a:rPr lang="en-US" sz="4000" dirty="0" smtClean="0">
                <a:solidFill>
                  <a:schemeClr val="tx2"/>
                </a:solidFill>
              </a:rPr>
              <a:t>Survey Timeline</a:t>
            </a:r>
          </a:p>
        </p:txBody>
      </p:sp>
      <p:sp>
        <p:nvSpPr>
          <p:cNvPr id="22531" name="Rectangle 2"/>
          <p:cNvSpPr>
            <a:spLocks noGrp="1" noChangeArrowheads="1"/>
          </p:cNvSpPr>
          <p:nvPr>
            <p:ph idx="1"/>
          </p:nvPr>
        </p:nvSpPr>
        <p:spPr/>
        <p:txBody>
          <a:bodyPr/>
          <a:lstStyle/>
          <a:p>
            <a:r>
              <a:rPr lang="en-US" sz="2800" dirty="0" smtClean="0">
                <a:solidFill>
                  <a:schemeClr val="tx2"/>
                </a:solidFill>
              </a:rPr>
              <a:t>Pilot tests: April to May 2008</a:t>
            </a:r>
          </a:p>
          <a:p>
            <a:r>
              <a:rPr lang="en-US" sz="2800" dirty="0" smtClean="0">
                <a:solidFill>
                  <a:schemeClr val="tx2"/>
                </a:solidFill>
              </a:rPr>
              <a:t>Training of field staff: </a:t>
            </a:r>
          </a:p>
          <a:p>
            <a:pPr lvl="1"/>
            <a:r>
              <a:rPr lang="en-US" sz="2400" b="1" dirty="0" smtClean="0">
                <a:solidFill>
                  <a:schemeClr val="tx2"/>
                </a:solidFill>
              </a:rPr>
              <a:t>58 persons trained in December 2008.</a:t>
            </a:r>
          </a:p>
          <a:p>
            <a:pPr lvl="1"/>
            <a:r>
              <a:rPr lang="en-US" sz="2400" b="1" dirty="0" smtClean="0">
                <a:solidFill>
                  <a:schemeClr val="tx2"/>
                </a:solidFill>
              </a:rPr>
              <a:t>21 persons trained February 2009</a:t>
            </a:r>
          </a:p>
          <a:p>
            <a:pPr lvl="1"/>
            <a:r>
              <a:rPr lang="en-US" sz="2400" b="1" dirty="0" smtClean="0">
                <a:solidFill>
                  <a:schemeClr val="tx2"/>
                </a:solidFill>
              </a:rPr>
              <a:t>20 persons trained in April 2009</a:t>
            </a:r>
            <a:endParaRPr lang="en-US" sz="2400" dirty="0" smtClean="0">
              <a:solidFill>
                <a:schemeClr val="tx2"/>
              </a:solidFill>
            </a:endParaRPr>
          </a:p>
          <a:p>
            <a:r>
              <a:rPr lang="en-US" sz="2800" b="1" dirty="0" smtClean="0">
                <a:solidFill>
                  <a:schemeClr val="tx2"/>
                </a:solidFill>
              </a:rPr>
              <a:t>91 total persons </a:t>
            </a:r>
            <a:r>
              <a:rPr lang="en-US" sz="2800" dirty="0" smtClean="0">
                <a:solidFill>
                  <a:schemeClr val="tx2"/>
                </a:solidFill>
              </a:rPr>
              <a:t>trained as field staff</a:t>
            </a:r>
            <a:endParaRPr lang="en-US" sz="2800" dirty="0" smtClean="0">
              <a:solidFill>
                <a:srgbClr val="FF0000"/>
              </a:solidFill>
            </a:endParaRPr>
          </a:p>
          <a:p>
            <a:pPr>
              <a:buNone/>
            </a:pPr>
            <a:endParaRPr lang="en-US" sz="2800" dirty="0" smtClean="0"/>
          </a:p>
          <a:p>
            <a:endParaRPr lang="en-US" sz="2800" dirty="0" smtClean="0"/>
          </a:p>
          <a:p>
            <a:endParaRPr lang="en-US" sz="2800" dirty="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3"/>
          <p:cNvSpPr>
            <a:spLocks noGrp="1"/>
          </p:cNvSpPr>
          <p:nvPr>
            <p:ph type="title"/>
          </p:nvPr>
        </p:nvSpPr>
        <p:spPr/>
        <p:txBody>
          <a:bodyPr/>
          <a:lstStyle/>
          <a:p>
            <a:r>
              <a:rPr lang="en-US" sz="4000" dirty="0" smtClean="0">
                <a:solidFill>
                  <a:schemeClr val="tx2"/>
                </a:solidFill>
              </a:rPr>
              <a:t>Fieldwork and Data Processing</a:t>
            </a:r>
          </a:p>
        </p:txBody>
      </p:sp>
      <p:sp>
        <p:nvSpPr>
          <p:cNvPr id="23555" name="Rectangle 2"/>
          <p:cNvSpPr>
            <a:spLocks noGrp="1" noChangeArrowheads="1"/>
          </p:cNvSpPr>
          <p:nvPr>
            <p:ph idx="1"/>
          </p:nvPr>
        </p:nvSpPr>
        <p:spPr/>
        <p:txBody>
          <a:bodyPr/>
          <a:lstStyle/>
          <a:p>
            <a:pPr eaLnBrk="1" hangingPunct="1">
              <a:spcAft>
                <a:spcPct val="70000"/>
              </a:spcAft>
            </a:pPr>
            <a:r>
              <a:rPr lang="en-US" sz="2900" dirty="0" smtClean="0">
                <a:solidFill>
                  <a:schemeClr val="tx2"/>
                </a:solidFill>
              </a:rPr>
              <a:t>Total of </a:t>
            </a:r>
            <a:r>
              <a:rPr lang="en-US" sz="2900" b="1" dirty="0" smtClean="0">
                <a:solidFill>
                  <a:schemeClr val="tx2"/>
                </a:solidFill>
              </a:rPr>
              <a:t>6 teams </a:t>
            </a:r>
            <a:r>
              <a:rPr lang="en-US" sz="2900" dirty="0" smtClean="0">
                <a:solidFill>
                  <a:schemeClr val="tx2"/>
                </a:solidFill>
              </a:rPr>
              <a:t>(each team consisted of 8 members: 1 team supervisor, 1 field editor, 4 female interviewers, 2 male interviewers)</a:t>
            </a:r>
          </a:p>
          <a:p>
            <a:pPr eaLnBrk="1" hangingPunct="1">
              <a:spcAft>
                <a:spcPct val="70000"/>
              </a:spcAft>
            </a:pPr>
            <a:r>
              <a:rPr lang="en-US" sz="2900" dirty="0" smtClean="0">
                <a:solidFill>
                  <a:schemeClr val="tx2"/>
                </a:solidFill>
              </a:rPr>
              <a:t>Fieldwork conducted from </a:t>
            </a:r>
            <a:r>
              <a:rPr lang="en-US" sz="2900" b="1" dirty="0" smtClean="0">
                <a:solidFill>
                  <a:schemeClr val="tx2"/>
                </a:solidFill>
              </a:rPr>
              <a:t>January 2009 to October 2009</a:t>
            </a:r>
          </a:p>
          <a:p>
            <a:pPr eaLnBrk="1" hangingPunct="1">
              <a:spcAft>
                <a:spcPct val="70000"/>
              </a:spcAft>
            </a:pPr>
            <a:r>
              <a:rPr lang="en-US" sz="2900" dirty="0" smtClean="0">
                <a:solidFill>
                  <a:schemeClr val="tx2"/>
                </a:solidFill>
              </a:rPr>
              <a:t>Data Processing: </a:t>
            </a:r>
            <a:r>
              <a:rPr lang="en-US" sz="2900" b="1" dirty="0" smtClean="0">
                <a:solidFill>
                  <a:schemeClr val="tx2"/>
                </a:solidFill>
              </a:rPr>
              <a:t>completed in November 2009</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0"/>
            <a:ext cx="9144000" cy="1371600"/>
          </a:xfrm>
        </p:spPr>
        <p:txBody>
          <a:bodyPr>
            <a:noAutofit/>
          </a:bodyPr>
          <a:lstStyle/>
          <a:p>
            <a:pPr eaLnBrk="1" hangingPunct="1">
              <a:lnSpc>
                <a:spcPct val="80000"/>
              </a:lnSpc>
              <a:defRPr/>
            </a:pPr>
            <a:r>
              <a:rPr lang="en-US" sz="3600" dirty="0" smtClean="0">
                <a:solidFill>
                  <a:srgbClr val="000066"/>
                </a:solidFill>
                <a:latin typeface="Esprit Book" pitchFamily="18" charset="0"/>
              </a:rPr>
              <a:t>   </a:t>
            </a:r>
            <a:r>
              <a:rPr lang="en-US" sz="3600" dirty="0" smtClean="0">
                <a:solidFill>
                  <a:schemeClr val="tx2"/>
                </a:solidFill>
              </a:rPr>
              <a:t>Results of the Household and Individual Interviews of Women Age 15-49 and </a:t>
            </a:r>
            <a:br>
              <a:rPr lang="en-US" sz="3600" dirty="0" smtClean="0">
                <a:solidFill>
                  <a:schemeClr val="tx2"/>
                </a:solidFill>
              </a:rPr>
            </a:br>
            <a:r>
              <a:rPr lang="en-US" sz="3600" dirty="0" smtClean="0">
                <a:solidFill>
                  <a:schemeClr val="tx2"/>
                </a:solidFill>
              </a:rPr>
              <a:t>Men Age 15-64</a:t>
            </a:r>
            <a:endParaRPr lang="en-US" sz="3600" dirty="0" smtClean="0">
              <a:effectLst>
                <a:outerShdw blurRad="38100" dist="38100" dir="2700000" algn="tl">
                  <a:srgbClr val="000000"/>
                </a:outerShdw>
              </a:effectLst>
            </a:endParaRPr>
          </a:p>
        </p:txBody>
      </p:sp>
      <p:grpSp>
        <p:nvGrpSpPr>
          <p:cNvPr id="2" name="Group 5"/>
          <p:cNvGrpSpPr>
            <a:grpSpLocks/>
          </p:cNvGrpSpPr>
          <p:nvPr/>
        </p:nvGrpSpPr>
        <p:grpSpPr bwMode="auto">
          <a:xfrm>
            <a:off x="1600200" y="1798637"/>
            <a:ext cx="6119813" cy="1848463"/>
            <a:chOff x="1334" y="1007"/>
            <a:chExt cx="3855" cy="1675"/>
          </a:xfrm>
        </p:grpSpPr>
        <p:sp>
          <p:nvSpPr>
            <p:cNvPr id="24586" name="Text Box 6"/>
            <p:cNvSpPr txBox="1">
              <a:spLocks noChangeArrowheads="1"/>
            </p:cNvSpPr>
            <p:nvPr/>
          </p:nvSpPr>
          <p:spPr bwMode="auto">
            <a:xfrm>
              <a:off x="1334" y="1007"/>
              <a:ext cx="2594" cy="1381"/>
            </a:xfrm>
            <a:prstGeom prst="rect">
              <a:avLst/>
            </a:prstGeom>
            <a:noFill/>
            <a:ln w="9525">
              <a:noFill/>
              <a:miter lim="800000"/>
              <a:headEnd/>
              <a:tailEnd/>
            </a:ln>
          </p:spPr>
          <p:txBody>
            <a:bodyPr wrap="square">
              <a:spAutoFit/>
            </a:bodyPr>
            <a:lstStyle/>
            <a:p>
              <a:pPr eaLnBrk="0" hangingPunct="0">
                <a:lnSpc>
                  <a:spcPct val="80000"/>
                </a:lnSpc>
              </a:pPr>
              <a:r>
                <a:rPr lang="en-US" sz="2400" dirty="0">
                  <a:solidFill>
                    <a:schemeClr val="tx2"/>
                  </a:solidFill>
                  <a:latin typeface="Calibri" pitchFamily="34" charset="0"/>
                </a:rPr>
                <a:t>Households Selected</a:t>
              </a:r>
            </a:p>
            <a:p>
              <a:pPr eaLnBrk="0" hangingPunct="0">
                <a:lnSpc>
                  <a:spcPct val="90000"/>
                </a:lnSpc>
              </a:pPr>
              <a:r>
                <a:rPr lang="en-US" sz="2400" dirty="0">
                  <a:solidFill>
                    <a:schemeClr val="tx2"/>
                  </a:solidFill>
                  <a:latin typeface="Calibri" pitchFamily="34" charset="0"/>
                </a:rPr>
                <a:t>Households Occupied</a:t>
              </a:r>
              <a:endParaRPr lang="en-GB" sz="2400" dirty="0">
                <a:solidFill>
                  <a:schemeClr val="tx2"/>
                </a:solidFill>
                <a:latin typeface="Calibri" pitchFamily="34" charset="0"/>
              </a:endParaRPr>
            </a:p>
            <a:p>
              <a:pPr eaLnBrk="0" hangingPunct="0">
                <a:lnSpc>
                  <a:spcPct val="90000"/>
                </a:lnSpc>
              </a:pPr>
              <a:r>
                <a:rPr lang="en-GB" sz="2400" dirty="0">
                  <a:solidFill>
                    <a:schemeClr val="tx2"/>
                  </a:solidFill>
                  <a:latin typeface="Calibri" pitchFamily="34" charset="0"/>
                </a:rPr>
                <a:t>Households Interviewed</a:t>
              </a:r>
            </a:p>
            <a:p>
              <a:pPr eaLnBrk="0" hangingPunct="0">
                <a:lnSpc>
                  <a:spcPct val="70000"/>
                </a:lnSpc>
              </a:pPr>
              <a:endParaRPr lang="en-GB" sz="2400" dirty="0">
                <a:solidFill>
                  <a:schemeClr val="tx2"/>
                </a:solidFill>
              </a:endParaRPr>
            </a:p>
            <a:p>
              <a:pPr eaLnBrk="0" hangingPunct="0">
                <a:lnSpc>
                  <a:spcPct val="80000"/>
                </a:lnSpc>
              </a:pPr>
              <a:r>
                <a:rPr lang="en-GB" sz="2400" dirty="0">
                  <a:solidFill>
                    <a:schemeClr val="tx2"/>
                  </a:solidFill>
                </a:rPr>
                <a:t> 	</a:t>
              </a:r>
              <a:r>
                <a:rPr lang="en-GB" sz="2400" dirty="0">
                  <a:solidFill>
                    <a:schemeClr val="tx2"/>
                  </a:solidFill>
                  <a:latin typeface="Calibri" pitchFamily="34" charset="0"/>
                </a:rPr>
                <a:t>Response </a:t>
              </a:r>
              <a:r>
                <a:rPr lang="en-US" sz="2400" dirty="0">
                  <a:solidFill>
                    <a:schemeClr val="tx2"/>
                  </a:solidFill>
                  <a:latin typeface="Calibri" pitchFamily="34" charset="0"/>
                </a:rPr>
                <a:t>r</a:t>
              </a:r>
              <a:r>
                <a:rPr lang="en-GB" sz="2400" dirty="0">
                  <a:solidFill>
                    <a:schemeClr val="tx2"/>
                  </a:solidFill>
                  <a:latin typeface="Calibri" pitchFamily="34" charset="0"/>
                </a:rPr>
                <a:t>ate (%)</a:t>
              </a:r>
            </a:p>
          </p:txBody>
        </p:sp>
        <p:sp>
          <p:nvSpPr>
            <p:cNvPr id="24587" name="Text Box 7"/>
            <p:cNvSpPr txBox="1">
              <a:spLocks noChangeArrowheads="1"/>
            </p:cNvSpPr>
            <p:nvPr/>
          </p:nvSpPr>
          <p:spPr bwMode="auto">
            <a:xfrm>
              <a:off x="4500" y="1015"/>
              <a:ext cx="689" cy="1667"/>
            </a:xfrm>
            <a:prstGeom prst="rect">
              <a:avLst/>
            </a:prstGeom>
            <a:noFill/>
            <a:ln w="9525">
              <a:noFill/>
              <a:miter lim="800000"/>
              <a:headEnd/>
              <a:tailEnd/>
            </a:ln>
          </p:spPr>
          <p:txBody>
            <a:bodyPr wrap="none">
              <a:spAutoFit/>
            </a:bodyPr>
            <a:lstStyle/>
            <a:p>
              <a:pPr eaLnBrk="0" hangingPunct="0">
                <a:lnSpc>
                  <a:spcPct val="90000"/>
                </a:lnSpc>
              </a:pPr>
              <a:r>
                <a:rPr lang="en-US" sz="2400" b="1" dirty="0" smtClean="0">
                  <a:solidFill>
                    <a:schemeClr val="tx2"/>
                  </a:solidFill>
                  <a:latin typeface="Calibri" pitchFamily="34" charset="0"/>
                </a:rPr>
                <a:t>   7,515</a:t>
              </a:r>
              <a:endParaRPr lang="en-US" sz="2400" b="1" dirty="0">
                <a:solidFill>
                  <a:schemeClr val="tx2"/>
                </a:solidFill>
                <a:latin typeface="Calibri" pitchFamily="34" charset="0"/>
              </a:endParaRPr>
            </a:p>
            <a:p>
              <a:pPr eaLnBrk="0" hangingPunct="0">
                <a:lnSpc>
                  <a:spcPct val="90000"/>
                </a:lnSpc>
              </a:pPr>
              <a:r>
                <a:rPr lang="en-US" sz="2400" b="1" dirty="0">
                  <a:solidFill>
                    <a:schemeClr val="tx2"/>
                  </a:solidFill>
                  <a:latin typeface="Calibri" pitchFamily="34" charset="0"/>
                </a:rPr>
                <a:t> </a:t>
              </a:r>
              <a:r>
                <a:rPr lang="en-US" sz="2400" b="1" dirty="0" smtClean="0">
                  <a:solidFill>
                    <a:schemeClr val="tx2"/>
                  </a:solidFill>
                  <a:latin typeface="Calibri" pitchFamily="34" charset="0"/>
                </a:rPr>
                <a:t>  7,137</a:t>
              </a:r>
              <a:endParaRPr lang="en-GB" sz="2400" b="1" dirty="0">
                <a:solidFill>
                  <a:schemeClr val="tx2"/>
                </a:solidFill>
                <a:latin typeface="Calibri" pitchFamily="34" charset="0"/>
              </a:endParaRPr>
            </a:p>
            <a:p>
              <a:pPr eaLnBrk="0" hangingPunct="0">
                <a:lnSpc>
                  <a:spcPct val="90000"/>
                </a:lnSpc>
              </a:pPr>
              <a:r>
                <a:rPr lang="en-US" sz="2400" b="1" dirty="0" smtClean="0">
                  <a:solidFill>
                    <a:schemeClr val="tx2"/>
                  </a:solidFill>
                  <a:latin typeface="Calibri" pitchFamily="34" charset="0"/>
                </a:rPr>
                <a:t>   6,443</a:t>
              </a:r>
              <a:endParaRPr lang="en-US" sz="2400" b="1" dirty="0">
                <a:solidFill>
                  <a:schemeClr val="tx2"/>
                </a:solidFill>
                <a:latin typeface="Calibri" pitchFamily="34" charset="0"/>
              </a:endParaRPr>
            </a:p>
            <a:p>
              <a:pPr eaLnBrk="0" hangingPunct="0">
                <a:lnSpc>
                  <a:spcPct val="40000"/>
                </a:lnSpc>
              </a:pPr>
              <a:endParaRPr lang="en-US" sz="2400" b="1" dirty="0">
                <a:solidFill>
                  <a:schemeClr val="tx2"/>
                </a:solidFill>
              </a:endParaRPr>
            </a:p>
            <a:p>
              <a:pPr eaLnBrk="0" hangingPunct="0">
                <a:lnSpc>
                  <a:spcPct val="90000"/>
                </a:lnSpc>
              </a:pPr>
              <a:r>
                <a:rPr lang="en-US" sz="2400" b="1" dirty="0">
                  <a:solidFill>
                    <a:schemeClr val="tx2"/>
                  </a:solidFill>
                </a:rPr>
                <a:t>  </a:t>
              </a:r>
              <a:r>
                <a:rPr lang="en-US" sz="2400" b="1" dirty="0" smtClean="0">
                  <a:solidFill>
                    <a:schemeClr val="tx2"/>
                  </a:solidFill>
                </a:rPr>
                <a:t>   </a:t>
              </a:r>
              <a:r>
                <a:rPr lang="en-US" sz="2400" b="1" dirty="0" smtClean="0">
                  <a:solidFill>
                    <a:schemeClr val="tx2"/>
                  </a:solidFill>
                  <a:latin typeface="Calibri" pitchFamily="34" charset="0"/>
                </a:rPr>
                <a:t>90%</a:t>
              </a:r>
              <a:endParaRPr lang="en-US" sz="2400" b="1" dirty="0">
                <a:solidFill>
                  <a:schemeClr val="tx2"/>
                </a:solidFill>
                <a:latin typeface="Calibri" pitchFamily="34" charset="0"/>
              </a:endParaRPr>
            </a:p>
            <a:p>
              <a:pPr eaLnBrk="0" hangingPunct="0"/>
              <a:endParaRPr lang="en-US" sz="2400" dirty="0">
                <a:solidFill>
                  <a:schemeClr val="tx2"/>
                </a:solidFill>
              </a:endParaRPr>
            </a:p>
          </p:txBody>
        </p:sp>
      </p:grpSp>
      <p:grpSp>
        <p:nvGrpSpPr>
          <p:cNvPr id="3" name="Group 8"/>
          <p:cNvGrpSpPr>
            <a:grpSpLocks/>
          </p:cNvGrpSpPr>
          <p:nvPr/>
        </p:nvGrpSpPr>
        <p:grpSpPr bwMode="auto">
          <a:xfrm>
            <a:off x="1600200" y="3668713"/>
            <a:ext cx="6202363" cy="1244360"/>
            <a:chOff x="1286" y="2186"/>
            <a:chExt cx="3907" cy="826"/>
          </a:xfrm>
        </p:grpSpPr>
        <p:sp>
          <p:nvSpPr>
            <p:cNvPr id="24584" name="Text Box 9"/>
            <p:cNvSpPr txBox="1">
              <a:spLocks noChangeArrowheads="1"/>
            </p:cNvSpPr>
            <p:nvPr/>
          </p:nvSpPr>
          <p:spPr bwMode="auto">
            <a:xfrm>
              <a:off x="1286" y="2226"/>
              <a:ext cx="2549" cy="779"/>
            </a:xfrm>
            <a:prstGeom prst="rect">
              <a:avLst/>
            </a:prstGeom>
            <a:noFill/>
            <a:ln w="9525">
              <a:noFill/>
              <a:miter lim="800000"/>
              <a:headEnd/>
              <a:tailEnd/>
            </a:ln>
          </p:spPr>
          <p:txBody>
            <a:bodyPr wrap="square">
              <a:spAutoFit/>
            </a:bodyPr>
            <a:lstStyle/>
            <a:p>
              <a:pPr eaLnBrk="0" hangingPunct="0">
                <a:lnSpc>
                  <a:spcPct val="80000"/>
                </a:lnSpc>
              </a:pPr>
              <a:r>
                <a:rPr lang="en-GB" sz="2400" dirty="0">
                  <a:solidFill>
                    <a:schemeClr val="tx2"/>
                  </a:solidFill>
                  <a:latin typeface="Calibri" pitchFamily="34" charset="0"/>
                </a:rPr>
                <a:t>Eligible Women</a:t>
              </a:r>
            </a:p>
            <a:p>
              <a:pPr eaLnBrk="0" hangingPunct="0">
                <a:lnSpc>
                  <a:spcPct val="80000"/>
                </a:lnSpc>
              </a:pPr>
              <a:r>
                <a:rPr lang="en-GB" sz="2400" dirty="0">
                  <a:solidFill>
                    <a:schemeClr val="tx2"/>
                  </a:solidFill>
                  <a:latin typeface="Calibri" pitchFamily="34" charset="0"/>
                </a:rPr>
                <a:t>Women Interviewed</a:t>
              </a:r>
              <a:r>
                <a:rPr lang="en-GB" sz="2400" dirty="0">
                  <a:solidFill>
                    <a:schemeClr val="tx2"/>
                  </a:solidFill>
                </a:rPr>
                <a:t>		</a:t>
              </a:r>
            </a:p>
            <a:p>
              <a:pPr eaLnBrk="0" hangingPunct="0">
                <a:lnSpc>
                  <a:spcPct val="70000"/>
                </a:lnSpc>
              </a:pPr>
              <a:endParaRPr lang="en-GB" sz="2400" dirty="0">
                <a:solidFill>
                  <a:schemeClr val="tx2"/>
                </a:solidFill>
                <a:latin typeface="Calibri" pitchFamily="34" charset="0"/>
              </a:endParaRPr>
            </a:p>
            <a:p>
              <a:pPr eaLnBrk="0" hangingPunct="0">
                <a:lnSpc>
                  <a:spcPct val="80000"/>
                </a:lnSpc>
              </a:pPr>
              <a:r>
                <a:rPr lang="en-GB" sz="2400" dirty="0">
                  <a:solidFill>
                    <a:schemeClr val="tx2"/>
                  </a:solidFill>
                  <a:latin typeface="Calibri" pitchFamily="34" charset="0"/>
                </a:rPr>
                <a:t>  	Response </a:t>
              </a:r>
              <a:r>
                <a:rPr lang="en-US" sz="2400" dirty="0">
                  <a:solidFill>
                    <a:schemeClr val="tx2"/>
                  </a:solidFill>
                  <a:latin typeface="Calibri" pitchFamily="34" charset="0"/>
                </a:rPr>
                <a:t>r</a:t>
              </a:r>
              <a:r>
                <a:rPr lang="en-GB" sz="2400" dirty="0">
                  <a:solidFill>
                    <a:schemeClr val="tx2"/>
                  </a:solidFill>
                  <a:latin typeface="Calibri" pitchFamily="34" charset="0"/>
                </a:rPr>
                <a:t>ate (%)</a:t>
              </a:r>
            </a:p>
          </p:txBody>
        </p:sp>
        <p:sp>
          <p:nvSpPr>
            <p:cNvPr id="15371" name="Text Box 10"/>
            <p:cNvSpPr txBox="1">
              <a:spLocks noChangeArrowheads="1"/>
            </p:cNvSpPr>
            <p:nvPr/>
          </p:nvSpPr>
          <p:spPr bwMode="auto">
            <a:xfrm>
              <a:off x="4406" y="2186"/>
              <a:ext cx="787" cy="826"/>
            </a:xfrm>
            <a:prstGeom prst="rect">
              <a:avLst/>
            </a:prstGeom>
            <a:noFill/>
            <a:ln w="9525">
              <a:noFill/>
              <a:miter lim="800000"/>
              <a:headEnd/>
              <a:tailEnd/>
            </a:ln>
          </p:spPr>
          <p:txBody>
            <a:bodyPr wrap="none">
              <a:spAutoFit/>
            </a:bodyPr>
            <a:lstStyle/>
            <a:p>
              <a:pPr eaLnBrk="0" hangingPunct="0">
                <a:defRPr/>
              </a:pPr>
              <a:r>
                <a:rPr lang="en-US" sz="2400" b="1" dirty="0">
                  <a:solidFill>
                    <a:schemeClr val="tx2"/>
                  </a:solidFill>
                  <a:latin typeface="+mn-lt"/>
                  <a:cs typeface="Arial" charset="0"/>
                </a:rPr>
                <a:t>   </a:t>
              </a:r>
              <a:r>
                <a:rPr lang="en-US" sz="2400" b="1" dirty="0" smtClean="0">
                  <a:solidFill>
                    <a:schemeClr val="tx2"/>
                  </a:solidFill>
                  <a:latin typeface="+mn-lt"/>
                  <a:cs typeface="Arial" charset="0"/>
                </a:rPr>
                <a:t>  8,362</a:t>
              </a:r>
              <a:endParaRPr lang="en-US" sz="2400" b="1" dirty="0">
                <a:solidFill>
                  <a:schemeClr val="tx2"/>
                </a:solidFill>
                <a:latin typeface="+mn-lt"/>
                <a:cs typeface="Arial" charset="0"/>
              </a:endParaRPr>
            </a:p>
            <a:p>
              <a:pPr eaLnBrk="0" hangingPunct="0">
                <a:defRPr/>
              </a:pPr>
              <a:r>
                <a:rPr lang="en-US" sz="2400" b="1" dirty="0">
                  <a:solidFill>
                    <a:schemeClr val="tx2"/>
                  </a:solidFill>
                  <a:latin typeface="Calibri" pitchFamily="34" charset="0"/>
                  <a:cs typeface="Arial" charset="0"/>
                </a:rPr>
                <a:t>   </a:t>
              </a:r>
              <a:r>
                <a:rPr lang="en-US" sz="2400" b="1" dirty="0" smtClean="0">
                  <a:solidFill>
                    <a:schemeClr val="tx2"/>
                  </a:solidFill>
                  <a:latin typeface="Calibri" pitchFamily="34" charset="0"/>
                  <a:cs typeface="Arial" charset="0"/>
                </a:rPr>
                <a:t>  7,131</a:t>
              </a:r>
              <a:endParaRPr lang="en-GB" sz="2400" b="1" dirty="0">
                <a:solidFill>
                  <a:schemeClr val="tx2"/>
                </a:solidFill>
                <a:latin typeface="Calibri" pitchFamily="34" charset="0"/>
                <a:cs typeface="Arial" charset="0"/>
              </a:endParaRPr>
            </a:p>
            <a:p>
              <a:pPr eaLnBrk="0" hangingPunct="0">
                <a:lnSpc>
                  <a:spcPct val="130000"/>
                </a:lnSpc>
                <a:defRPr/>
              </a:pPr>
              <a:r>
                <a:rPr lang="en-US" sz="2400" b="1" dirty="0">
                  <a:solidFill>
                    <a:schemeClr val="tx2"/>
                  </a:solidFill>
                  <a:latin typeface="Calibri" pitchFamily="34" charset="0"/>
                  <a:cs typeface="Arial" charset="0"/>
                </a:rPr>
                <a:t>     </a:t>
              </a:r>
              <a:r>
                <a:rPr lang="en-US" sz="2400" b="1" dirty="0" smtClean="0">
                  <a:solidFill>
                    <a:schemeClr val="tx2"/>
                  </a:solidFill>
                  <a:latin typeface="Calibri" pitchFamily="34" charset="0"/>
                  <a:cs typeface="Arial" charset="0"/>
                </a:rPr>
                <a:t>  85%</a:t>
              </a:r>
              <a:endParaRPr lang="en-US" sz="2400" b="1" dirty="0">
                <a:solidFill>
                  <a:schemeClr val="tx2"/>
                </a:solidFill>
                <a:latin typeface="Calibri" pitchFamily="34" charset="0"/>
                <a:cs typeface="Arial" charset="0"/>
              </a:endParaRPr>
            </a:p>
          </p:txBody>
        </p:sp>
      </p:grpSp>
      <p:grpSp>
        <p:nvGrpSpPr>
          <p:cNvPr id="4" name="Group 11"/>
          <p:cNvGrpSpPr>
            <a:grpSpLocks/>
          </p:cNvGrpSpPr>
          <p:nvPr/>
        </p:nvGrpSpPr>
        <p:grpSpPr bwMode="auto">
          <a:xfrm>
            <a:off x="1600200" y="5334000"/>
            <a:ext cx="6172199" cy="1230312"/>
            <a:chOff x="1265" y="3379"/>
            <a:chExt cx="3888" cy="1019"/>
          </a:xfrm>
        </p:grpSpPr>
        <p:sp>
          <p:nvSpPr>
            <p:cNvPr id="24582" name="Text Box 12"/>
            <p:cNvSpPr txBox="1">
              <a:spLocks noChangeArrowheads="1"/>
            </p:cNvSpPr>
            <p:nvPr/>
          </p:nvSpPr>
          <p:spPr bwMode="auto">
            <a:xfrm>
              <a:off x="1265" y="3379"/>
              <a:ext cx="2256" cy="755"/>
            </a:xfrm>
            <a:prstGeom prst="rect">
              <a:avLst/>
            </a:prstGeom>
            <a:noFill/>
            <a:ln w="9525">
              <a:noFill/>
              <a:miter lim="800000"/>
              <a:headEnd/>
              <a:tailEnd/>
            </a:ln>
          </p:spPr>
          <p:txBody>
            <a:bodyPr wrap="square">
              <a:spAutoFit/>
            </a:bodyPr>
            <a:lstStyle/>
            <a:p>
              <a:pPr eaLnBrk="0" hangingPunct="0">
                <a:lnSpc>
                  <a:spcPct val="80000"/>
                </a:lnSpc>
              </a:pPr>
              <a:r>
                <a:rPr lang="en-GB" sz="2400" dirty="0">
                  <a:solidFill>
                    <a:schemeClr val="tx2"/>
                  </a:solidFill>
                  <a:latin typeface="Calibri" pitchFamily="34" charset="0"/>
                </a:rPr>
                <a:t>Eligible Men</a:t>
              </a:r>
            </a:p>
            <a:p>
              <a:pPr eaLnBrk="0" hangingPunct="0">
                <a:lnSpc>
                  <a:spcPct val="80000"/>
                </a:lnSpc>
              </a:pPr>
              <a:r>
                <a:rPr lang="en-GB" sz="2400" dirty="0">
                  <a:solidFill>
                    <a:schemeClr val="tx2"/>
                  </a:solidFill>
                  <a:latin typeface="Calibri" pitchFamily="34" charset="0"/>
                </a:rPr>
                <a:t>Men Interviewed</a:t>
              </a:r>
            </a:p>
            <a:p>
              <a:pPr eaLnBrk="0" hangingPunct="0">
                <a:lnSpc>
                  <a:spcPct val="80000"/>
                </a:lnSpc>
              </a:pPr>
              <a:endParaRPr lang="en-GB" sz="2400" dirty="0">
                <a:solidFill>
                  <a:schemeClr val="tx2"/>
                </a:solidFill>
                <a:latin typeface="Calibri" pitchFamily="34" charset="0"/>
              </a:endParaRPr>
            </a:p>
            <a:p>
              <a:pPr eaLnBrk="0" hangingPunct="0">
                <a:lnSpc>
                  <a:spcPct val="50000"/>
                </a:lnSpc>
              </a:pPr>
              <a:r>
                <a:rPr lang="en-GB" sz="2400" dirty="0">
                  <a:solidFill>
                    <a:schemeClr val="tx2"/>
                  </a:solidFill>
                  <a:latin typeface="Calibri" pitchFamily="34" charset="0"/>
                </a:rPr>
                <a:t>  	Response rate (%)</a:t>
              </a:r>
            </a:p>
          </p:txBody>
        </p:sp>
        <p:sp>
          <p:nvSpPr>
            <p:cNvPr id="24583" name="Text Box 13"/>
            <p:cNvSpPr txBox="1">
              <a:spLocks noChangeArrowheads="1"/>
            </p:cNvSpPr>
            <p:nvPr/>
          </p:nvSpPr>
          <p:spPr bwMode="auto">
            <a:xfrm>
              <a:off x="4496" y="3386"/>
              <a:ext cx="657" cy="1012"/>
            </a:xfrm>
            <a:prstGeom prst="rect">
              <a:avLst/>
            </a:prstGeom>
            <a:noFill/>
            <a:ln w="9525">
              <a:noFill/>
              <a:miter lim="800000"/>
              <a:headEnd/>
              <a:tailEnd/>
            </a:ln>
          </p:spPr>
          <p:txBody>
            <a:bodyPr wrap="none">
              <a:spAutoFit/>
            </a:bodyPr>
            <a:lstStyle/>
            <a:p>
              <a:pPr eaLnBrk="0" hangingPunct="0">
                <a:lnSpc>
                  <a:spcPct val="90000"/>
                </a:lnSpc>
              </a:pPr>
              <a:r>
                <a:rPr lang="en-US" sz="2400" b="1" dirty="0" smtClean="0">
                  <a:solidFill>
                    <a:schemeClr val="tx2"/>
                  </a:solidFill>
                  <a:latin typeface="Calibri" pitchFamily="34" charset="0"/>
                </a:rPr>
                <a:t>  3,224</a:t>
              </a:r>
              <a:endParaRPr lang="en-US" sz="2400" b="1" dirty="0">
                <a:solidFill>
                  <a:schemeClr val="tx2"/>
                </a:solidFill>
                <a:latin typeface="Calibri" pitchFamily="34" charset="0"/>
              </a:endParaRPr>
            </a:p>
            <a:p>
              <a:pPr eaLnBrk="0" hangingPunct="0"/>
              <a:r>
                <a:rPr lang="en-US" sz="2400" b="1" dirty="0" smtClean="0">
                  <a:solidFill>
                    <a:schemeClr val="tx2"/>
                  </a:solidFill>
                  <a:latin typeface="Calibri" pitchFamily="34" charset="0"/>
                </a:rPr>
                <a:t>  1,727</a:t>
              </a:r>
              <a:endParaRPr lang="en-US" sz="2400" b="1" dirty="0">
                <a:solidFill>
                  <a:schemeClr val="tx2"/>
                </a:solidFill>
                <a:latin typeface="Calibri" pitchFamily="34" charset="0"/>
              </a:endParaRPr>
            </a:p>
            <a:p>
              <a:pPr eaLnBrk="0" hangingPunct="0">
                <a:lnSpc>
                  <a:spcPct val="120000"/>
                </a:lnSpc>
              </a:pPr>
              <a:r>
                <a:rPr lang="en-US" sz="2400" b="1" dirty="0">
                  <a:solidFill>
                    <a:schemeClr val="tx2"/>
                  </a:solidFill>
                </a:rPr>
                <a:t>  </a:t>
              </a:r>
              <a:r>
                <a:rPr lang="en-US" sz="2400" b="1" dirty="0" smtClean="0">
                  <a:solidFill>
                    <a:schemeClr val="tx2"/>
                  </a:solidFill>
                </a:rPr>
                <a:t>  54</a:t>
              </a:r>
              <a:r>
                <a:rPr lang="en-US" sz="2400" b="1" dirty="0" smtClean="0">
                  <a:solidFill>
                    <a:schemeClr val="tx2"/>
                  </a:solidFill>
                  <a:latin typeface="Calibri" pitchFamily="34" charset="0"/>
                </a:rPr>
                <a:t>%</a:t>
              </a:r>
              <a:endParaRPr lang="en-GB" sz="2400" b="1" dirty="0">
                <a:solidFill>
                  <a:schemeClr val="tx2"/>
                </a:solidFill>
                <a:latin typeface="Calibri" pitchFamily="34" charset="0"/>
              </a:endParaRPr>
            </a:p>
            <a:p>
              <a:pPr eaLnBrk="0" hangingPunct="0"/>
              <a:endParaRPr lang="en-US" sz="2400" dirty="0">
                <a:solidFill>
                  <a:schemeClr val="tx2"/>
                </a:solidFill>
              </a:endParaRPr>
            </a:p>
          </p:txBody>
        </p:sp>
      </p:gr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Maldives">
      <a:dk1>
        <a:srgbClr val="F5822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Maldives">
      <a:dk1>
        <a:srgbClr val="F58220"/>
      </a:dk1>
      <a:lt1>
        <a:sysClr val="window" lastClr="FFFFFF"/>
      </a:lt1>
      <a:dk2>
        <a:srgbClr val="080808"/>
      </a:dk2>
      <a:lt2>
        <a:srgbClr val="DCB184"/>
      </a:lt2>
      <a:accent1>
        <a:srgbClr val="C1865C"/>
      </a:accent1>
      <a:accent2>
        <a:srgbClr val="FDF9C9"/>
      </a:accent2>
      <a:accent3>
        <a:srgbClr val="634035"/>
      </a:accent3>
      <a:accent4>
        <a:srgbClr val="DDBF9B"/>
      </a:accent4>
      <a:accent5>
        <a:srgbClr val="CE672F"/>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TotalTime>
  <Words>558</Words>
  <Application>Microsoft Office PowerPoint</Application>
  <PresentationFormat>On-screen Show (4:3)</PresentationFormat>
  <Paragraphs>91</Paragraphs>
  <Slides>11</Slides>
  <Notes>6</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Office Theme</vt:lpstr>
      <vt:lpstr>Custom Design</vt:lpstr>
      <vt:lpstr>2009 Maldives Demographic  and Health Survey</vt:lpstr>
      <vt:lpstr>Slide 2</vt:lpstr>
      <vt:lpstr>Objectives</vt:lpstr>
      <vt:lpstr>The Survey</vt:lpstr>
      <vt:lpstr>Sample Design</vt:lpstr>
      <vt:lpstr>Questionnaires</vt:lpstr>
      <vt:lpstr>Survey Timeline</vt:lpstr>
      <vt:lpstr>Fieldwork and Data Processing</vt:lpstr>
      <vt:lpstr>   Results of the Household and Individual Interviews of Women Age 15-49 and  Men Age 15-64</vt:lpstr>
      <vt:lpstr>   Results of the Individual Interviews of  Never-Married Women and Men age 15-24 </vt:lpstr>
      <vt:lpstr>2009 MDHS Regions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24394</dc:creator>
  <cp:lastModifiedBy>Administrator</cp:lastModifiedBy>
  <cp:revision>42</cp:revision>
  <dcterms:created xsi:type="dcterms:W3CDTF">2010-09-28T12:56:06Z</dcterms:created>
  <dcterms:modified xsi:type="dcterms:W3CDTF">2012-06-15T17:38:06Z</dcterms:modified>
</cp:coreProperties>
</file>