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10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charts/chart8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</p:sldMasterIdLst>
  <p:notesMasterIdLst>
    <p:notesMasterId r:id="rId22"/>
  </p:notesMasterIdLst>
  <p:handoutMasterIdLst>
    <p:handoutMasterId r:id="rId23"/>
  </p:handout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750"/>
    <a:srgbClr val="00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33" autoAdjust="0"/>
    <p:restoredTop sz="85052" autoAdjust="0"/>
  </p:normalViewPr>
  <p:slideViewPr>
    <p:cSldViewPr>
      <p:cViewPr>
        <p:scale>
          <a:sx n="80" d="100"/>
          <a:sy n="80" d="100"/>
        </p:scale>
        <p:origin x="-230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1.6975308641975717E-2"/>
          <c:y val="0.18451122998575109"/>
          <c:w val="0.96604938271604934"/>
          <c:h val="0.67609677763606335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Boys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lang="en-US" sz="2000" b="1"/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Primary school</c:v>
                </c:pt>
                <c:pt idx="1">
                  <c:v>Secondary school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90</c:v>
                </c:pt>
                <c:pt idx="1">
                  <c:v>12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Girls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lang="en-US" sz="2000" b="1"/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Primary school</c:v>
                </c:pt>
                <c:pt idx="1">
                  <c:v>Secondary school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92</c:v>
                </c:pt>
                <c:pt idx="1">
                  <c:v>13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</c:spPr>
          <c:dLbls>
            <c:txPr>
              <a:bodyPr/>
              <a:lstStyle/>
              <a:p>
                <a:pPr>
                  <a:defRPr lang="en-US" sz="2000" b="1"/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Primary school</c:v>
                </c:pt>
                <c:pt idx="1">
                  <c:v>Secondary school</c:v>
                </c:pt>
              </c:strCache>
            </c:strRef>
          </c:cat>
          <c:val>
            <c:numRef>
              <c:f>Sheet1!$B$4:$C$4</c:f>
              <c:numCache>
                <c:formatCode>General</c:formatCode>
                <c:ptCount val="2"/>
                <c:pt idx="0">
                  <c:v>91</c:v>
                </c:pt>
                <c:pt idx="1">
                  <c:v>12</c:v>
                </c:pt>
              </c:numCache>
            </c:numRef>
          </c:val>
        </c:ser>
        <c:dLbls>
          <c:showVal val="1"/>
        </c:dLbls>
        <c:gapWidth val="75"/>
        <c:overlap val="-5"/>
        <c:axId val="52071040"/>
        <c:axId val="52097408"/>
      </c:barChart>
      <c:catAx>
        <c:axId val="52071040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lang="en-US"/>
            </a:pPr>
            <a:endParaRPr lang="en-US"/>
          </a:p>
        </c:txPr>
        <c:crossAx val="52097408"/>
        <c:crosses val="autoZero"/>
        <c:auto val="1"/>
        <c:lblAlgn val="ctr"/>
        <c:lblOffset val="100"/>
      </c:catAx>
      <c:valAx>
        <c:axId val="52097408"/>
        <c:scaling>
          <c:orientation val="minMax"/>
        </c:scaling>
        <c:delete val="1"/>
        <c:axPos val="l"/>
        <c:numFmt formatCode="General" sourceLinked="1"/>
        <c:tickLblPos val="none"/>
        <c:crossAx val="52071040"/>
        <c:crosses val="autoZero"/>
        <c:crossBetween val="between"/>
      </c:valAx>
    </c:plotArea>
    <c:legend>
      <c:legendPos val="t"/>
      <c:layout/>
      <c:txPr>
        <a:bodyPr/>
        <a:lstStyle/>
        <a:p>
          <a:pPr>
            <a:defRPr lang="en-US"/>
          </a:pPr>
          <a:endParaRPr lang="en-US"/>
        </a:p>
      </c:txPr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Sheet1!$A$2:$A$8</c:f>
              <c:strCache>
                <c:ptCount val="7"/>
                <c:pt idx="0">
                  <c:v>Professional/ Technical/ Managerial</c:v>
                </c:pt>
                <c:pt idx="1">
                  <c:v>Clerical</c:v>
                </c:pt>
                <c:pt idx="2">
                  <c:v>Sales and services</c:v>
                </c:pt>
                <c:pt idx="3">
                  <c:v>Skilled manual</c:v>
                </c:pt>
                <c:pt idx="4">
                  <c:v>Unskilled manual</c:v>
                </c:pt>
                <c:pt idx="5">
                  <c:v>Domestic service</c:v>
                </c:pt>
                <c:pt idx="6">
                  <c:v>Agriculture</c:v>
                </c:pt>
              </c:strCache>
            </c:strRef>
          </c:cat>
          <c:val>
            <c:numRef>
              <c:f>Sheet1!$B$2:$B$8</c:f>
              <c:numCache>
                <c:formatCode>0</c:formatCode>
                <c:ptCount val="7"/>
                <c:pt idx="0">
                  <c:v>2</c:v>
                </c:pt>
                <c:pt idx="1">
                  <c:v>1</c:v>
                </c:pt>
                <c:pt idx="2">
                  <c:v>25</c:v>
                </c:pt>
                <c:pt idx="3">
                  <c:v>7</c:v>
                </c:pt>
                <c:pt idx="4">
                  <c:v>7</c:v>
                </c:pt>
                <c:pt idx="5">
                  <c:v>2</c:v>
                </c:pt>
                <c:pt idx="6">
                  <c:v>58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bg2"/>
            </a:solidFill>
          </c:spPr>
          <c:dLbls>
            <c:dLbl>
              <c:idx val="6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49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lang="en-US" b="1"/>
                </a:pPr>
                <a:endParaRPr lang="en-US"/>
              </a:p>
            </c:txPr>
            <c:showVal val="1"/>
          </c:dLbls>
          <c:cat>
            <c:strRef>
              <c:f>Sheet1!$A$2:$A$8</c:f>
              <c:strCache>
                <c:ptCount val="7"/>
                <c:pt idx="0">
                  <c:v>Professional/ Technical/ Managerial</c:v>
                </c:pt>
                <c:pt idx="1">
                  <c:v>Clerical</c:v>
                </c:pt>
                <c:pt idx="2">
                  <c:v>Sales and services</c:v>
                </c:pt>
                <c:pt idx="3">
                  <c:v>Skilled manual</c:v>
                </c:pt>
                <c:pt idx="4">
                  <c:v>Unskilled manual</c:v>
                </c:pt>
                <c:pt idx="5">
                  <c:v>Domestic service</c:v>
                </c:pt>
                <c:pt idx="6">
                  <c:v>Agriculture</c:v>
                </c:pt>
              </c:strCache>
            </c:strRef>
          </c:cat>
          <c:val>
            <c:numRef>
              <c:f>Sheet1!$C$2:$C$8</c:f>
              <c:numCache>
                <c:formatCode>0</c:formatCode>
                <c:ptCount val="7"/>
                <c:pt idx="0">
                  <c:v>4</c:v>
                </c:pt>
                <c:pt idx="1">
                  <c:v>1</c:v>
                </c:pt>
                <c:pt idx="2">
                  <c:v>16</c:v>
                </c:pt>
                <c:pt idx="3">
                  <c:v>18</c:v>
                </c:pt>
                <c:pt idx="4">
                  <c:v>10</c:v>
                </c:pt>
                <c:pt idx="5">
                  <c:v>1</c:v>
                </c:pt>
                <c:pt idx="6">
                  <c:v>49</c:v>
                </c:pt>
              </c:numCache>
            </c:numRef>
          </c:val>
        </c:ser>
        <c:dLbls>
          <c:showVal val="1"/>
        </c:dLbls>
        <c:gapWidth val="75"/>
        <c:overlap val="-5"/>
        <c:axId val="108919808"/>
        <c:axId val="110056192"/>
      </c:barChart>
      <c:catAx>
        <c:axId val="108919808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lang="en-US" sz="1600"/>
            </a:pPr>
            <a:endParaRPr lang="en-US"/>
          </a:p>
        </c:txPr>
        <c:crossAx val="110056192"/>
        <c:crosses val="autoZero"/>
        <c:auto val="1"/>
        <c:lblAlgn val="ctr"/>
        <c:lblOffset val="100"/>
      </c:catAx>
      <c:valAx>
        <c:axId val="110056192"/>
        <c:scaling>
          <c:orientation val="minMax"/>
        </c:scaling>
        <c:delete val="1"/>
        <c:axPos val="l"/>
        <c:numFmt formatCode="0" sourceLinked="1"/>
        <c:tickLblPos val="none"/>
        <c:crossAx val="108919808"/>
        <c:crosses val="autoZero"/>
        <c:crossBetween val="between"/>
      </c:valAx>
    </c:plotArea>
    <c:legend>
      <c:legendPos val="t"/>
      <c:layout/>
      <c:txPr>
        <a:bodyPr/>
        <a:lstStyle/>
        <a:p>
          <a:pPr>
            <a:defRPr lang="en-US"/>
          </a:pPr>
          <a:endParaRPr lang="en-US"/>
        </a:p>
      </c:txPr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Agricultural work</c:v>
                </c:pt>
              </c:strCache>
            </c:strRef>
          </c:tx>
          <c:spPr>
            <a:solidFill>
              <a:schemeClr val="accent1"/>
            </a:solidFill>
          </c:spPr>
          <c:dLbls>
            <c:txPr>
              <a:bodyPr/>
              <a:lstStyle/>
              <a:p>
                <a:pPr>
                  <a:defRPr lang="en-US"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Cash only</c:v>
                </c:pt>
                <c:pt idx="1">
                  <c:v>Cash and in-kind</c:v>
                </c:pt>
                <c:pt idx="2">
                  <c:v>In-kind only</c:v>
                </c:pt>
                <c:pt idx="3">
                  <c:v>Not paid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26</c:v>
                </c:pt>
                <c:pt idx="1">
                  <c:v>11</c:v>
                </c:pt>
                <c:pt idx="2">
                  <c:v>5</c:v>
                </c:pt>
                <c:pt idx="3">
                  <c:v>58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Non-agricultural work</c:v>
                </c:pt>
              </c:strCache>
            </c:strRef>
          </c:tx>
          <c:spPr>
            <a:solidFill>
              <a:schemeClr val="accent3">
                <a:lumMod val="40000"/>
                <a:lumOff val="60000"/>
              </a:schemeClr>
            </a:solidFill>
          </c:spPr>
          <c:dLbls>
            <c:txPr>
              <a:bodyPr/>
              <a:lstStyle/>
              <a:p>
                <a:pPr>
                  <a:defRPr lang="en-US"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Cash only</c:v>
                </c:pt>
                <c:pt idx="1">
                  <c:v>Cash and in-kind</c:v>
                </c:pt>
                <c:pt idx="2">
                  <c:v>In-kind only</c:v>
                </c:pt>
                <c:pt idx="3">
                  <c:v>Not paid</c:v>
                </c:pt>
              </c:strCache>
            </c:strRef>
          </c:cat>
          <c:val>
            <c:numRef>
              <c:f>Sheet1!$C$2:$C$5</c:f>
              <c:numCache>
                <c:formatCode>0</c:formatCode>
                <c:ptCount val="4"/>
                <c:pt idx="0">
                  <c:v>72</c:v>
                </c:pt>
                <c:pt idx="1">
                  <c:v>6</c:v>
                </c:pt>
                <c:pt idx="2">
                  <c:v>1</c:v>
                </c:pt>
                <c:pt idx="3">
                  <c:v>21</c:v>
                </c:pt>
              </c:numCache>
            </c:numRef>
          </c:val>
        </c:ser>
        <c:dLbls>
          <c:showVal val="1"/>
        </c:dLbls>
        <c:gapWidth val="100"/>
        <c:overlap val="-10"/>
        <c:axId val="93869952"/>
        <c:axId val="93871488"/>
      </c:barChart>
      <c:catAx>
        <c:axId val="93869952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lang="en-US"/>
            </a:pPr>
            <a:endParaRPr lang="en-US"/>
          </a:p>
        </c:txPr>
        <c:crossAx val="93871488"/>
        <c:crosses val="autoZero"/>
        <c:auto val="1"/>
        <c:lblAlgn val="ctr"/>
        <c:lblOffset val="100"/>
      </c:catAx>
      <c:valAx>
        <c:axId val="93871488"/>
        <c:scaling>
          <c:orientation val="minMax"/>
        </c:scaling>
        <c:delete val="1"/>
        <c:axPos val="l"/>
        <c:numFmt formatCode="0" sourceLinked="1"/>
        <c:tickLblPos val="none"/>
        <c:crossAx val="93869952"/>
        <c:crosses val="autoZero"/>
        <c:crossBetween val="between"/>
      </c:valAx>
    </c:plotArea>
    <c:legend>
      <c:legendPos val="t"/>
      <c:layout/>
      <c:txPr>
        <a:bodyPr/>
        <a:lstStyle/>
        <a:p>
          <a:pPr>
            <a:defRPr lang="en-US"/>
          </a:pPr>
          <a:endParaRPr lang="en-US"/>
        </a:p>
      </c:txPr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spPr>
              <a:solidFill>
                <a:schemeClr val="bg2">
                  <a:lumMod val="20000"/>
                  <a:lumOff val="80000"/>
                </a:schemeClr>
              </a:solidFill>
            </c:spPr>
          </c:dPt>
          <c:dPt>
            <c:idx val="1"/>
            <c:spPr>
              <a:solidFill>
                <a:schemeClr val="bg2">
                  <a:lumMod val="60000"/>
                  <a:lumOff val="40000"/>
                </a:schemeClr>
              </a:solidFill>
            </c:spPr>
          </c:dPt>
          <c:dPt>
            <c:idx val="2"/>
            <c:spPr>
              <a:solidFill>
                <a:schemeClr val="bg2"/>
              </a:solidFill>
            </c:spPr>
          </c:dPt>
          <c:dPt>
            <c:idx val="3"/>
            <c:spPr>
              <a:solidFill>
                <a:schemeClr val="bg2">
                  <a:lumMod val="50000"/>
                </a:schemeClr>
              </a:solidFill>
            </c:spPr>
          </c:dPt>
          <c:dPt>
            <c:idx val="4"/>
            <c:spPr>
              <a:solidFill>
                <a:schemeClr val="tx2"/>
              </a:solidFill>
            </c:spPr>
          </c:dPt>
          <c:dLbls>
            <c:dLbl>
              <c:idx val="2"/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</c:dLbl>
            <c:dLbl>
              <c:idx val="4"/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</c:dLbl>
            <c:dLbl>
              <c:idx val="6"/>
              <c:tx>
                <c:rich>
                  <a:bodyPr/>
                  <a:lstStyle/>
                  <a:p>
                    <a:r>
                      <a:rPr lang="en-US" dirty="0"/>
                      <a:t>Non-improved source</a:t>
                    </a:r>
                    <a:r>
                      <a:rPr lang="en-US"/>
                      <a:t>
</a:t>
                    </a:r>
                    <a:r>
                      <a:rPr lang="en-US" smtClean="0"/>
                      <a:t>43%</a:t>
                    </a:r>
                    <a:endParaRPr lang="en-US" dirty="0"/>
                  </a:p>
                </c:rich>
              </c:tx>
              <c:showCatName val="1"/>
              <c:showPercent val="1"/>
            </c:dLbl>
            <c:showCatName val="1"/>
            <c:showPercent val="1"/>
            <c:showLeaderLines val="1"/>
          </c:dLbls>
          <c:cat>
            <c:strRef>
              <c:f>Sheet1!$A$2:$A$6</c:f>
              <c:strCache>
                <c:ptCount val="5"/>
                <c:pt idx="0">
                  <c:v>Piped water into dwelling/yard/plot</c:v>
                </c:pt>
                <c:pt idx="1">
                  <c:v>Public tap/standpipe</c:v>
                </c:pt>
                <c:pt idx="2">
                  <c:v>Tube well or borehole</c:v>
                </c:pt>
                <c:pt idx="3">
                  <c:v>Protected dug well/spring</c:v>
                </c:pt>
                <c:pt idx="4">
                  <c:v>Non-improved source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7</c:v>
                </c:pt>
                <c:pt idx="1">
                  <c:v>16</c:v>
                </c:pt>
                <c:pt idx="2">
                  <c:v>51</c:v>
                </c:pt>
                <c:pt idx="3">
                  <c:v>6</c:v>
                </c:pt>
                <c:pt idx="4">
                  <c:v>20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  <c:dispBlanksAs val="zero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0.16705607476635514"/>
          <c:y val="8.57558139534884E-2"/>
          <c:w val="0.66900311526479772"/>
          <c:h val="0.8323643410852712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0"/>
            <c:spPr>
              <a:solidFill>
                <a:schemeClr val="bg2">
                  <a:lumMod val="20000"/>
                  <a:lumOff val="80000"/>
                </a:schemeClr>
              </a:solidFill>
            </c:spPr>
          </c:dPt>
          <c:dPt>
            <c:idx val="1"/>
            <c:spPr>
              <a:solidFill>
                <a:schemeClr val="bg2">
                  <a:lumMod val="60000"/>
                  <a:lumOff val="40000"/>
                </a:schemeClr>
              </a:solidFill>
            </c:spPr>
          </c:dPt>
          <c:dPt>
            <c:idx val="2"/>
            <c:spPr>
              <a:solidFill>
                <a:schemeClr val="bg2">
                  <a:lumMod val="50000"/>
                </a:schemeClr>
              </a:solidFill>
            </c:spPr>
          </c:dPt>
          <c:dPt>
            <c:idx val="3"/>
            <c:spPr>
              <a:solidFill>
                <a:schemeClr val="bg2"/>
              </a:solidFill>
            </c:spPr>
          </c:dPt>
          <c:dPt>
            <c:idx val="4"/>
            <c:spPr>
              <a:solidFill>
                <a:schemeClr val="tx2">
                  <a:lumMod val="50000"/>
                </a:schemeClr>
              </a:solidFill>
            </c:spPr>
          </c:dPt>
          <c:dPt>
            <c:idx val="5"/>
            <c:spPr>
              <a:solidFill>
                <a:schemeClr val="tx2"/>
              </a:solidFill>
            </c:spPr>
          </c:dPt>
          <c:dLbls>
            <c:dLbl>
              <c:idx val="3"/>
              <c:layout>
                <c:manualLayout>
                  <c:x val="-0.13193178058625038"/>
                  <c:y val="0.15896387951506077"/>
                </c:manualLayout>
              </c:layout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CatName val="1"/>
              <c:showPercent val="1"/>
            </c:dLbl>
            <c:dLbl>
              <c:idx val="4"/>
              <c:layout/>
              <c:tx>
                <c:rich>
                  <a:bodyPr/>
                  <a:lstStyle/>
                  <a:p>
                    <a:pPr>
                      <a:defRPr>
                        <a:solidFill>
                          <a:schemeClr val="bg1"/>
                        </a:solidFill>
                      </a:defRPr>
                    </a:pPr>
                    <a:r>
                      <a:rPr lang="en-US"/>
                      <a:t>Pit latrine without slab/open pit
</a:t>
                    </a:r>
                    <a:r>
                      <a:rPr lang="en-US" smtClean="0"/>
                      <a:t>75%</a:t>
                    </a:r>
                    <a:endParaRPr lang="en-US"/>
                  </a:p>
                </c:rich>
              </c:tx>
              <c:spPr/>
              <c:showCatName val="1"/>
              <c:showPercent val="1"/>
            </c:dLbl>
            <c:dLbl>
              <c:idx val="5"/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</c:dLbl>
            <c:showCatName val="1"/>
            <c:showPercent val="1"/>
            <c:showLeaderLines val="1"/>
          </c:dLbls>
          <c:cat>
            <c:strRef>
              <c:f>Sheet1!$A$2:$A$7</c:f>
              <c:strCache>
                <c:ptCount val="6"/>
                <c:pt idx="0">
                  <c:v>Flush/pour flush to piped sewer system</c:v>
                </c:pt>
                <c:pt idx="1">
                  <c:v>VIP latrine</c:v>
                </c:pt>
                <c:pt idx="2">
                  <c:v>Pit latrine with slab</c:v>
                </c:pt>
                <c:pt idx="3">
                  <c:v>Shared facility</c:v>
                </c:pt>
                <c:pt idx="4">
                  <c:v>Pit latrine without slab/open pit</c:v>
                </c:pt>
                <c:pt idx="5">
                  <c:v>No facility/bush/ field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2</c:v>
                </c:pt>
                <c:pt idx="1">
                  <c:v>2</c:v>
                </c:pt>
                <c:pt idx="2">
                  <c:v>5</c:v>
                </c:pt>
                <c:pt idx="3">
                  <c:v>6</c:v>
                </c:pt>
                <c:pt idx="4">
                  <c:v>75</c:v>
                </c:pt>
                <c:pt idx="5">
                  <c:v>11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  <c:dispBlanksAs val="zero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1.6975308641975603E-2"/>
          <c:y val="0.1515257636883024"/>
          <c:w val="0.96604938271604934"/>
          <c:h val="0.70908224393350161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0"/>
            <c:spPr>
              <a:solidFill>
                <a:schemeClr val="tx2"/>
              </a:solidFill>
            </c:spPr>
          </c:dPt>
          <c:dPt>
            <c:idx val="1"/>
            <c:spPr>
              <a:solidFill>
                <a:schemeClr val="bg2"/>
              </a:solidFill>
            </c:spPr>
          </c:dPt>
          <c:dPt>
            <c:idx val="2"/>
            <c:spPr>
              <a:solidFill>
                <a:schemeClr val="tx1"/>
              </a:solidFill>
            </c:spPr>
          </c:dPt>
          <c:dLbls>
            <c:txPr>
              <a:bodyPr/>
              <a:lstStyle/>
              <a:p>
                <a:pPr>
                  <a:defRPr lang="en-US" sz="2000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9</c:v>
                </c:pt>
                <c:pt idx="1">
                  <c:v>35</c:v>
                </c:pt>
                <c:pt idx="2">
                  <c:v>4</c:v>
                </c:pt>
              </c:numCache>
            </c:numRef>
          </c:val>
        </c:ser>
        <c:dLbls>
          <c:showVal val="1"/>
        </c:dLbls>
        <c:gapWidth val="75"/>
        <c:overlap val="-5"/>
        <c:axId val="81265024"/>
        <c:axId val="81266560"/>
      </c:barChart>
      <c:catAx>
        <c:axId val="81265024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lang="en-US"/>
            </a:pPr>
            <a:endParaRPr lang="en-US"/>
          </a:p>
        </c:txPr>
        <c:crossAx val="81266560"/>
        <c:crosses val="autoZero"/>
        <c:auto val="1"/>
        <c:lblAlgn val="ctr"/>
        <c:lblOffset val="100"/>
      </c:catAx>
      <c:valAx>
        <c:axId val="81266560"/>
        <c:scaling>
          <c:orientation val="minMax"/>
        </c:scaling>
        <c:delete val="1"/>
        <c:axPos val="l"/>
        <c:numFmt formatCode="General" sourceLinked="1"/>
        <c:tickLblPos val="none"/>
        <c:crossAx val="8126502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Rural</c:v>
                </c:pt>
              </c:strCache>
            </c:strRef>
          </c:tx>
          <c:spPr>
            <a:solidFill>
              <a:schemeClr val="tx1"/>
            </a:solidFill>
          </c:spPr>
          <c:dLbls>
            <c:txPr>
              <a:bodyPr/>
              <a:lstStyle/>
              <a:p>
                <a:pPr>
                  <a:defRPr lang="en-US"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Car/truck</c:v>
                </c:pt>
                <c:pt idx="1">
                  <c:v>Bicycle</c:v>
                </c:pt>
                <c:pt idx="2">
                  <c:v>Mobile telephone</c:v>
                </c:pt>
                <c:pt idx="3">
                  <c:v>Television</c:v>
                </c:pt>
                <c:pt idx="4">
                  <c:v>Radio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1</c:v>
                </c:pt>
                <c:pt idx="1">
                  <c:v>47</c:v>
                </c:pt>
                <c:pt idx="2">
                  <c:v>32</c:v>
                </c:pt>
                <c:pt idx="3">
                  <c:v>6</c:v>
                </c:pt>
                <c:pt idx="4">
                  <c:v>50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Urban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lang="en-US"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Car/truck</c:v>
                </c:pt>
                <c:pt idx="1">
                  <c:v>Bicycle</c:v>
                </c:pt>
                <c:pt idx="2">
                  <c:v>Mobile telephone</c:v>
                </c:pt>
                <c:pt idx="3">
                  <c:v>Television</c:v>
                </c:pt>
                <c:pt idx="4">
                  <c:v>Radio</c:v>
                </c:pt>
              </c:strCache>
            </c:strRef>
          </c:cat>
          <c:val>
            <c:numRef>
              <c:f>Sheet1!$C$2:$C$6</c:f>
              <c:numCache>
                <c:formatCode>0</c:formatCode>
                <c:ptCount val="5"/>
                <c:pt idx="0">
                  <c:v>7</c:v>
                </c:pt>
                <c:pt idx="1">
                  <c:v>30</c:v>
                </c:pt>
                <c:pt idx="2">
                  <c:v>73</c:v>
                </c:pt>
                <c:pt idx="3">
                  <c:v>34</c:v>
                </c:pt>
                <c:pt idx="4">
                  <c:v>70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</c:spPr>
          <c:dPt>
            <c:idx val="4"/>
            <c:spPr>
              <a:solidFill>
                <a:schemeClr val="tx2"/>
              </a:solidFill>
            </c:spPr>
          </c:dPt>
          <c:dLbls>
            <c:txPr>
              <a:bodyPr/>
              <a:lstStyle/>
              <a:p>
                <a:pPr>
                  <a:defRPr lang="en-US"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Car/truck</c:v>
                </c:pt>
                <c:pt idx="1">
                  <c:v>Bicycle</c:v>
                </c:pt>
                <c:pt idx="2">
                  <c:v>Mobile telephone</c:v>
                </c:pt>
                <c:pt idx="3">
                  <c:v>Television</c:v>
                </c:pt>
                <c:pt idx="4">
                  <c:v>Radio</c:v>
                </c:pt>
              </c:strCache>
            </c:strRef>
          </c:cat>
          <c:val>
            <c:numRef>
              <c:f>Sheet1!$D$2:$D$6</c:f>
              <c:numCache>
                <c:formatCode>0</c:formatCode>
                <c:ptCount val="5"/>
                <c:pt idx="0">
                  <c:v>2</c:v>
                </c:pt>
                <c:pt idx="1">
                  <c:v>44</c:v>
                </c:pt>
                <c:pt idx="2">
                  <c:v>39</c:v>
                </c:pt>
                <c:pt idx="3">
                  <c:v>11</c:v>
                </c:pt>
                <c:pt idx="4">
                  <c:v>53</c:v>
                </c:pt>
              </c:numCache>
            </c:numRef>
          </c:val>
        </c:ser>
        <c:dLbls>
          <c:showVal val="1"/>
        </c:dLbls>
        <c:overlap val="-25"/>
        <c:axId val="81314176"/>
        <c:axId val="81315712"/>
      </c:barChart>
      <c:catAx>
        <c:axId val="81314176"/>
        <c:scaling>
          <c:orientation val="minMax"/>
        </c:scaling>
        <c:axPos val="l"/>
        <c:majorTickMark val="none"/>
        <c:tickLblPos val="nextTo"/>
        <c:txPr>
          <a:bodyPr/>
          <a:lstStyle/>
          <a:p>
            <a:pPr>
              <a:defRPr lang="en-US"/>
            </a:pPr>
            <a:endParaRPr lang="en-US"/>
          </a:p>
        </c:txPr>
        <c:crossAx val="81315712"/>
        <c:crosses val="autoZero"/>
        <c:auto val="1"/>
        <c:lblAlgn val="ctr"/>
        <c:lblOffset val="100"/>
      </c:catAx>
      <c:valAx>
        <c:axId val="81315712"/>
        <c:scaling>
          <c:orientation val="minMax"/>
        </c:scaling>
        <c:delete val="1"/>
        <c:axPos val="b"/>
        <c:numFmt formatCode="0" sourceLinked="1"/>
        <c:majorTickMark val="none"/>
        <c:tickLblPos val="none"/>
        <c:crossAx val="81314176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lang="en-US"/>
          </a:pPr>
          <a:endParaRPr lang="en-US"/>
        </a:p>
      </c:txPr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0.11067032467398269"/>
          <c:y val="3.3672391930733854E-2"/>
          <c:w val="0.8893296753260177"/>
          <c:h val="0.9382672814603209"/>
        </c:manualLayout>
      </c:layout>
      <c:barChart>
        <c:barDir val="bar"/>
        <c:grouping val="stacked"/>
        <c:ser>
          <c:idx val="0"/>
          <c:order val="0"/>
          <c:tx>
            <c:strRef>
              <c:f>Sheet1!$A$2</c:f>
              <c:strCache>
                <c:ptCount val="1"/>
                <c:pt idx="0">
                  <c:v>No education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6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lang="en-US" sz="2000"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Men 15-49</c:v>
                </c:pt>
                <c:pt idx="1">
                  <c:v>Women 15-49</c:v>
                </c:pt>
              </c:strCache>
            </c:strRef>
          </c:cat>
          <c:val>
            <c:numRef>
              <c:f>Sheet1!$B$2:$C$2</c:f>
              <c:numCache>
                <c:formatCode>0</c:formatCode>
                <c:ptCount val="2"/>
                <c:pt idx="0">
                  <c:v>6</c:v>
                </c:pt>
                <c:pt idx="1">
                  <c:v>15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Some primary</c:v>
                </c:pt>
              </c:strCache>
            </c:strRef>
          </c:tx>
          <c:spPr>
            <a:solidFill>
              <a:schemeClr val="bg2"/>
            </a:solidFill>
          </c:spP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53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lang="en-US" sz="2000"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Men 15-49</c:v>
                </c:pt>
                <c:pt idx="1">
                  <c:v>Women 15-49</c:v>
                </c:pt>
              </c:strCache>
            </c:strRef>
          </c:cat>
          <c:val>
            <c:numRef>
              <c:f>Sheet1!$B$3:$C$3</c:f>
              <c:numCache>
                <c:formatCode>0</c:formatCode>
                <c:ptCount val="2"/>
                <c:pt idx="0">
                  <c:v>53</c:v>
                </c:pt>
                <c:pt idx="1">
                  <c:v>56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Completed primary</c:v>
                </c:pt>
              </c:strCache>
            </c:strRef>
          </c:tx>
          <c:spPr>
            <a:solidFill>
              <a:schemeClr val="bg2">
                <a:lumMod val="50000"/>
              </a:schemeClr>
            </a:solidFill>
          </c:spPr>
          <c:dLbls>
            <c:txPr>
              <a:bodyPr/>
              <a:lstStyle/>
              <a:p>
                <a:pPr>
                  <a:defRPr lang="en-US" sz="2000"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Men 15-49</c:v>
                </c:pt>
                <c:pt idx="1">
                  <c:v>Women 15-49</c:v>
                </c:pt>
              </c:strCache>
            </c:strRef>
          </c:cat>
          <c:val>
            <c:numRef>
              <c:f>Sheet1!$B$4:$C$4</c:f>
              <c:numCache>
                <c:formatCode>0</c:formatCode>
                <c:ptCount val="2"/>
                <c:pt idx="0">
                  <c:v>9</c:v>
                </c:pt>
                <c:pt idx="1">
                  <c:v>9</c:v>
                </c:pt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Some secondary </c:v>
                </c:pt>
              </c:strCache>
            </c:strRef>
          </c:tx>
          <c:spPr>
            <a:solidFill>
              <a:schemeClr val="tx2">
                <a:lumMod val="50000"/>
              </a:schemeClr>
            </a:solidFill>
          </c:spPr>
          <c:dLbls>
            <c:txPr>
              <a:bodyPr/>
              <a:lstStyle/>
              <a:p>
                <a:pPr>
                  <a:defRPr lang="en-US" sz="2000"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Men 15-49</c:v>
                </c:pt>
                <c:pt idx="1">
                  <c:v>Women 15-49</c:v>
                </c:pt>
              </c:strCache>
            </c:strRef>
          </c:cat>
          <c:val>
            <c:numRef>
              <c:f>Sheet1!$B$5:$C$5</c:f>
              <c:numCache>
                <c:formatCode>0</c:formatCode>
                <c:ptCount val="2"/>
                <c:pt idx="0">
                  <c:v>17</c:v>
                </c:pt>
                <c:pt idx="1">
                  <c:v>13</c:v>
                </c:pt>
              </c:numCache>
            </c:numRef>
          </c:val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Completed secondary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</c:spP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11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Men 15-49</c:v>
                </c:pt>
                <c:pt idx="1">
                  <c:v>Women 15-49</c:v>
                </c:pt>
              </c:strCache>
            </c:strRef>
          </c:cat>
          <c:val>
            <c:numRef>
              <c:f>Sheet1!$B$6:$C$6</c:f>
              <c:numCache>
                <c:formatCode>0</c:formatCode>
                <c:ptCount val="2"/>
                <c:pt idx="0">
                  <c:v>11</c:v>
                </c:pt>
                <c:pt idx="1">
                  <c:v>6</c:v>
                </c:pt>
              </c:numCache>
            </c:numRef>
          </c:val>
        </c:ser>
        <c:ser>
          <c:idx val="5"/>
          <c:order val="5"/>
          <c:tx>
            <c:strRef>
              <c:f>Sheet1!$A$7</c:f>
              <c:strCache>
                <c:ptCount val="1"/>
                <c:pt idx="0">
                  <c:v>More than secondary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Men 15-49</c:v>
                </c:pt>
                <c:pt idx="1">
                  <c:v>Women 15-49</c:v>
                </c:pt>
              </c:strCache>
            </c:strRef>
          </c:cat>
          <c:val>
            <c:numRef>
              <c:f>Sheet1!$B$7:$C$7</c:f>
              <c:numCache>
                <c:formatCode>0</c:formatCode>
                <c:ptCount val="2"/>
                <c:pt idx="0">
                  <c:v>3</c:v>
                </c:pt>
                <c:pt idx="1">
                  <c:v>2</c:v>
                </c:pt>
              </c:numCache>
            </c:numRef>
          </c:val>
        </c:ser>
        <c:dLbls>
          <c:showVal val="1"/>
        </c:dLbls>
        <c:gapWidth val="95"/>
        <c:overlap val="100"/>
        <c:axId val="102652928"/>
        <c:axId val="102658816"/>
      </c:barChart>
      <c:catAx>
        <c:axId val="102652928"/>
        <c:scaling>
          <c:orientation val="minMax"/>
        </c:scaling>
        <c:axPos val="l"/>
        <c:majorTickMark val="none"/>
        <c:tickLblPos val="nextTo"/>
        <c:txPr>
          <a:bodyPr/>
          <a:lstStyle/>
          <a:p>
            <a:pPr>
              <a:defRPr lang="en-US"/>
            </a:pPr>
            <a:endParaRPr lang="en-US"/>
          </a:p>
        </c:txPr>
        <c:crossAx val="102658816"/>
        <c:crosses val="autoZero"/>
        <c:auto val="1"/>
        <c:lblAlgn val="ctr"/>
        <c:lblOffset val="100"/>
      </c:catAx>
      <c:valAx>
        <c:axId val="102658816"/>
        <c:scaling>
          <c:orientation val="minMax"/>
        </c:scaling>
        <c:delete val="1"/>
        <c:axPos val="b"/>
        <c:numFmt formatCode="0" sourceLinked="1"/>
        <c:tickLblPos val="none"/>
        <c:crossAx val="10265292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lang="en-US" sz="2000" b="1"/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Sheet1!$B$2:$C$2</c:f>
              <c:numCache>
                <c:formatCode>0</c:formatCode>
                <c:ptCount val="2"/>
                <c:pt idx="0">
                  <c:v>68</c:v>
                </c:pt>
                <c:pt idx="1">
                  <c:v>81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Urban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lang="en-US" sz="2000" b="1"/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Sheet1!$B$3:$C$3</c:f>
              <c:numCache>
                <c:formatCode>0</c:formatCode>
                <c:ptCount val="2"/>
                <c:pt idx="0">
                  <c:v>83</c:v>
                </c:pt>
                <c:pt idx="1">
                  <c:v>92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Rural</c:v>
                </c:pt>
              </c:strCache>
            </c:strRef>
          </c:tx>
          <c:spPr>
            <a:solidFill>
              <a:schemeClr val="tx1"/>
            </a:solidFill>
          </c:spPr>
          <c:dLbls>
            <c:txPr>
              <a:bodyPr/>
              <a:lstStyle/>
              <a:p>
                <a:pPr>
                  <a:defRPr lang="en-US" sz="2000" b="1"/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Sheet1!$B$4:$C$4</c:f>
              <c:numCache>
                <c:formatCode>0</c:formatCode>
                <c:ptCount val="2"/>
                <c:pt idx="0">
                  <c:v>64</c:v>
                </c:pt>
                <c:pt idx="1">
                  <c:v>78</c:v>
                </c:pt>
              </c:numCache>
            </c:numRef>
          </c:val>
        </c:ser>
        <c:dLbls>
          <c:showVal val="1"/>
        </c:dLbls>
        <c:overlap val="-25"/>
        <c:axId val="108554880"/>
        <c:axId val="108654976"/>
      </c:barChart>
      <c:catAx>
        <c:axId val="108554880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lang="en-US"/>
            </a:pPr>
            <a:endParaRPr lang="en-US"/>
          </a:p>
        </c:txPr>
        <c:crossAx val="108654976"/>
        <c:crosses val="autoZero"/>
        <c:auto val="1"/>
        <c:lblAlgn val="ctr"/>
        <c:lblOffset val="100"/>
      </c:catAx>
      <c:valAx>
        <c:axId val="108654976"/>
        <c:scaling>
          <c:orientation val="minMax"/>
          <c:min val="0"/>
        </c:scaling>
        <c:delete val="1"/>
        <c:axPos val="l"/>
        <c:numFmt formatCode="0" sourceLinked="1"/>
        <c:tickLblPos val="none"/>
        <c:crossAx val="108554880"/>
        <c:crosses val="autoZero"/>
        <c:crossBetween val="between"/>
      </c:valAx>
    </c:plotArea>
    <c:legend>
      <c:legendPos val="t"/>
      <c:layout/>
      <c:txPr>
        <a:bodyPr/>
        <a:lstStyle/>
        <a:p>
          <a:pPr>
            <a:defRPr lang="en-US"/>
          </a:pPr>
          <a:endParaRPr lang="en-US"/>
        </a:p>
      </c:txPr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1.6975308641975603E-2"/>
          <c:y val="0.13783383807793503"/>
          <c:w val="0.96604938271604934"/>
          <c:h val="0.67844619422572183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lang="en-US" sz="2000"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Read newspaper*</c:v>
                </c:pt>
                <c:pt idx="1">
                  <c:v>Watches TV*</c:v>
                </c:pt>
                <c:pt idx="2">
                  <c:v>Listens to radio*</c:v>
                </c:pt>
                <c:pt idx="3">
                  <c:v>All three media</c:v>
                </c:pt>
                <c:pt idx="4">
                  <c:v>No mass media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12</c:v>
                </c:pt>
                <c:pt idx="1">
                  <c:v>16</c:v>
                </c:pt>
                <c:pt idx="2">
                  <c:v>57</c:v>
                </c:pt>
                <c:pt idx="3">
                  <c:v>5</c:v>
                </c:pt>
                <c:pt idx="4">
                  <c:v>38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bg2"/>
            </a:solidFill>
          </c:spP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26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34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76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lang="en-US" sz="2000"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Read newspaper*</c:v>
                </c:pt>
                <c:pt idx="1">
                  <c:v>Watches TV*</c:v>
                </c:pt>
                <c:pt idx="2">
                  <c:v>Listens to radio*</c:v>
                </c:pt>
                <c:pt idx="3">
                  <c:v>All three media</c:v>
                </c:pt>
                <c:pt idx="4">
                  <c:v>No mass media</c:v>
                </c:pt>
              </c:strCache>
            </c:strRef>
          </c:cat>
          <c:val>
            <c:numRef>
              <c:f>Sheet1!$C$2:$C$6</c:f>
              <c:numCache>
                <c:formatCode>0</c:formatCode>
                <c:ptCount val="5"/>
                <c:pt idx="0">
                  <c:v>26</c:v>
                </c:pt>
                <c:pt idx="1">
                  <c:v>34</c:v>
                </c:pt>
                <c:pt idx="2">
                  <c:v>76</c:v>
                </c:pt>
                <c:pt idx="3">
                  <c:v>14</c:v>
                </c:pt>
                <c:pt idx="4">
                  <c:v>17</c:v>
                </c:pt>
              </c:numCache>
            </c:numRef>
          </c:val>
        </c:ser>
        <c:dLbls>
          <c:showVal val="1"/>
        </c:dLbls>
        <c:gapWidth val="75"/>
        <c:overlap val="-5"/>
        <c:axId val="108783104"/>
        <c:axId val="108784640"/>
      </c:barChart>
      <c:catAx>
        <c:axId val="108783104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lang="en-US"/>
            </a:pPr>
            <a:endParaRPr lang="en-US"/>
          </a:p>
        </c:txPr>
        <c:crossAx val="108784640"/>
        <c:crosses val="autoZero"/>
        <c:auto val="1"/>
        <c:lblAlgn val="ctr"/>
        <c:lblOffset val="100"/>
      </c:catAx>
      <c:valAx>
        <c:axId val="108784640"/>
        <c:scaling>
          <c:orientation val="minMax"/>
        </c:scaling>
        <c:delete val="1"/>
        <c:axPos val="l"/>
        <c:numFmt formatCode="0" sourceLinked="1"/>
        <c:tickLblPos val="none"/>
        <c:crossAx val="108783104"/>
        <c:crosses val="autoZero"/>
        <c:crossBetween val="between"/>
      </c:valAx>
    </c:plotArea>
    <c:legend>
      <c:legendPos val="t"/>
      <c:layout/>
      <c:txPr>
        <a:bodyPr/>
        <a:lstStyle/>
        <a:p>
          <a:pPr>
            <a:defRPr lang="en-US"/>
          </a:pPr>
          <a:endParaRPr lang="en-US"/>
        </a:p>
      </c:txPr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3.4188034188034191E-2"/>
          <c:y val="0.11839999166770741"/>
          <c:w val="0.95014245014245013"/>
          <c:h val="0.70989792942549401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lang="en-US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56</c:v>
                </c:pt>
                <c:pt idx="1">
                  <c:v>50</c:v>
                </c:pt>
                <c:pt idx="2">
                  <c:v>57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lang="en-US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3"/>
                <c:pt idx="0">
                  <c:v>82</c:v>
                </c:pt>
                <c:pt idx="1">
                  <c:v>76</c:v>
                </c:pt>
                <c:pt idx="2">
                  <c:v>84</c:v>
                </c:pt>
              </c:numCache>
            </c:numRef>
          </c:val>
        </c:ser>
        <c:dLbls>
          <c:showVal val="1"/>
        </c:dLbls>
        <c:gapWidth val="75"/>
        <c:overlap val="-5"/>
        <c:axId val="108839296"/>
        <c:axId val="108840832"/>
      </c:barChart>
      <c:catAx>
        <c:axId val="108839296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lang="en-US" sz="1800"/>
            </a:pPr>
            <a:endParaRPr lang="en-US"/>
          </a:p>
        </c:txPr>
        <c:crossAx val="108840832"/>
        <c:crosses val="autoZero"/>
        <c:auto val="1"/>
        <c:lblAlgn val="ctr"/>
        <c:lblOffset val="100"/>
      </c:catAx>
      <c:valAx>
        <c:axId val="108840832"/>
        <c:scaling>
          <c:orientation val="minMax"/>
        </c:scaling>
        <c:delete val="1"/>
        <c:axPos val="l"/>
        <c:numFmt formatCode="0" sourceLinked="1"/>
        <c:tickLblPos val="none"/>
        <c:crossAx val="108839296"/>
        <c:crosses val="autoZero"/>
        <c:crossBetween val="between"/>
      </c:valAx>
    </c:plotArea>
    <c:legend>
      <c:legendPos val="t"/>
      <c:layout/>
      <c:txPr>
        <a:bodyPr/>
        <a:lstStyle/>
        <a:p>
          <a:pPr>
            <a:defRPr lang="en-US"/>
          </a:pPr>
          <a:endParaRPr lang="en-US"/>
        </a:p>
      </c:txPr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0.67717</cdr:x>
      <cdr:y>0.39189</cdr:y>
    </cdr:from>
    <cdr:to>
      <cdr:x>0.74016</cdr:x>
      <cdr:y>0.44595</cdr:y>
    </cdr:to>
    <cdr:sp macro="" textlink="">
      <cdr:nvSpPr>
        <cdr:cNvPr id="3" name="Straight Connector 2"/>
        <cdr:cNvSpPr/>
      </cdr:nvSpPr>
      <cdr:spPr>
        <a:xfrm xmlns:a="http://schemas.openxmlformats.org/drawingml/2006/main" rot="5400000" flipH="1" flipV="1">
          <a:off x="6705600" y="2057399"/>
          <a:ext cx="304802" cy="609602"/>
        </a:xfrm>
        <a:prstGeom xmlns:a="http://schemas.openxmlformats.org/drawingml/2006/main" prst="line">
          <a:avLst/>
        </a:prstGeom>
        <a:ln xmlns:a="http://schemas.openxmlformats.org/drawingml/2006/main" w="15875">
          <a:solidFill>
            <a:schemeClr val="tx1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en-US"/>
        </a:p>
      </cdr:txBody>
    </cdr:sp>
  </cdr:relSizeAnchor>
  <cdr:relSizeAnchor xmlns:cdr="http://schemas.openxmlformats.org/drawingml/2006/chartDrawing">
    <cdr:from>
      <cdr:x>0.67717</cdr:x>
      <cdr:y>0.55405</cdr:y>
    </cdr:from>
    <cdr:to>
      <cdr:x>0.67717</cdr:x>
      <cdr:y>0.61511</cdr:y>
    </cdr:to>
    <cdr:sp macro="" textlink="">
      <cdr:nvSpPr>
        <cdr:cNvPr id="5" name="Straight Connector 4"/>
        <cdr:cNvSpPr/>
      </cdr:nvSpPr>
      <cdr:spPr>
        <a:xfrm xmlns:a="http://schemas.openxmlformats.org/drawingml/2006/main" rot="5400000">
          <a:off x="6381065" y="3296335"/>
          <a:ext cx="344270" cy="1"/>
        </a:xfrm>
        <a:prstGeom xmlns:a="http://schemas.openxmlformats.org/drawingml/2006/main" prst="line">
          <a:avLst/>
        </a:prstGeom>
        <a:ln xmlns:a="http://schemas.openxmlformats.org/drawingml/2006/main" w="15875">
          <a:solidFill>
            <a:schemeClr val="tx1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en-US"/>
        </a:p>
      </cdr:txBody>
    </cdr:sp>
  </cdr:relSizeAnchor>
  <cdr:relSizeAnchor xmlns:cdr="http://schemas.openxmlformats.org/drawingml/2006/chartDrawing">
    <cdr:from>
      <cdr:x>0.79528</cdr:x>
      <cdr:y>0.39189</cdr:y>
    </cdr:from>
    <cdr:to>
      <cdr:x>0.8189</cdr:x>
      <cdr:y>0.44595</cdr:y>
    </cdr:to>
    <cdr:sp macro="" textlink="">
      <cdr:nvSpPr>
        <cdr:cNvPr id="7" name="Straight Connector 6"/>
        <cdr:cNvSpPr/>
      </cdr:nvSpPr>
      <cdr:spPr>
        <a:xfrm xmlns:a="http://schemas.openxmlformats.org/drawingml/2006/main" rot="5400000">
          <a:off x="7696200" y="2209800"/>
          <a:ext cx="228601" cy="304800"/>
        </a:xfrm>
        <a:prstGeom xmlns:a="http://schemas.openxmlformats.org/drawingml/2006/main" prst="line">
          <a:avLst/>
        </a:prstGeom>
        <a:ln xmlns:a="http://schemas.openxmlformats.org/drawingml/2006/main" w="15875">
          <a:solidFill>
            <a:schemeClr val="tx1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en-US"/>
        </a:p>
      </cdr:txBody>
    </cdr:sp>
  </cdr:relSizeAnchor>
  <cdr:relSizeAnchor xmlns:cdr="http://schemas.openxmlformats.org/drawingml/2006/chartDrawing">
    <cdr:from>
      <cdr:x>0.77988</cdr:x>
      <cdr:y>0.54861</cdr:y>
    </cdr:from>
    <cdr:to>
      <cdr:x>0.79046</cdr:x>
      <cdr:y>0.61517</cdr:y>
    </cdr:to>
    <cdr:sp macro="" textlink="">
      <cdr:nvSpPr>
        <cdr:cNvPr id="9" name="Straight Connector 8"/>
        <cdr:cNvSpPr/>
      </cdr:nvSpPr>
      <cdr:spPr>
        <a:xfrm xmlns:a="http://schemas.openxmlformats.org/drawingml/2006/main" rot="5400000" flipH="1" flipV="1">
          <a:off x="7410736" y="3229971"/>
          <a:ext cx="375312" cy="102355"/>
        </a:xfrm>
        <a:prstGeom xmlns:a="http://schemas.openxmlformats.org/drawingml/2006/main" prst="line">
          <a:avLst/>
        </a:prstGeom>
        <a:ln xmlns:a="http://schemas.openxmlformats.org/drawingml/2006/main" w="15875">
          <a:solidFill>
            <a:schemeClr val="tx1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en-US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8E7B0B-A4E6-4FE2-8283-B9B4B907BE24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6D10D9-0F67-44E1-BE0F-F4E9820043A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9319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E0E474-422A-4C05-8188-EE94C438BEC4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6425"/>
            <a:ext cx="5486400" cy="41830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482B86-7681-4ABD-A9EB-4A4F682984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766603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482B86-7681-4ABD-A9EB-4A4F6829843C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482B86-7681-4ABD-A9EB-4A4F6829843C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482B86-7681-4ABD-A9EB-4A4F6829843C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482B86-7681-4ABD-A9EB-4A4F6829843C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482B86-7681-4ABD-A9EB-4A4F6829843C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/>
          <p:cNvSpPr txBox="1">
            <a:spLocks/>
          </p:cNvSpPr>
          <p:nvPr userDrawn="1"/>
        </p:nvSpPr>
        <p:spPr>
          <a:xfrm>
            <a:off x="0" y="510540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2010 Tanzania Demographic and Health Survey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6445B-0EDC-433B-B191-BDB7E9CD267B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E720A-3229-4A3F-8840-DE4EF1E60A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6445B-0EDC-433B-B191-BDB7E9CD267B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E720A-3229-4A3F-8840-DE4EF1E60A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/>
          <p:cNvSpPr txBox="1">
            <a:spLocks/>
          </p:cNvSpPr>
          <p:nvPr userDrawn="1"/>
        </p:nvSpPr>
        <p:spPr>
          <a:xfrm>
            <a:off x="0" y="533400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2010 Malawi Demographic and Health Survey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" name="Picture 9" descr="designtry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1849973"/>
            <a:ext cx="9144000" cy="315805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BE585-C8C2-4C25-8683-0912DB69C115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022E9-23B3-40B2-97B8-DF71696F2E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BE585-C8C2-4C25-8683-0912DB69C115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022E9-23B3-40B2-97B8-DF71696F2E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BE585-C8C2-4C25-8683-0912DB69C115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022E9-23B3-40B2-97B8-DF71696F2E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BE585-C8C2-4C25-8683-0912DB69C115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022E9-23B3-40B2-97B8-DF71696F2E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BE585-C8C2-4C25-8683-0912DB69C115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022E9-23B3-40B2-97B8-DF71696F2E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BE585-C8C2-4C25-8683-0912DB69C115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022E9-23B3-40B2-97B8-DF71696F2E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BE585-C8C2-4C25-8683-0912DB69C115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022E9-23B3-40B2-97B8-DF71696F2E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6445B-0EDC-433B-B191-BDB7E9CD267B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E720A-3229-4A3F-8840-DE4EF1E60A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BE585-C8C2-4C25-8683-0912DB69C115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022E9-23B3-40B2-97B8-DF71696F2E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BE585-C8C2-4C25-8683-0912DB69C115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022E9-23B3-40B2-97B8-DF71696F2E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BE585-C8C2-4C25-8683-0912DB69C115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022E9-23B3-40B2-97B8-DF71696F2E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2BE585-C8C2-4C25-8683-0912DB69C115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022E9-23B3-40B2-97B8-DF71696F2E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6445B-0EDC-433B-B191-BDB7E9CD267B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E720A-3229-4A3F-8840-DE4EF1E60A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6445B-0EDC-433B-B191-BDB7E9CD267B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E720A-3229-4A3F-8840-DE4EF1E60A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6445B-0EDC-433B-B191-BDB7E9CD267B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E720A-3229-4A3F-8840-DE4EF1E60A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6445B-0EDC-433B-B191-BDB7E9CD267B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E720A-3229-4A3F-8840-DE4EF1E60A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6445B-0EDC-433B-B191-BDB7E9CD267B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E720A-3229-4A3F-8840-DE4EF1E60A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6445B-0EDC-433B-B191-BDB7E9CD267B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E720A-3229-4A3F-8840-DE4EF1E60A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6445B-0EDC-433B-B191-BDB7E9CD267B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E720A-3229-4A3F-8840-DE4EF1E60A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96445B-0EDC-433B-B191-BDB7E9CD267B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2E720A-3229-4A3F-8840-DE4EF1E60A1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2BE585-C8C2-4C25-8683-0912DB69C115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1022E9-23B3-40B2-97B8-DF71696F2EC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685800" y="282575"/>
            <a:ext cx="7772400" cy="1470025"/>
          </a:xfrm>
        </p:spPr>
        <p:txBody>
          <a:bodyPr>
            <a:normAutofit/>
          </a:bodyPr>
          <a:lstStyle/>
          <a:p>
            <a:r>
              <a:rPr lang="en-US" sz="4000" b="1" dirty="0" smtClean="0"/>
              <a:t>Characteristics of Respondents and Households</a:t>
            </a:r>
            <a:endParaRPr 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Wealth Index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Wealth is determined by scoring households based on a set of characteristics, including access to electricity and ownership of various consumer goods.</a:t>
            </a:r>
          </a:p>
          <a:p>
            <a:r>
              <a:rPr lang="en-US" dirty="0" smtClean="0"/>
              <a:t>Households are then ranked, from lowest score to highest score.</a:t>
            </a:r>
          </a:p>
          <a:p>
            <a:r>
              <a:rPr lang="en-US" dirty="0" smtClean="0"/>
              <a:t>This list is then separated into 5 equal pieces (or quintiles) each representing 20% of the population.</a:t>
            </a:r>
          </a:p>
          <a:p>
            <a:r>
              <a:rPr lang="en-US" dirty="0" smtClean="0"/>
              <a:t>Households in the highest quintile may not be “rich,” but they are of higher socioeconomic status than the other 80% of households in the country.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9216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Wealth Index</a:t>
            </a:r>
            <a:endParaRPr lang="en-US" sz="40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81000" y="1066800"/>
          <a:ext cx="8229600" cy="1371600"/>
        </p:xfrm>
        <a:graphic>
          <a:graphicData uri="http://schemas.openxmlformats.org/drawingml/2006/table">
            <a:tbl>
              <a:tblPr firstRow="1" bandRow="1">
                <a:tableStyleId>{17292A2E-F333-43FB-9621-5CBBE7FDCDCB}</a:tableStyleId>
              </a:tblPr>
              <a:tblGrid>
                <a:gridCol w="1371600"/>
                <a:gridCol w="1371600"/>
                <a:gridCol w="1371600"/>
                <a:gridCol w="1371600"/>
                <a:gridCol w="1371600"/>
                <a:gridCol w="1371600"/>
              </a:tblGrid>
              <a:tr h="457200"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Lowest</a:t>
                      </a:r>
                      <a:endParaRPr 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2</a:t>
                      </a:r>
                      <a:r>
                        <a:rPr lang="en-US" sz="2400" baseline="30000" dirty="0" smtClean="0"/>
                        <a:t>nd</a:t>
                      </a:r>
                      <a:r>
                        <a:rPr lang="en-US" sz="2400" dirty="0" smtClean="0"/>
                        <a:t> </a:t>
                      </a:r>
                      <a:endParaRPr 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Middle</a:t>
                      </a:r>
                      <a:endParaRPr 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4</a:t>
                      </a:r>
                      <a:r>
                        <a:rPr lang="en-US" sz="2400" baseline="30000" dirty="0" smtClean="0"/>
                        <a:t>th</a:t>
                      </a:r>
                      <a:endParaRPr 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Highest</a:t>
                      </a:r>
                      <a:endParaRPr 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Urban</a:t>
                      </a:r>
                      <a:endParaRPr lang="en-US" sz="24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3%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3%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8%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20%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66%</a:t>
                      </a:r>
                      <a:endParaRPr lang="en-US" sz="2400" dirty="0"/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Rural</a:t>
                      </a:r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23%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23%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22%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20%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11%</a:t>
                      </a:r>
                      <a:endParaRPr lang="en-US" sz="2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81000" y="2590800"/>
            <a:ext cx="82296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Most households with high socio-economic status are in urban areas, while those with low are more often in rural areas.</a:t>
            </a:r>
          </a:p>
          <a:p>
            <a:pPr algn="ctr"/>
            <a:endParaRPr lang="en-US" sz="2800" dirty="0" smtClean="0"/>
          </a:p>
          <a:p>
            <a:pPr algn="ctr"/>
            <a:r>
              <a:rPr lang="en-US" sz="2800" dirty="0" smtClean="0"/>
              <a:t>The highest proportion of households with low socio-economic status are in the Central Region (24% in the lowest quintile), and the largest proportion of wealthy households are in the Northern Region (25% in the highest quintile).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1"/>
          </p:nvPr>
        </p:nvSpPr>
        <p:spPr>
          <a:xfrm>
            <a:off x="304800" y="419100"/>
            <a:ext cx="4038600" cy="6019800"/>
          </a:xfrm>
        </p:spPr>
        <p:txBody>
          <a:bodyPr>
            <a:noAutofit/>
          </a:bodyPr>
          <a:lstStyle/>
          <a:p>
            <a:r>
              <a:rPr lang="en-US" sz="2400" dirty="0" smtClean="0"/>
              <a:t>Household Characteristics</a:t>
            </a:r>
          </a:p>
          <a:p>
            <a:pPr lvl="1"/>
            <a:r>
              <a:rPr lang="en-US" dirty="0" smtClean="0"/>
              <a:t>Education</a:t>
            </a:r>
          </a:p>
          <a:p>
            <a:pPr lvl="1"/>
            <a:r>
              <a:rPr lang="en-US" dirty="0" smtClean="0"/>
              <a:t>Drinking Water, Sanitation, and Electricity</a:t>
            </a:r>
          </a:p>
          <a:p>
            <a:pPr lvl="1"/>
            <a:r>
              <a:rPr lang="en-US" dirty="0" smtClean="0"/>
              <a:t>Ownership of Goods</a:t>
            </a:r>
          </a:p>
          <a:p>
            <a:pPr lvl="1"/>
            <a:r>
              <a:rPr lang="en-US" dirty="0" smtClean="0"/>
              <a:t>Wealth</a:t>
            </a:r>
          </a:p>
          <a:p>
            <a:r>
              <a:rPr lang="en-US" sz="2400" b="1" dirty="0" smtClean="0"/>
              <a:t>Respondent Characteristics</a:t>
            </a:r>
          </a:p>
          <a:p>
            <a:pPr lvl="1"/>
            <a:r>
              <a:rPr lang="en-US" b="1" dirty="0" smtClean="0"/>
              <a:t>Education and Literacy</a:t>
            </a:r>
          </a:p>
          <a:p>
            <a:pPr lvl="1"/>
            <a:r>
              <a:rPr lang="en-US" b="1" dirty="0" smtClean="0"/>
              <a:t>Mass Media</a:t>
            </a:r>
          </a:p>
          <a:p>
            <a:pPr lvl="1"/>
            <a:r>
              <a:rPr lang="en-US" b="1" dirty="0" smtClean="0"/>
              <a:t>Employment</a:t>
            </a:r>
          </a:p>
          <a:p>
            <a:pPr lvl="1"/>
            <a:r>
              <a:rPr lang="en-US" b="1" dirty="0" smtClean="0"/>
              <a:t>Health Insurance Coverage</a:t>
            </a:r>
          </a:p>
          <a:p>
            <a:pPr lvl="1"/>
            <a:r>
              <a:rPr lang="en-US" b="1" dirty="0" smtClean="0"/>
              <a:t>Tobacco Use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Educational Level of Respondents</a:t>
            </a:r>
            <a:endParaRPr lang="en-US" sz="4000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788157824"/>
              </p:ext>
            </p:extLst>
          </p:nvPr>
        </p:nvGraphicFramePr>
        <p:xfrm>
          <a:off x="0" y="1219200"/>
          <a:ext cx="9677400" cy="5638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066800" y="3733800"/>
            <a:ext cx="114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No education</a:t>
            </a:r>
            <a:endParaRPr lang="en-US" b="1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71800" y="3733800"/>
            <a:ext cx="9450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2"/>
                </a:solidFill>
              </a:rPr>
              <a:t>Some primary</a:t>
            </a:r>
            <a:endParaRPr lang="en-US" b="1" dirty="0">
              <a:solidFill>
                <a:schemeClr val="bg2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00600" y="3733800"/>
            <a:ext cx="121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Completed primary</a:t>
            </a:r>
            <a:endParaRPr lang="en-US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001000" y="3733800"/>
            <a:ext cx="1219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tx2"/>
                </a:solidFill>
              </a:rPr>
              <a:t>More </a:t>
            </a:r>
          </a:p>
          <a:p>
            <a:pPr algn="ctr"/>
            <a:r>
              <a:rPr lang="en-US" b="1" dirty="0" smtClean="0">
                <a:solidFill>
                  <a:schemeClr val="tx2"/>
                </a:solidFill>
              </a:rPr>
              <a:t>than secondary</a:t>
            </a:r>
            <a:endParaRPr lang="en-US" b="1" dirty="0">
              <a:solidFill>
                <a:schemeClr val="tx2"/>
              </a:solidFill>
            </a:endParaRPr>
          </a:p>
        </p:txBody>
      </p:sp>
      <p:cxnSp>
        <p:nvCxnSpPr>
          <p:cNvPr id="13" name="Straight Connector 12"/>
          <p:cNvCxnSpPr>
            <a:stCxn id="11" idx="0"/>
          </p:cNvCxnSpPr>
          <p:nvPr/>
        </p:nvCxnSpPr>
        <p:spPr>
          <a:xfrm rot="16200000" flipV="1">
            <a:off x="8002438" y="3125637"/>
            <a:ext cx="947468" cy="268857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>
            <a:stCxn id="11" idx="2"/>
          </p:cNvCxnSpPr>
          <p:nvPr/>
        </p:nvCxnSpPr>
        <p:spPr>
          <a:xfrm rot="5400000">
            <a:off x="8044284" y="4799314"/>
            <a:ext cx="708500" cy="424132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5943600" y="3733800"/>
            <a:ext cx="121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Some secondary</a:t>
            </a:r>
            <a:endParaRPr lang="en-US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086600" y="3733800"/>
            <a:ext cx="121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Completed secondary</a:t>
            </a:r>
            <a:endParaRPr lang="en-US" b="1" dirty="0">
              <a:solidFill>
                <a:schemeClr val="tx2">
                  <a:lumMod val="75000"/>
                </a:schemeClr>
              </a:solidFill>
            </a:endParaRPr>
          </a:p>
        </p:txBody>
      </p:sp>
      <p:cxnSp>
        <p:nvCxnSpPr>
          <p:cNvPr id="20" name="Straight Connector 19"/>
          <p:cNvCxnSpPr/>
          <p:nvPr/>
        </p:nvCxnSpPr>
        <p:spPr>
          <a:xfrm flipV="1">
            <a:off x="5418161" y="3429000"/>
            <a:ext cx="830239" cy="385549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rot="16200000" flipH="1">
            <a:off x="5314266" y="4439335"/>
            <a:ext cx="344269" cy="15240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Literacy of Respondents</a:t>
            </a:r>
            <a:endParaRPr lang="en-US" sz="40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46237"/>
          <a:ext cx="8229600" cy="5211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9906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women and men age 15-49 who are literate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Weekly Exposure to Mass Media</a:t>
            </a:r>
            <a:endParaRPr lang="en-US" sz="40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057124554"/>
              </p:ext>
            </p:extLst>
          </p:nvPr>
        </p:nvGraphicFramePr>
        <p:xfrm>
          <a:off x="457200" y="1600200"/>
          <a:ext cx="822960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066800"/>
            <a:ext cx="533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women and men age 15-49</a:t>
            </a:r>
            <a:endParaRPr lang="en-US" i="1" dirty="0"/>
          </a:p>
        </p:txBody>
      </p:sp>
      <p:sp>
        <p:nvSpPr>
          <p:cNvPr id="6" name="TextBox 5"/>
          <p:cNvSpPr txBox="1"/>
          <p:nvPr/>
        </p:nvSpPr>
        <p:spPr>
          <a:xfrm>
            <a:off x="6553200" y="6488668"/>
            <a:ext cx="2286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*At least once a week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Employment by Residence</a:t>
            </a:r>
            <a:endParaRPr lang="en-US" sz="40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14300" y="1905000"/>
          <a:ext cx="891540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143000"/>
            <a:ext cx="7543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distribution of women and men who worked in the last 7 days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Occupation</a:t>
            </a:r>
            <a:endParaRPr lang="en-US" sz="40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199071696"/>
              </p:ext>
            </p:extLst>
          </p:nvPr>
        </p:nvGraphicFramePr>
        <p:xfrm>
          <a:off x="152400" y="1752600"/>
          <a:ext cx="88392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0" y="9906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distribution of women and men employed in the last 12 months by occupation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Type of Employment and Payment: Women</a:t>
            </a:r>
            <a:endParaRPr lang="en-US" sz="4000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419100" y="1828800"/>
          <a:ext cx="8305800" cy="4678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0" y="1219200"/>
            <a:ext cx="891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distribution of women age 15-49 employed in the 12 months before the survey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Key Findings</a:t>
            </a:r>
            <a:endParaRPr lang="en-US" sz="40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486400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</a:pPr>
            <a:r>
              <a:rPr lang="en-US" sz="2600" b="1" dirty="0" smtClean="0"/>
              <a:t>80% </a:t>
            </a:r>
            <a:r>
              <a:rPr lang="en-US" sz="2600" dirty="0" smtClean="0"/>
              <a:t>of households use an </a:t>
            </a:r>
            <a:r>
              <a:rPr lang="en-US" sz="2600" b="1" dirty="0" smtClean="0"/>
              <a:t>improved source of drinking water.</a:t>
            </a:r>
          </a:p>
          <a:p>
            <a:pPr>
              <a:spcBef>
                <a:spcPts val="600"/>
              </a:spcBef>
            </a:pPr>
            <a:r>
              <a:rPr lang="en-US" sz="2600" b="1" dirty="0" smtClean="0"/>
              <a:t>92% </a:t>
            </a:r>
            <a:r>
              <a:rPr lang="en-US" sz="2600" dirty="0" smtClean="0"/>
              <a:t>of households use a </a:t>
            </a:r>
            <a:r>
              <a:rPr lang="en-US" sz="2600" b="1" dirty="0" err="1" smtClean="0"/>
              <a:t>nonimproved</a:t>
            </a:r>
            <a:r>
              <a:rPr lang="en-US" sz="2600" b="1" dirty="0" smtClean="0"/>
              <a:t> toilet facility</a:t>
            </a:r>
            <a:r>
              <a:rPr lang="en-US" sz="2600" dirty="0" smtClean="0"/>
              <a:t>. </a:t>
            </a:r>
            <a:r>
              <a:rPr lang="en-US" sz="2600" b="1" dirty="0" smtClean="0"/>
              <a:t>11%</a:t>
            </a:r>
            <a:r>
              <a:rPr lang="en-US" sz="2600" dirty="0" smtClean="0"/>
              <a:t> of rural households have </a:t>
            </a:r>
            <a:r>
              <a:rPr lang="en-US" sz="2600" b="1" dirty="0" smtClean="0"/>
              <a:t>no facility </a:t>
            </a:r>
            <a:r>
              <a:rPr lang="en-US" sz="2600" dirty="0" smtClean="0"/>
              <a:t>or use the </a:t>
            </a:r>
            <a:r>
              <a:rPr lang="en-US" sz="2600" b="1" dirty="0" smtClean="0"/>
              <a:t>bush/field</a:t>
            </a:r>
            <a:r>
              <a:rPr lang="en-US" sz="2600" dirty="0" smtClean="0"/>
              <a:t>.</a:t>
            </a:r>
            <a:r>
              <a:rPr lang="en-US" sz="2600" b="1" dirty="0" smtClean="0"/>
              <a:t> </a:t>
            </a:r>
          </a:p>
          <a:p>
            <a:pPr>
              <a:spcBef>
                <a:spcPts val="600"/>
              </a:spcBef>
            </a:pPr>
            <a:r>
              <a:rPr lang="en-US" sz="2600" b="1" dirty="0" smtClean="0"/>
              <a:t>9%</a:t>
            </a:r>
            <a:r>
              <a:rPr lang="en-US" sz="2600" dirty="0" smtClean="0"/>
              <a:t> of households have </a:t>
            </a:r>
            <a:r>
              <a:rPr lang="en-US" sz="2600" b="1" dirty="0" smtClean="0"/>
              <a:t>electricity.</a:t>
            </a:r>
          </a:p>
          <a:p>
            <a:pPr>
              <a:spcBef>
                <a:spcPts val="600"/>
              </a:spcBef>
            </a:pPr>
            <a:r>
              <a:rPr lang="en-US" sz="2600" b="1" dirty="0" smtClean="0"/>
              <a:t>15%</a:t>
            </a:r>
            <a:r>
              <a:rPr lang="en-US" sz="2600" dirty="0" smtClean="0"/>
              <a:t> of female respondents and </a:t>
            </a:r>
            <a:r>
              <a:rPr lang="en-US" sz="2600" b="1" dirty="0" smtClean="0"/>
              <a:t>6%</a:t>
            </a:r>
            <a:r>
              <a:rPr lang="en-US" sz="2600" dirty="0" smtClean="0"/>
              <a:t> of male respondents have received </a:t>
            </a:r>
            <a:r>
              <a:rPr lang="en-US" sz="2600" b="1" dirty="0" smtClean="0"/>
              <a:t>no formal education.</a:t>
            </a:r>
          </a:p>
          <a:p>
            <a:pPr>
              <a:spcBef>
                <a:spcPts val="600"/>
              </a:spcBef>
            </a:pPr>
            <a:r>
              <a:rPr lang="en-US" sz="2600" b="1" dirty="0" smtClean="0"/>
              <a:t>68%</a:t>
            </a:r>
            <a:r>
              <a:rPr lang="en-US" sz="2600" dirty="0" smtClean="0"/>
              <a:t> of female respondents and </a:t>
            </a:r>
            <a:r>
              <a:rPr lang="en-US" sz="2600" b="1" dirty="0" smtClean="0"/>
              <a:t>81%</a:t>
            </a:r>
            <a:r>
              <a:rPr lang="en-US" sz="2600" dirty="0" smtClean="0"/>
              <a:t> of male respondents are </a:t>
            </a:r>
            <a:r>
              <a:rPr lang="en-US" sz="2600" b="1" dirty="0" smtClean="0"/>
              <a:t>literate.</a:t>
            </a:r>
          </a:p>
          <a:p>
            <a:pPr>
              <a:spcBef>
                <a:spcPts val="600"/>
              </a:spcBef>
            </a:pPr>
            <a:r>
              <a:rPr lang="en-US" sz="2600" b="1" dirty="0" smtClean="0"/>
              <a:t>56% </a:t>
            </a:r>
            <a:r>
              <a:rPr lang="en-US" sz="2600" dirty="0" smtClean="0"/>
              <a:t>of women and </a:t>
            </a:r>
            <a:r>
              <a:rPr lang="en-US" sz="2600" b="1" dirty="0" smtClean="0"/>
              <a:t>82%</a:t>
            </a:r>
            <a:r>
              <a:rPr lang="en-US" sz="2600" dirty="0" smtClean="0"/>
              <a:t> of men are </a:t>
            </a:r>
            <a:r>
              <a:rPr lang="en-US" sz="2600" b="1" dirty="0" smtClean="0"/>
              <a:t>currently employed.</a:t>
            </a:r>
            <a:endParaRPr lang="en-US" sz="2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04800" y="419100"/>
            <a:ext cx="4038600" cy="6019800"/>
          </a:xfrm>
        </p:spPr>
        <p:txBody>
          <a:bodyPr>
            <a:noAutofit/>
          </a:bodyPr>
          <a:lstStyle/>
          <a:p>
            <a:r>
              <a:rPr lang="en-US" sz="2400" b="1" dirty="0" smtClean="0"/>
              <a:t>Household Characteristics</a:t>
            </a:r>
          </a:p>
          <a:p>
            <a:pPr lvl="1"/>
            <a:r>
              <a:rPr lang="en-US" b="1" dirty="0" smtClean="0"/>
              <a:t>Education</a:t>
            </a:r>
          </a:p>
          <a:p>
            <a:pPr lvl="1"/>
            <a:r>
              <a:rPr lang="en-US" b="1" dirty="0" smtClean="0"/>
              <a:t>Drinking Water, Sanitation, and Electricity</a:t>
            </a:r>
          </a:p>
          <a:p>
            <a:pPr lvl="1"/>
            <a:r>
              <a:rPr lang="en-US" b="1" dirty="0" smtClean="0"/>
              <a:t>Ownership of Goods</a:t>
            </a:r>
          </a:p>
          <a:p>
            <a:pPr lvl="1"/>
            <a:r>
              <a:rPr lang="en-US" b="1" dirty="0" smtClean="0"/>
              <a:t>Wealth</a:t>
            </a:r>
          </a:p>
          <a:p>
            <a:r>
              <a:rPr lang="en-US" sz="2400" dirty="0" smtClean="0"/>
              <a:t>Respondent Characteristics</a:t>
            </a:r>
          </a:p>
          <a:p>
            <a:pPr lvl="1"/>
            <a:r>
              <a:rPr lang="en-US" dirty="0" smtClean="0"/>
              <a:t>Education and Literacy</a:t>
            </a:r>
          </a:p>
          <a:p>
            <a:pPr lvl="1"/>
            <a:r>
              <a:rPr lang="en-US" dirty="0" smtClean="0"/>
              <a:t>Mass Media</a:t>
            </a:r>
          </a:p>
          <a:p>
            <a:pPr lvl="1"/>
            <a:r>
              <a:rPr lang="en-US" dirty="0" smtClean="0"/>
              <a:t>Employment</a:t>
            </a:r>
          </a:p>
          <a:p>
            <a:pPr lvl="1"/>
            <a:r>
              <a:rPr lang="en-US" dirty="0" smtClean="0"/>
              <a:t>Health Insurance Coverage</a:t>
            </a:r>
          </a:p>
          <a:p>
            <a:pPr lvl="1"/>
            <a:r>
              <a:rPr lang="en-US" dirty="0" smtClean="0"/>
              <a:t>Tobacco Use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Malawi’s Households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28% </a:t>
            </a:r>
            <a:r>
              <a:rPr lang="en-US" dirty="0" smtClean="0"/>
              <a:t>of households are headed by women</a:t>
            </a:r>
          </a:p>
          <a:p>
            <a:r>
              <a:rPr lang="en-US" dirty="0" smtClean="0"/>
              <a:t>Average household size: </a:t>
            </a:r>
            <a:r>
              <a:rPr lang="en-US" b="1" dirty="0" smtClean="0"/>
              <a:t>4.6</a:t>
            </a:r>
            <a:r>
              <a:rPr lang="en-US" dirty="0" smtClean="0"/>
              <a:t> members</a:t>
            </a:r>
          </a:p>
          <a:p>
            <a:r>
              <a:rPr lang="en-US" b="1" dirty="0" smtClean="0"/>
              <a:t>49%</a:t>
            </a:r>
            <a:r>
              <a:rPr lang="en-US" dirty="0" smtClean="0"/>
              <a:t> of the population is under 15 years of age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School Attendance</a:t>
            </a:r>
            <a:endParaRPr lang="en-US" sz="40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981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295400"/>
            <a:ext cx="731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Net attendance ratio: percent of school-age children attending at that level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Drinking Water</a:t>
            </a:r>
            <a:endParaRPr lang="en-US" sz="4000" dirty="0"/>
          </a:p>
        </p:txBody>
      </p:sp>
      <p:sp>
        <p:nvSpPr>
          <p:cNvPr id="7" name="TextBox 6"/>
          <p:cNvSpPr txBox="1"/>
          <p:nvPr/>
        </p:nvSpPr>
        <p:spPr>
          <a:xfrm>
            <a:off x="228600" y="1295400"/>
            <a:ext cx="3276600" cy="1200329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</a:rPr>
              <a:t>80%</a:t>
            </a:r>
            <a:r>
              <a:rPr lang="en-US" sz="2400" dirty="0" smtClean="0">
                <a:solidFill>
                  <a:schemeClr val="bg1"/>
                </a:solidFill>
              </a:rPr>
              <a:t> of households use an improved source of drinking water</a:t>
            </a:r>
            <a:endParaRPr lang="en-US" sz="2400" dirty="0">
              <a:solidFill>
                <a:schemeClr val="bg1"/>
              </a:solidFill>
            </a:endParaRPr>
          </a:p>
        </p:txBody>
      </p:sp>
      <p:graphicFrame>
        <p:nvGraphicFramePr>
          <p:cNvPr id="11" name="Chart 10"/>
          <p:cNvGraphicFramePr/>
          <p:nvPr/>
        </p:nvGraphicFramePr>
        <p:xfrm>
          <a:off x="1676400" y="990600"/>
          <a:ext cx="9144000" cy="6324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6211669"/>
            <a:ext cx="4038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distribution of households by source of drinking water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Distance to Drinking Water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Overall, only </a:t>
            </a:r>
            <a:r>
              <a:rPr lang="en-US" b="1" dirty="0" smtClean="0"/>
              <a:t>11%</a:t>
            </a:r>
            <a:r>
              <a:rPr lang="en-US" dirty="0" smtClean="0"/>
              <a:t> of households have water on premises.</a:t>
            </a:r>
          </a:p>
          <a:p>
            <a:r>
              <a:rPr lang="en-US" b="1" dirty="0" smtClean="0"/>
              <a:t>42%</a:t>
            </a:r>
            <a:r>
              <a:rPr lang="en-US" dirty="0" smtClean="0"/>
              <a:t> of households require </a:t>
            </a:r>
            <a:r>
              <a:rPr lang="en-US" b="1" dirty="0" smtClean="0"/>
              <a:t>30 minutes or longer</a:t>
            </a:r>
            <a:r>
              <a:rPr lang="en-US" dirty="0" smtClean="0"/>
              <a:t> (roundtrip) to obtain drinking water.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Sanitation</a:t>
            </a:r>
            <a:endParaRPr lang="en-US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5105400" y="6211669"/>
            <a:ext cx="4038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 dirty="0" smtClean="0"/>
              <a:t>Percent distribution of households by type of toilet/latrine facilities</a:t>
            </a:r>
            <a:endParaRPr lang="en-US" i="1" dirty="0"/>
          </a:p>
        </p:txBody>
      </p:sp>
      <p:sp>
        <p:nvSpPr>
          <p:cNvPr id="6" name="TextBox 5"/>
          <p:cNvSpPr txBox="1"/>
          <p:nvPr/>
        </p:nvSpPr>
        <p:spPr>
          <a:xfrm>
            <a:off x="6313714" y="4191990"/>
            <a:ext cx="2743200" cy="1200329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</a:rPr>
              <a:t>92%</a:t>
            </a:r>
            <a:r>
              <a:rPr lang="en-US" sz="2400" dirty="0" smtClean="0">
                <a:solidFill>
                  <a:schemeClr val="bg1"/>
                </a:solidFill>
              </a:rPr>
              <a:t> of households use a </a:t>
            </a:r>
            <a:r>
              <a:rPr lang="en-US" sz="2400" dirty="0" err="1" smtClean="0">
                <a:solidFill>
                  <a:schemeClr val="bg1"/>
                </a:solidFill>
              </a:rPr>
              <a:t>nonimproved</a:t>
            </a:r>
            <a:r>
              <a:rPr lang="en-US" sz="2400" dirty="0" smtClean="0">
                <a:solidFill>
                  <a:schemeClr val="bg1"/>
                </a:solidFill>
              </a:rPr>
              <a:t> toilet facility</a:t>
            </a:r>
            <a:endParaRPr lang="en-US" sz="2400" dirty="0">
              <a:solidFill>
                <a:schemeClr val="bg1"/>
              </a:solidFill>
            </a:endParaRPr>
          </a:p>
        </p:txBody>
      </p:sp>
      <p:graphicFrame>
        <p:nvGraphicFramePr>
          <p:cNvPr id="7" name="Chart 6"/>
          <p:cNvGraphicFramePr/>
          <p:nvPr>
            <p:extLst>
              <p:ext uri="{D42A27DB-BD31-4B8C-83A1-F6EECF244321}">
                <p14:modId xmlns:p14="http://schemas.microsoft.com/office/powerpoint/2010/main" xmlns="" val="3263118860"/>
              </p:ext>
            </p:extLst>
          </p:nvPr>
        </p:nvGraphicFramePr>
        <p:xfrm>
          <a:off x="-762000" y="838200"/>
          <a:ext cx="8153400" cy="655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Access to Electricity</a:t>
            </a:r>
            <a:endParaRPr lang="en-US" sz="40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7526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219200"/>
            <a:ext cx="411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households with electricity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Household Durable Goods and Possessions</a:t>
            </a:r>
            <a:endParaRPr lang="en-US" sz="40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609600" y="838200"/>
          <a:ext cx="8077200" cy="6019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334000" y="6096000"/>
            <a:ext cx="2971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 dirty="0" smtClean="0"/>
              <a:t>Percent of households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Malawi">
      <a:dk1>
        <a:srgbClr val="000000"/>
      </a:dk1>
      <a:lt1>
        <a:sysClr val="window" lastClr="FFFFFF"/>
      </a:lt1>
      <a:dk2>
        <a:srgbClr val="00A750"/>
      </a:dk2>
      <a:lt2>
        <a:srgbClr val="9E2D3A"/>
      </a:lt2>
      <a:accent1>
        <a:srgbClr val="51672F"/>
      </a:accent1>
      <a:accent2>
        <a:srgbClr val="E1E7DC"/>
      </a:accent2>
      <a:accent3>
        <a:srgbClr val="996600"/>
      </a:accent3>
      <a:accent4>
        <a:srgbClr val="004315"/>
      </a:accent4>
      <a:accent5>
        <a:srgbClr val="FFDFB4"/>
      </a:accent5>
      <a:accent6>
        <a:srgbClr val="0033CC"/>
      </a:accent6>
      <a:hlink>
        <a:srgbClr val="00808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ustom Design">
  <a:themeElements>
    <a:clrScheme name="Malawi">
      <a:dk1>
        <a:srgbClr val="000000"/>
      </a:dk1>
      <a:lt1>
        <a:sysClr val="window" lastClr="FFFFFF"/>
      </a:lt1>
      <a:dk2>
        <a:srgbClr val="00A750"/>
      </a:dk2>
      <a:lt2>
        <a:srgbClr val="9E2D3A"/>
      </a:lt2>
      <a:accent1>
        <a:srgbClr val="51672F"/>
      </a:accent1>
      <a:accent2>
        <a:srgbClr val="E1E7DC"/>
      </a:accent2>
      <a:accent3>
        <a:srgbClr val="996600"/>
      </a:accent3>
      <a:accent4>
        <a:srgbClr val="004315"/>
      </a:accent4>
      <a:accent5>
        <a:srgbClr val="FFDFB4"/>
      </a:accent5>
      <a:accent6>
        <a:srgbClr val="0033CC"/>
      </a:accent6>
      <a:hlink>
        <a:srgbClr val="00808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1534</TotalTime>
  <Words>590</Words>
  <Application>Microsoft Office PowerPoint</Application>
  <PresentationFormat>On-screen Show (4:3)</PresentationFormat>
  <Paragraphs>112</Paragraphs>
  <Slides>19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1" baseType="lpstr">
      <vt:lpstr>Custom Design</vt:lpstr>
      <vt:lpstr>1_Custom Design</vt:lpstr>
      <vt:lpstr>Characteristics of Respondents and Households</vt:lpstr>
      <vt:lpstr>Slide 2</vt:lpstr>
      <vt:lpstr>Malawi’s Households</vt:lpstr>
      <vt:lpstr>School Attendance</vt:lpstr>
      <vt:lpstr>Drinking Water</vt:lpstr>
      <vt:lpstr>Distance to Drinking Water</vt:lpstr>
      <vt:lpstr>Sanitation</vt:lpstr>
      <vt:lpstr>Access to Electricity</vt:lpstr>
      <vt:lpstr>Household Durable Goods and Possessions</vt:lpstr>
      <vt:lpstr>Wealth Index</vt:lpstr>
      <vt:lpstr>Wealth Index</vt:lpstr>
      <vt:lpstr>Slide 12</vt:lpstr>
      <vt:lpstr>Educational Level of Respondents</vt:lpstr>
      <vt:lpstr>Literacy of Respondents</vt:lpstr>
      <vt:lpstr>Weekly Exposure to Mass Media</vt:lpstr>
      <vt:lpstr>Employment by Residence</vt:lpstr>
      <vt:lpstr>Occupation</vt:lpstr>
      <vt:lpstr>Type of Employment and Payment: Women</vt:lpstr>
      <vt:lpstr>Key Findings</vt:lpstr>
    </vt:vector>
  </TitlesOfParts>
  <Company>Macro International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Characteristics of Respondents and Households</dc:title>
  <dc:creator>Hannah Guedenet</dc:creator>
  <cp:lastModifiedBy>Administrator</cp:lastModifiedBy>
  <cp:revision>239</cp:revision>
  <cp:lastPrinted>2011-09-09T18:27:30Z</cp:lastPrinted>
  <dcterms:created xsi:type="dcterms:W3CDTF">2009-06-23T14:41:13Z</dcterms:created>
  <dcterms:modified xsi:type="dcterms:W3CDTF">2012-05-09T19:20:43Z</dcterms:modified>
</cp:coreProperties>
</file>