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slideLayouts/slideLayout26.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Layouts/slideLayout7.xml" ContentType="application/vnd.openxmlformats-officedocument.presentationml.slideLayout+xml"/>
  <Override PartName="/ppt/theme/theme4.xml" ContentType="application/vnd.openxmlformats-officedocument.theme+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Layouts/slideLayout3.xml" ContentType="application/vnd.openxmlformats-officedocument.presentationml.slideLayout+xml"/>
  <Default Extension="jpeg" ContentType="image/jpeg"/>
  <Override PartName="/ppt/slideLayouts/slideLayout16.xml" ContentType="application/vnd.openxmlformats-officedocument.presentationml.slideLayout+xml"/>
  <Override PartName="/ppt/slideLayouts/slideLayout25.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3" r:id="rId2"/>
  </p:sldMasterIdLst>
  <p:notesMasterIdLst>
    <p:notesMasterId r:id="rId13"/>
  </p:notesMasterIdLst>
  <p:handoutMasterIdLst>
    <p:handoutMasterId r:id="rId14"/>
  </p:handoutMasterIdLst>
  <p:sldIdLst>
    <p:sldId id="276" r:id="rId3"/>
    <p:sldId id="286" r:id="rId4"/>
    <p:sldId id="287" r:id="rId5"/>
    <p:sldId id="288" r:id="rId6"/>
    <p:sldId id="281" r:id="rId7"/>
    <p:sldId id="282" r:id="rId8"/>
    <p:sldId id="290" r:id="rId9"/>
    <p:sldId id="283" r:id="rId10"/>
    <p:sldId id="284" r:id="rId11"/>
    <p:sldId id="285" r:id="rId12"/>
  </p:sldIdLst>
  <p:sldSz cx="9144000" cy="6858000" type="screen4x3"/>
  <p:notesSz cx="68580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433" autoAdjust="0"/>
    <p:restoredTop sz="94730" autoAdjust="0"/>
  </p:normalViewPr>
  <p:slideViewPr>
    <p:cSldViewPr>
      <p:cViewPr>
        <p:scale>
          <a:sx n="80" d="100"/>
          <a:sy n="80" d="100"/>
        </p:scale>
        <p:origin x="-1046" y="-82"/>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presProps" Target="presProps.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6482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64820"/>
          </a:xfrm>
          <a:prstGeom prst="rect">
            <a:avLst/>
          </a:prstGeom>
        </p:spPr>
        <p:txBody>
          <a:bodyPr vert="horz" lIns="91440" tIns="45720" rIns="91440" bIns="45720" rtlCol="0"/>
          <a:lstStyle>
            <a:lvl1pPr algn="r">
              <a:defRPr sz="1200"/>
            </a:lvl1pPr>
          </a:lstStyle>
          <a:p>
            <a:fld id="{DF8E7B0B-A4E6-4FE2-8283-B9B4B907BE24}" type="datetimeFigureOut">
              <a:rPr lang="en-US" smtClean="0"/>
              <a:pPr/>
              <a:t>6/15/2012</a:t>
            </a:fld>
            <a:endParaRPr lang="en-US"/>
          </a:p>
        </p:txBody>
      </p:sp>
      <p:sp>
        <p:nvSpPr>
          <p:cNvPr id="4" name="Footer Placeholder 3"/>
          <p:cNvSpPr>
            <a:spLocks noGrp="1"/>
          </p:cNvSpPr>
          <p:nvPr>
            <p:ph type="ftr" sz="quarter" idx="2"/>
          </p:nvPr>
        </p:nvSpPr>
        <p:spPr>
          <a:xfrm>
            <a:off x="0" y="8829967"/>
            <a:ext cx="2971800" cy="46482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829967"/>
            <a:ext cx="2971800" cy="464820"/>
          </a:xfrm>
          <a:prstGeom prst="rect">
            <a:avLst/>
          </a:prstGeom>
        </p:spPr>
        <p:txBody>
          <a:bodyPr vert="horz" lIns="91440" tIns="45720" rIns="91440" bIns="45720" rtlCol="0" anchor="b"/>
          <a:lstStyle>
            <a:lvl1pPr algn="r">
              <a:defRPr sz="1200"/>
            </a:lvl1pPr>
          </a:lstStyle>
          <a:p>
            <a:fld id="{CC6D10D9-0F67-44E1-BE0F-F4E9820043A6}" type="slidenum">
              <a:rPr lang="en-US" smtClean="0"/>
              <a:pPr/>
              <a:t>‹#›</a:t>
            </a:fld>
            <a:endParaRPr lang="en-US"/>
          </a:p>
        </p:txBody>
      </p:sp>
    </p:spTree>
    <p:extLst>
      <p:ext uri="{BB962C8B-B14F-4D97-AF65-F5344CB8AC3E}">
        <p14:creationId xmlns:p14="http://schemas.microsoft.com/office/powerpoint/2010/main" xmlns="" val="360076764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6513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65138"/>
          </a:xfrm>
          <a:prstGeom prst="rect">
            <a:avLst/>
          </a:prstGeom>
        </p:spPr>
        <p:txBody>
          <a:bodyPr vert="horz" lIns="91440" tIns="45720" rIns="91440" bIns="45720" rtlCol="0"/>
          <a:lstStyle>
            <a:lvl1pPr algn="r">
              <a:defRPr sz="1200"/>
            </a:lvl1pPr>
          </a:lstStyle>
          <a:p>
            <a:fld id="{65E0E474-422A-4C05-8188-EE94C438BEC4}" type="datetimeFigureOut">
              <a:rPr lang="en-US" smtClean="0"/>
              <a:pPr/>
              <a:t>6/15/2012</a:t>
            </a:fld>
            <a:endParaRPr lang="en-US"/>
          </a:p>
        </p:txBody>
      </p:sp>
      <p:sp>
        <p:nvSpPr>
          <p:cNvPr id="4" name="Slide Image Placeholder 3"/>
          <p:cNvSpPr>
            <a:spLocks noGrp="1" noRot="1" noChangeAspect="1"/>
          </p:cNvSpPr>
          <p:nvPr>
            <p:ph type="sldImg" idx="2"/>
          </p:nvPr>
        </p:nvSpPr>
        <p:spPr>
          <a:xfrm>
            <a:off x="1104900" y="696913"/>
            <a:ext cx="4648200" cy="348615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16425"/>
            <a:ext cx="5486400" cy="41830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29675"/>
            <a:ext cx="2971800" cy="465138"/>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829675"/>
            <a:ext cx="2971800" cy="465138"/>
          </a:xfrm>
          <a:prstGeom prst="rect">
            <a:avLst/>
          </a:prstGeom>
        </p:spPr>
        <p:txBody>
          <a:bodyPr vert="horz" lIns="91440" tIns="45720" rIns="91440" bIns="45720" rtlCol="0" anchor="b"/>
          <a:lstStyle>
            <a:lvl1pPr algn="r">
              <a:defRPr sz="1200"/>
            </a:lvl1pPr>
          </a:lstStyle>
          <a:p>
            <a:fld id="{B9482B86-7681-4ABD-A9EB-4A4F6829843C}" type="slidenum">
              <a:rPr lang="en-US" smtClean="0"/>
              <a:pPr/>
              <a:t>‹#›</a:t>
            </a:fld>
            <a:endParaRPr lang="en-US"/>
          </a:p>
        </p:txBody>
      </p:sp>
    </p:spTree>
    <p:extLst>
      <p:ext uri="{BB962C8B-B14F-4D97-AF65-F5344CB8AC3E}">
        <p14:creationId xmlns:p14="http://schemas.microsoft.com/office/powerpoint/2010/main" xmlns="" val="108262199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A2B2AC4A-3253-4068-90F2-73DDD1BD4C1B}" type="slidenum">
              <a:rPr lang="en-US" smtClean="0">
                <a:latin typeface="Arial" pitchFamily="34" charset="0"/>
                <a:cs typeface="Arial" pitchFamily="34" charset="0"/>
              </a:rPr>
              <a:pPr fontAlgn="base">
                <a:spcBef>
                  <a:spcPct val="0"/>
                </a:spcBef>
                <a:spcAft>
                  <a:spcPct val="0"/>
                </a:spcAft>
              </a:pPr>
              <a:t>1</a:t>
            </a:fld>
            <a:endParaRPr lang="en-US" smtClean="0">
              <a:latin typeface="Arial" pitchFamily="34" charset="0"/>
              <a:cs typeface="Arial" pitchFamily="34" charset="0"/>
            </a:endParaRPr>
          </a:p>
        </p:txBody>
      </p:sp>
      <p:sp>
        <p:nvSpPr>
          <p:cNvPr id="4813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8132"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endParaRPr lang="fr-CI" smtClean="0">
              <a:latin typeface="Arial" pitchFamily="34" charset="0"/>
              <a:cs typeface="Arial"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Slide Image Placeholder 1"/>
          <p:cNvSpPr>
            <a:spLocks noGrp="1" noRot="1" noChangeAspect="1" noTextEdit="1"/>
          </p:cNvSpPr>
          <p:nvPr>
            <p:ph type="sldImg"/>
          </p:nvPr>
        </p:nvSpPr>
        <p:spPr bwMode="auto">
          <a:noFill/>
          <a:ln>
            <a:solidFill>
              <a:srgbClr val="000000"/>
            </a:solidFill>
            <a:miter lim="800000"/>
            <a:headEnd/>
            <a:tailEnd/>
          </a:ln>
        </p:spPr>
      </p:sp>
      <p:sp>
        <p:nvSpPr>
          <p:cNvPr id="49155"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dirty="0" smtClean="0">
              <a:latin typeface="Arial" pitchFamily="34" charset="0"/>
              <a:cs typeface="Arial" pitchFamily="34" charset="0"/>
            </a:endParaRPr>
          </a:p>
        </p:txBody>
      </p:sp>
      <p:sp>
        <p:nvSpPr>
          <p:cNvPr id="4915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B82B61C-0386-4E9D-9995-ED159C1BA2CE}" type="slidenum">
              <a:rPr lang="en-US" smtClean="0">
                <a:latin typeface="Arial" pitchFamily="34" charset="0"/>
                <a:cs typeface="Arial" pitchFamily="34" charset="0"/>
              </a:rPr>
              <a:pPr fontAlgn="base">
                <a:spcBef>
                  <a:spcPct val="0"/>
                </a:spcBef>
                <a:spcAft>
                  <a:spcPct val="0"/>
                </a:spcAft>
              </a:pPr>
              <a:t>2</a:t>
            </a:fld>
            <a:endParaRPr lang="en-US" smtClean="0">
              <a:latin typeface="Arial" pitchFamily="34" charset="0"/>
              <a:cs typeface="Arial"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B06680B-6831-4C08-AC48-0439745D1D3D}" type="slidenum">
              <a:rPr lang="en-US" smtClean="0">
                <a:latin typeface="Arial" pitchFamily="34" charset="0"/>
                <a:cs typeface="Arial" pitchFamily="34" charset="0"/>
              </a:rPr>
              <a:pPr fontAlgn="base">
                <a:spcBef>
                  <a:spcPct val="0"/>
                </a:spcBef>
                <a:spcAft>
                  <a:spcPct val="0"/>
                </a:spcAft>
              </a:pPr>
              <a:t>3</a:t>
            </a:fld>
            <a:endParaRPr lang="en-US" smtClean="0">
              <a:latin typeface="Arial" pitchFamily="34" charset="0"/>
              <a:cs typeface="Arial" pitchFamily="34" charset="0"/>
            </a:endParaRPr>
          </a:p>
        </p:txBody>
      </p:sp>
      <p:sp>
        <p:nvSpPr>
          <p:cNvPr id="5017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50180" name="Rectangle 3"/>
          <p:cNvSpPr>
            <a:spLocks noGrp="1" noChangeArrowheads="1"/>
          </p:cNvSpPr>
          <p:nvPr>
            <p:ph type="body" idx="1"/>
          </p:nvPr>
        </p:nvSpPr>
        <p:spPr bwMode="auto">
          <a:xfrm>
            <a:off x="914400" y="4416425"/>
            <a:ext cx="5029200" cy="4183063"/>
          </a:xfrm>
          <a:noFill/>
        </p:spPr>
        <p:txBody>
          <a:bodyPr wrap="square" numCol="1" anchor="t" anchorCtr="0" compatLnSpc="1">
            <a:prstTxWarp prst="textNoShape">
              <a:avLst/>
            </a:prstTxWarp>
          </a:bodyPr>
          <a:lstStyle/>
          <a:p>
            <a:pPr eaLnBrk="1" hangingPunct="1"/>
            <a:endParaRPr lang="fr-FR" smtClean="0">
              <a:latin typeface="Arial" pitchFamily="34" charset="0"/>
              <a:cs typeface="Arial"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FDF3887F-CEB4-433E-A941-F1167ED23FB8}" type="slidenum">
              <a:rPr lang="en-US" smtClean="0">
                <a:latin typeface="Arial" pitchFamily="34" charset="0"/>
                <a:cs typeface="Arial" pitchFamily="34" charset="0"/>
              </a:rPr>
              <a:pPr fontAlgn="base">
                <a:spcBef>
                  <a:spcPct val="0"/>
                </a:spcBef>
                <a:spcAft>
                  <a:spcPct val="0"/>
                </a:spcAft>
              </a:pPr>
              <a:t>5</a:t>
            </a:fld>
            <a:endParaRPr lang="en-US" smtClean="0">
              <a:latin typeface="Arial" pitchFamily="34" charset="0"/>
              <a:cs typeface="Arial" pitchFamily="34" charset="0"/>
            </a:endParaRPr>
          </a:p>
        </p:txBody>
      </p:sp>
      <p:sp>
        <p:nvSpPr>
          <p:cNvPr id="5120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51204" name="Rectangle 3"/>
          <p:cNvSpPr>
            <a:spLocks noGrp="1" noChangeArrowheads="1"/>
          </p:cNvSpPr>
          <p:nvPr>
            <p:ph type="body" idx="1"/>
          </p:nvPr>
        </p:nvSpPr>
        <p:spPr bwMode="auto">
          <a:xfrm>
            <a:off x="914400" y="4416425"/>
            <a:ext cx="5029200" cy="4183063"/>
          </a:xfrm>
          <a:noFill/>
        </p:spPr>
        <p:txBody>
          <a:bodyPr wrap="square" numCol="1" anchor="t" anchorCtr="0" compatLnSpc="1">
            <a:prstTxWarp prst="textNoShape">
              <a:avLst/>
            </a:prstTxWarp>
          </a:bodyPr>
          <a:lstStyle/>
          <a:p>
            <a:pPr eaLnBrk="1" hangingPunct="1"/>
            <a:endParaRPr lang="fr-FR" smtClean="0">
              <a:latin typeface="Arial" pitchFamily="34" charset="0"/>
              <a:cs typeface="Arial"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1CF499E3-3EC3-4A31-8394-41794BB5BB8D}" type="slidenum">
              <a:rPr lang="en-US" smtClean="0">
                <a:latin typeface="Arial" pitchFamily="34" charset="0"/>
                <a:cs typeface="Arial" pitchFamily="34" charset="0"/>
              </a:rPr>
              <a:pPr fontAlgn="base">
                <a:spcBef>
                  <a:spcPct val="0"/>
                </a:spcBef>
                <a:spcAft>
                  <a:spcPct val="0"/>
                </a:spcAft>
              </a:pPr>
              <a:t>6</a:t>
            </a:fld>
            <a:endParaRPr lang="en-US" smtClean="0">
              <a:latin typeface="Arial" pitchFamily="34" charset="0"/>
              <a:cs typeface="Arial" pitchFamily="34" charset="0"/>
            </a:endParaRPr>
          </a:p>
        </p:txBody>
      </p:sp>
      <p:sp>
        <p:nvSpPr>
          <p:cNvPr id="5222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52228" name="Rectangle 3"/>
          <p:cNvSpPr>
            <a:spLocks noGrp="1" noChangeArrowheads="1"/>
          </p:cNvSpPr>
          <p:nvPr>
            <p:ph type="body" idx="1"/>
          </p:nvPr>
        </p:nvSpPr>
        <p:spPr bwMode="auto">
          <a:xfrm>
            <a:off x="914400" y="4416425"/>
            <a:ext cx="5029200" cy="4183063"/>
          </a:xfrm>
          <a:noFill/>
        </p:spPr>
        <p:txBody>
          <a:bodyPr wrap="square" numCol="1" anchor="t" anchorCtr="0" compatLnSpc="1">
            <a:prstTxWarp prst="textNoShape">
              <a:avLst/>
            </a:prstTxWarp>
          </a:bodyPr>
          <a:lstStyle/>
          <a:p>
            <a:pPr eaLnBrk="1" hangingPunct="1"/>
            <a:endParaRPr lang="fr-FR" dirty="0" smtClean="0">
              <a:latin typeface="Arial" pitchFamily="34" charset="0"/>
              <a:cs typeface="Arial"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5B802DA-9242-4C3E-9249-1177993836CA}" type="slidenum">
              <a:rPr lang="en-US" smtClean="0">
                <a:latin typeface="Arial" pitchFamily="34" charset="0"/>
                <a:cs typeface="Arial" pitchFamily="34" charset="0"/>
              </a:rPr>
              <a:pPr fontAlgn="base">
                <a:spcBef>
                  <a:spcPct val="0"/>
                </a:spcBef>
                <a:spcAft>
                  <a:spcPct val="0"/>
                </a:spcAft>
              </a:pPr>
              <a:t>8</a:t>
            </a:fld>
            <a:endParaRPr lang="en-US" smtClean="0">
              <a:latin typeface="Arial" pitchFamily="34" charset="0"/>
              <a:cs typeface="Arial" pitchFamily="34" charset="0"/>
            </a:endParaRPr>
          </a:p>
        </p:txBody>
      </p:sp>
      <p:sp>
        <p:nvSpPr>
          <p:cNvPr id="5529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55300" name="Rectangle 3"/>
          <p:cNvSpPr>
            <a:spLocks noGrp="1" noChangeArrowheads="1"/>
          </p:cNvSpPr>
          <p:nvPr>
            <p:ph type="body" idx="1"/>
          </p:nvPr>
        </p:nvSpPr>
        <p:spPr bwMode="auto">
          <a:xfrm>
            <a:off x="914400" y="4416425"/>
            <a:ext cx="5029200" cy="4183063"/>
          </a:xfrm>
          <a:noFill/>
        </p:spPr>
        <p:txBody>
          <a:bodyPr wrap="square" numCol="1" anchor="t" anchorCtr="0" compatLnSpc="1">
            <a:prstTxWarp prst="textNoShape">
              <a:avLst/>
            </a:prstTxWarp>
          </a:bodyPr>
          <a:lstStyle/>
          <a:p>
            <a:pPr eaLnBrk="1" hangingPunct="1"/>
            <a:endParaRPr lang="fr-FR" smtClean="0">
              <a:latin typeface="Arial" pitchFamily="34" charset="0"/>
              <a:cs typeface="Arial"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CFD53EB-55DD-49A0-BC53-E2B5B4A38B9D}" type="slidenum">
              <a:rPr lang="en-US" smtClean="0">
                <a:latin typeface="Arial" pitchFamily="34" charset="0"/>
                <a:cs typeface="Arial" pitchFamily="34" charset="0"/>
              </a:rPr>
              <a:pPr fontAlgn="base">
                <a:spcBef>
                  <a:spcPct val="0"/>
                </a:spcBef>
                <a:spcAft>
                  <a:spcPct val="0"/>
                </a:spcAft>
              </a:pPr>
              <a:t>9</a:t>
            </a:fld>
            <a:endParaRPr lang="en-US" smtClean="0">
              <a:latin typeface="Arial" pitchFamily="34" charset="0"/>
              <a:cs typeface="Arial" pitchFamily="34" charset="0"/>
            </a:endParaRPr>
          </a:p>
        </p:txBody>
      </p:sp>
      <p:sp>
        <p:nvSpPr>
          <p:cNvPr id="5632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56324" name="Rectangle 3"/>
          <p:cNvSpPr>
            <a:spLocks noGrp="1" noChangeArrowheads="1"/>
          </p:cNvSpPr>
          <p:nvPr>
            <p:ph type="body" idx="1"/>
          </p:nvPr>
        </p:nvSpPr>
        <p:spPr bwMode="auto">
          <a:xfrm>
            <a:off x="914400" y="4416425"/>
            <a:ext cx="5029200" cy="4183063"/>
          </a:xfrm>
          <a:noFill/>
        </p:spPr>
        <p:txBody>
          <a:bodyPr wrap="square" numCol="1" anchor="t" anchorCtr="0" compatLnSpc="1">
            <a:prstTxWarp prst="textNoShape">
              <a:avLst/>
            </a:prstTxWarp>
          </a:bodyPr>
          <a:lstStyle/>
          <a:p>
            <a:pPr eaLnBrk="1" hangingPunct="1"/>
            <a:endParaRPr lang="fr-FR" smtClean="0">
              <a:latin typeface="Arial" pitchFamily="34" charset="0"/>
              <a:cs typeface="Arial"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1CCF519D-96FC-41F2-8B2B-7DC635549257}" type="slidenum">
              <a:rPr lang="en-US" smtClean="0">
                <a:latin typeface="Arial" pitchFamily="34" charset="0"/>
                <a:cs typeface="Arial" pitchFamily="34" charset="0"/>
              </a:rPr>
              <a:pPr fontAlgn="base">
                <a:spcBef>
                  <a:spcPct val="0"/>
                </a:spcBef>
                <a:spcAft>
                  <a:spcPct val="0"/>
                </a:spcAft>
              </a:pPr>
              <a:t>10</a:t>
            </a:fld>
            <a:endParaRPr lang="en-US" smtClean="0">
              <a:latin typeface="Arial" pitchFamily="34" charset="0"/>
              <a:cs typeface="Arial" pitchFamily="34" charset="0"/>
            </a:endParaRPr>
          </a:p>
        </p:txBody>
      </p:sp>
      <p:sp>
        <p:nvSpPr>
          <p:cNvPr id="57347" name="Rectangle 2"/>
          <p:cNvSpPr>
            <a:spLocks noGrp="1" noRot="1" noChangeAspect="1" noChangeArrowheads="1" noTextEdit="1"/>
          </p:cNvSpPr>
          <p:nvPr>
            <p:ph type="sldImg"/>
          </p:nvPr>
        </p:nvSpPr>
        <p:spPr bwMode="auto">
          <a:xfrm>
            <a:off x="1106488" y="696913"/>
            <a:ext cx="4646612" cy="3486150"/>
          </a:xfrm>
          <a:noFill/>
          <a:ln>
            <a:solidFill>
              <a:srgbClr val="000000"/>
            </a:solidFill>
            <a:miter lim="800000"/>
            <a:headEnd/>
            <a:tailEnd/>
          </a:ln>
        </p:spPr>
      </p:sp>
      <p:sp>
        <p:nvSpPr>
          <p:cNvPr id="57348" name="Rectangle 3"/>
          <p:cNvSpPr>
            <a:spLocks noGrp="1" noChangeArrowheads="1"/>
          </p:cNvSpPr>
          <p:nvPr>
            <p:ph type="body" idx="1"/>
          </p:nvPr>
        </p:nvSpPr>
        <p:spPr bwMode="auto">
          <a:xfrm>
            <a:off x="914400" y="4416425"/>
            <a:ext cx="5029200" cy="4183063"/>
          </a:xfrm>
          <a:noFill/>
        </p:spPr>
        <p:txBody>
          <a:bodyPr wrap="square" lIns="89730" tIns="44865" rIns="89730" bIns="44865" numCol="1" anchor="t" anchorCtr="0" compatLnSpc="1">
            <a:prstTxWarp prst="textNoShape">
              <a:avLst/>
            </a:prstTxWarp>
          </a:bodyPr>
          <a:lstStyle/>
          <a:p>
            <a:pPr eaLnBrk="1" hangingPunct="1"/>
            <a:endParaRPr lang="fr-FR" smtClean="0">
              <a:latin typeface="Arial" pitchFamily="34" charset="0"/>
              <a:cs typeface="Arial"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FE6AF934-F071-49BD-BC1A-8A27CFDC228F}" type="datetimeFigureOut">
              <a:rPr lang="en-US" smtClean="0"/>
              <a:pPr/>
              <a:t>6/15/2012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BAEAD5-5C66-4557-AF3A-48400E52F67A}"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E6AF934-F071-49BD-BC1A-8A27CFDC228F}" type="datetimeFigureOut">
              <a:rPr lang="en-US" smtClean="0"/>
              <a:pPr/>
              <a:t>6/15/2012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BAEAD5-5C66-4557-AF3A-48400E52F67A}"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E6AF934-F071-49BD-BC1A-8A27CFDC228F}" type="datetimeFigureOut">
              <a:rPr lang="en-US" smtClean="0"/>
              <a:pPr/>
              <a:t>6/15/2012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BAEAD5-5C66-4557-AF3A-48400E52F67A}"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chart">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457200" y="1600200"/>
            <a:ext cx="8229600" cy="4525963"/>
          </a:xfrm>
        </p:spPr>
        <p:txBody>
          <a:bodyPr/>
          <a:lstStyle/>
          <a:p>
            <a:pPr lvl="0"/>
            <a:endParaRPr lang="en-US" noProof="0" smtClean="0"/>
          </a:p>
        </p:txBody>
      </p:sp>
      <p:sp>
        <p:nvSpPr>
          <p:cNvPr id="4" name="Rectangle 4"/>
          <p:cNvSpPr>
            <a:spLocks noGrp="1" noChangeArrowheads="1"/>
          </p:cNvSpPr>
          <p:nvPr>
            <p:ph type="dt" sz="half" idx="10"/>
          </p:nvPr>
        </p:nvSpPr>
        <p:spPr/>
        <p:txBody>
          <a:bodyPr/>
          <a:lstStyle>
            <a:lvl1pPr>
              <a:defRPr/>
            </a:lvl1pPr>
          </a:lstStyle>
          <a:p>
            <a:pPr>
              <a:defRPr/>
            </a:pPr>
            <a:r>
              <a:rPr lang="en-US"/>
              <a:t>2006-07 SDHS – CSO and Macro International</a:t>
            </a:r>
          </a:p>
        </p:txBody>
      </p:sp>
      <p:sp>
        <p:nvSpPr>
          <p:cNvPr id="5" name="Rectangle 5"/>
          <p:cNvSpPr>
            <a:spLocks noGrp="1" noChangeArrowheads="1"/>
          </p:cNvSpPr>
          <p:nvPr>
            <p:ph type="ftr" sz="quarter" idx="11"/>
          </p:nvPr>
        </p:nvSpPr>
        <p:spPr/>
        <p:txBody>
          <a:bodyPr/>
          <a:lstStyle>
            <a:lvl1pPr>
              <a:defRPr/>
            </a:lvl1pPr>
          </a:lstStyle>
          <a:p>
            <a:pPr>
              <a:defRPr/>
            </a:pPr>
            <a:r>
              <a:rPr lang="en-US"/>
              <a:t>2006-07 NDHS- MoHSS and Macro International</a:t>
            </a:r>
          </a:p>
        </p:txBody>
      </p:sp>
      <p:sp>
        <p:nvSpPr>
          <p:cNvPr id="6" name="Rectangle 6"/>
          <p:cNvSpPr>
            <a:spLocks noGrp="1" noChangeArrowheads="1"/>
          </p:cNvSpPr>
          <p:nvPr>
            <p:ph type="sldNum" sz="quarter" idx="12"/>
          </p:nvPr>
        </p:nvSpPr>
        <p:spPr/>
        <p:txBody>
          <a:bodyPr/>
          <a:lstStyle>
            <a:lvl1pPr>
              <a:defRPr/>
            </a:lvl1pPr>
          </a:lstStyle>
          <a:p>
            <a:pPr>
              <a:defRPr/>
            </a:pPr>
            <a:fld id="{7ED63D97-02F5-4AD9-B3E5-4BF68C230EF1}" type="slidenum">
              <a:rPr lang="en-US"/>
              <a:pPr>
                <a:defRPr/>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fourObj">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457200" y="274638"/>
            <a:ext cx="8229600" cy="1143000"/>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457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57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648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p:txBody>
          <a:bodyPr/>
          <a:lstStyle>
            <a:lvl1pPr>
              <a:defRPr/>
            </a:lvl1pPr>
          </a:lstStyle>
          <a:p>
            <a:pPr>
              <a:defRPr/>
            </a:pPr>
            <a:r>
              <a:rPr lang="en-US"/>
              <a:t>2006-07 SDHS – CSO and Macro International</a:t>
            </a:r>
          </a:p>
        </p:txBody>
      </p:sp>
      <p:sp>
        <p:nvSpPr>
          <p:cNvPr id="8" name="Rectangle 5"/>
          <p:cNvSpPr>
            <a:spLocks noGrp="1" noChangeArrowheads="1"/>
          </p:cNvSpPr>
          <p:nvPr>
            <p:ph type="ftr" sz="quarter" idx="11"/>
          </p:nvPr>
        </p:nvSpPr>
        <p:spPr/>
        <p:txBody>
          <a:bodyPr/>
          <a:lstStyle>
            <a:lvl1pPr>
              <a:defRPr/>
            </a:lvl1pPr>
          </a:lstStyle>
          <a:p>
            <a:pPr>
              <a:defRPr/>
            </a:pPr>
            <a:r>
              <a:rPr lang="en-US"/>
              <a:t>2006-07 NDHS- MoHSS and Macro International</a:t>
            </a:r>
          </a:p>
        </p:txBody>
      </p:sp>
      <p:sp>
        <p:nvSpPr>
          <p:cNvPr id="9" name="Rectangle 6"/>
          <p:cNvSpPr>
            <a:spLocks noGrp="1" noChangeArrowheads="1"/>
          </p:cNvSpPr>
          <p:nvPr>
            <p:ph type="sldNum" sz="quarter" idx="12"/>
          </p:nvPr>
        </p:nvSpPr>
        <p:spPr/>
        <p:txBody>
          <a:bodyPr/>
          <a:lstStyle>
            <a:lvl1pPr>
              <a:defRPr/>
            </a:lvl1pPr>
          </a:lstStyle>
          <a:p>
            <a:pPr>
              <a:defRPr/>
            </a:pPr>
            <a:fld id="{FA857DBE-D1C0-4730-929F-48DA8D6B7B4D}" type="slidenum">
              <a:rPr lang="en-US"/>
              <a:pPr>
                <a:defRPr/>
              </a:pPr>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AC609FEA-78FB-42AF-B120-4929E6CB2F7C}" type="datetimeFigureOut">
              <a:rPr lang="en-US" smtClean="0"/>
              <a:pPr/>
              <a:t>6/15/2012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0AB2392-4483-49C1-815A-B998BBE39ACF}" type="slidenum">
              <a:rPr lang="en-US" smtClean="0"/>
              <a:pPr/>
              <a:t>‹#›</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C609FEA-78FB-42AF-B120-4929E6CB2F7C}" type="datetimeFigureOut">
              <a:rPr lang="en-US" smtClean="0"/>
              <a:pPr/>
              <a:t>6/15/2012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0AB2392-4483-49C1-815A-B998BBE39ACF}" type="slidenum">
              <a:rPr lang="en-US" smtClean="0"/>
              <a:pPr/>
              <a:t>‹#›</a:t>
            </a:fld>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C609FEA-78FB-42AF-B120-4929E6CB2F7C}" type="datetimeFigureOut">
              <a:rPr lang="en-US" smtClean="0"/>
              <a:pPr/>
              <a:t>6/15/2012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0AB2392-4483-49C1-815A-B998BBE39ACF}" type="slidenum">
              <a:rPr lang="en-US" smtClean="0"/>
              <a:pPr/>
              <a:t>‹#›</a:t>
            </a:fld>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AC609FEA-78FB-42AF-B120-4929E6CB2F7C}" type="datetimeFigureOut">
              <a:rPr lang="en-US" smtClean="0"/>
              <a:pPr/>
              <a:t>6/15/2012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0AB2392-4483-49C1-815A-B998BBE39ACF}" type="slidenum">
              <a:rPr lang="en-US" smtClean="0"/>
              <a:pPr/>
              <a:t>‹#›</a:t>
            </a:fld>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AC609FEA-78FB-42AF-B120-4929E6CB2F7C}" type="datetimeFigureOut">
              <a:rPr lang="en-US" smtClean="0"/>
              <a:pPr/>
              <a:t>6/15/2012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0AB2392-4483-49C1-815A-B998BBE39ACF}" type="slidenum">
              <a:rPr lang="en-US" smtClean="0"/>
              <a:pPr/>
              <a:t>‹#›</a:t>
            </a:fld>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AC609FEA-78FB-42AF-B120-4929E6CB2F7C}" type="datetimeFigureOut">
              <a:rPr lang="en-US" smtClean="0"/>
              <a:pPr/>
              <a:t>6/15/2012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0AB2392-4483-49C1-815A-B998BBE39ACF}"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E6AF934-F071-49BD-BC1A-8A27CFDC228F}" type="datetimeFigureOut">
              <a:rPr lang="en-US" smtClean="0"/>
              <a:pPr/>
              <a:t>6/15/2012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BAEAD5-5C66-4557-AF3A-48400E52F67A}" type="slidenum">
              <a:rPr lang="en-US" smtClean="0"/>
              <a:pPr/>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C609FEA-78FB-42AF-B120-4929E6CB2F7C}" type="datetimeFigureOut">
              <a:rPr lang="en-US" smtClean="0"/>
              <a:pPr/>
              <a:t>6/15/2012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0AB2392-4483-49C1-815A-B998BBE39ACF}" type="slidenum">
              <a:rPr lang="en-US" smtClean="0"/>
              <a:pPr/>
              <a:t>‹#›</a:t>
            </a:fld>
            <a:endParaRPr 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C609FEA-78FB-42AF-B120-4929E6CB2F7C}" type="datetimeFigureOut">
              <a:rPr lang="en-US" smtClean="0"/>
              <a:pPr/>
              <a:t>6/15/2012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0AB2392-4483-49C1-815A-B998BBE39ACF}" type="slidenum">
              <a:rPr lang="en-US" smtClean="0"/>
              <a:pPr/>
              <a:t>‹#›</a:t>
            </a:fld>
            <a:endParaRPr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C609FEA-78FB-42AF-B120-4929E6CB2F7C}" type="datetimeFigureOut">
              <a:rPr lang="en-US" smtClean="0"/>
              <a:pPr/>
              <a:t>6/15/2012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0AB2392-4483-49C1-815A-B998BBE39ACF}" type="slidenum">
              <a:rPr lang="en-US" smtClean="0"/>
              <a:pPr/>
              <a:t>‹#›</a:t>
            </a:fld>
            <a:endParaRPr 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C609FEA-78FB-42AF-B120-4929E6CB2F7C}" type="datetimeFigureOut">
              <a:rPr lang="en-US" smtClean="0"/>
              <a:pPr/>
              <a:t>6/15/2012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0AB2392-4483-49C1-815A-B998BBE39ACF}" type="slidenum">
              <a:rPr lang="en-US" smtClean="0"/>
              <a:pPr/>
              <a:t>‹#›</a:t>
            </a:fld>
            <a:endParaRPr 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C609FEA-78FB-42AF-B120-4929E6CB2F7C}" type="datetimeFigureOut">
              <a:rPr lang="en-US" smtClean="0"/>
              <a:pPr/>
              <a:t>6/15/2012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0AB2392-4483-49C1-815A-B998BBE39ACF}" type="slidenum">
              <a:rPr lang="en-US" smtClean="0"/>
              <a:pPr/>
              <a:t>‹#›</a:t>
            </a:fld>
            <a:endParaRPr 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fourObj">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457200" y="274638"/>
            <a:ext cx="8229600" cy="1143000"/>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457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57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648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p:txBody>
          <a:bodyPr/>
          <a:lstStyle>
            <a:lvl1pPr>
              <a:defRPr/>
            </a:lvl1pPr>
          </a:lstStyle>
          <a:p>
            <a:pPr>
              <a:defRPr/>
            </a:pPr>
            <a:r>
              <a:rPr lang="en-US"/>
              <a:t>2006-07 SDHS – CSO and Macro International</a:t>
            </a:r>
          </a:p>
        </p:txBody>
      </p:sp>
      <p:sp>
        <p:nvSpPr>
          <p:cNvPr id="8" name="Rectangle 5"/>
          <p:cNvSpPr>
            <a:spLocks noGrp="1" noChangeArrowheads="1"/>
          </p:cNvSpPr>
          <p:nvPr>
            <p:ph type="ftr" sz="quarter" idx="11"/>
          </p:nvPr>
        </p:nvSpPr>
        <p:spPr/>
        <p:txBody>
          <a:bodyPr/>
          <a:lstStyle>
            <a:lvl1pPr>
              <a:defRPr/>
            </a:lvl1pPr>
          </a:lstStyle>
          <a:p>
            <a:pPr>
              <a:defRPr/>
            </a:pPr>
            <a:r>
              <a:rPr lang="en-US"/>
              <a:t>2006-07 NDHS- MoHSS and Macro International</a:t>
            </a:r>
          </a:p>
        </p:txBody>
      </p:sp>
      <p:sp>
        <p:nvSpPr>
          <p:cNvPr id="9" name="Rectangle 6"/>
          <p:cNvSpPr>
            <a:spLocks noGrp="1" noChangeArrowheads="1"/>
          </p:cNvSpPr>
          <p:nvPr>
            <p:ph type="sldNum" sz="quarter" idx="12"/>
          </p:nvPr>
        </p:nvSpPr>
        <p:spPr/>
        <p:txBody>
          <a:bodyPr/>
          <a:lstStyle>
            <a:lvl1pPr>
              <a:defRPr/>
            </a:lvl1pPr>
          </a:lstStyle>
          <a:p>
            <a:pPr>
              <a:defRPr/>
            </a:pPr>
            <a:fld id="{FA857DBE-D1C0-4730-929F-48DA8D6B7B4D}" type="slidenum">
              <a:rPr lang="en-US"/>
              <a:pPr>
                <a:defRPr/>
              </a:pPr>
              <a:t>‹#›</a:t>
            </a:fld>
            <a:endParaRPr 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chart">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457200" y="1600200"/>
            <a:ext cx="8229600" cy="4525963"/>
          </a:xfrm>
        </p:spPr>
        <p:txBody>
          <a:bodyPr/>
          <a:lstStyle/>
          <a:p>
            <a:pPr lvl="0"/>
            <a:endParaRPr lang="en-US" noProof="0" smtClean="0"/>
          </a:p>
        </p:txBody>
      </p:sp>
      <p:sp>
        <p:nvSpPr>
          <p:cNvPr id="4" name="Rectangle 4"/>
          <p:cNvSpPr>
            <a:spLocks noGrp="1" noChangeArrowheads="1"/>
          </p:cNvSpPr>
          <p:nvPr>
            <p:ph type="dt" sz="half" idx="10"/>
          </p:nvPr>
        </p:nvSpPr>
        <p:spPr/>
        <p:txBody>
          <a:bodyPr/>
          <a:lstStyle>
            <a:lvl1pPr>
              <a:defRPr/>
            </a:lvl1pPr>
          </a:lstStyle>
          <a:p>
            <a:pPr>
              <a:defRPr/>
            </a:pPr>
            <a:r>
              <a:rPr lang="en-US"/>
              <a:t>2006-07 SDHS – CSO and Macro International</a:t>
            </a:r>
          </a:p>
        </p:txBody>
      </p:sp>
      <p:sp>
        <p:nvSpPr>
          <p:cNvPr id="5" name="Rectangle 5"/>
          <p:cNvSpPr>
            <a:spLocks noGrp="1" noChangeArrowheads="1"/>
          </p:cNvSpPr>
          <p:nvPr>
            <p:ph type="ftr" sz="quarter" idx="11"/>
          </p:nvPr>
        </p:nvSpPr>
        <p:spPr/>
        <p:txBody>
          <a:bodyPr/>
          <a:lstStyle>
            <a:lvl1pPr>
              <a:defRPr/>
            </a:lvl1pPr>
          </a:lstStyle>
          <a:p>
            <a:pPr>
              <a:defRPr/>
            </a:pPr>
            <a:r>
              <a:rPr lang="en-US"/>
              <a:t>2006-07 NDHS- MoHSS and Macro International</a:t>
            </a:r>
          </a:p>
        </p:txBody>
      </p:sp>
      <p:sp>
        <p:nvSpPr>
          <p:cNvPr id="6" name="Rectangle 6"/>
          <p:cNvSpPr>
            <a:spLocks noGrp="1" noChangeArrowheads="1"/>
          </p:cNvSpPr>
          <p:nvPr>
            <p:ph type="sldNum" sz="quarter" idx="12"/>
          </p:nvPr>
        </p:nvSpPr>
        <p:spPr/>
        <p:txBody>
          <a:bodyPr/>
          <a:lstStyle>
            <a:lvl1pPr>
              <a:defRPr/>
            </a:lvl1pPr>
          </a:lstStyle>
          <a:p>
            <a:pPr>
              <a:defRPr/>
            </a:pPr>
            <a:fld id="{7ED63D97-02F5-4AD9-B3E5-4BF68C230EF1}"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E6AF934-F071-49BD-BC1A-8A27CFDC228F}" type="datetimeFigureOut">
              <a:rPr lang="en-US" smtClean="0"/>
              <a:pPr/>
              <a:t>6/15/2012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BAEAD5-5C66-4557-AF3A-48400E52F67A}"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FE6AF934-F071-49BD-BC1A-8A27CFDC228F}" type="datetimeFigureOut">
              <a:rPr lang="en-US" smtClean="0"/>
              <a:pPr/>
              <a:t>6/15/2012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BAEAD5-5C66-4557-AF3A-48400E52F67A}"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FE6AF934-F071-49BD-BC1A-8A27CFDC228F}" type="datetimeFigureOut">
              <a:rPr lang="en-US" smtClean="0"/>
              <a:pPr/>
              <a:t>6/15/2012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BAEAD5-5C66-4557-AF3A-48400E52F67A}"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solidFill>
              </a:defRPr>
            </a:lvl1p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FE6AF934-F071-49BD-BC1A-8A27CFDC228F}" type="datetimeFigureOut">
              <a:rPr lang="en-US" smtClean="0"/>
              <a:pPr/>
              <a:t>6/15/2012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BAEAD5-5C66-4557-AF3A-48400E52F67A}"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10" name="Subtitle 2"/>
          <p:cNvSpPr txBox="1">
            <a:spLocks/>
          </p:cNvSpPr>
          <p:nvPr userDrawn="1"/>
        </p:nvSpPr>
        <p:spPr>
          <a:xfrm>
            <a:off x="0" y="5257800"/>
            <a:ext cx="9144000" cy="1143000"/>
          </a:xfrm>
          <a:prstGeom prst="rect">
            <a:avLst/>
          </a:prstGeom>
        </p:spPr>
        <p:txBody>
          <a:bodyPr vert="horz" lIns="91440" tIns="45720" rIns="91440" bIns="45720" rtlCol="0">
            <a:normAutofit/>
          </a:bodyPr>
          <a:lstStyle/>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3600" b="0" i="0" u="none" strike="noStrike" kern="1200" cap="none" spc="0" normalizeH="0" baseline="0" noProof="0" dirty="0" smtClean="0">
                <a:ln>
                  <a:noFill/>
                </a:ln>
                <a:solidFill>
                  <a:schemeClr val="tx1"/>
                </a:solidFill>
                <a:effectLst/>
                <a:uLnTx/>
                <a:uFillTx/>
                <a:latin typeface="+mn-lt"/>
                <a:ea typeface="+mn-ea"/>
                <a:cs typeface="+mn-cs"/>
              </a:rPr>
              <a:t>2010 Malawi Demographic and Health Survey</a:t>
            </a:r>
            <a:endParaRPr kumimoji="0" lang="en-US" sz="3600" b="0" i="0" u="none" strike="noStrike" kern="1200" cap="none" spc="0" normalizeH="0" baseline="0" noProof="0" dirty="0">
              <a:ln>
                <a:noFill/>
              </a:ln>
              <a:solidFill>
                <a:schemeClr val="tx1"/>
              </a:solidFill>
              <a:effectLst/>
              <a:uLnTx/>
              <a:uFillTx/>
              <a:latin typeface="+mn-lt"/>
              <a:ea typeface="+mn-ea"/>
              <a:cs typeface="+mn-cs"/>
            </a:endParaRPr>
          </a:p>
        </p:txBody>
      </p:sp>
      <p:pic>
        <p:nvPicPr>
          <p:cNvPr id="4" name="Picture 3" descr="designtry1.jpg"/>
          <p:cNvPicPr>
            <a:picLocks noChangeAspect="1"/>
          </p:cNvPicPr>
          <p:nvPr userDrawn="1"/>
        </p:nvPicPr>
        <p:blipFill>
          <a:blip r:embed="rId2" cstate="print"/>
          <a:stretch>
            <a:fillRect/>
          </a:stretch>
        </p:blipFill>
        <p:spPr>
          <a:xfrm>
            <a:off x="0" y="1849973"/>
            <a:ext cx="9144000" cy="3158054"/>
          </a:xfrm>
          <a:prstGeom prst="rect">
            <a:avLst/>
          </a:prstGeom>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E6AF934-F071-49BD-BC1A-8A27CFDC228F}" type="datetimeFigureOut">
              <a:rPr lang="en-US" smtClean="0"/>
              <a:pPr/>
              <a:t>6/15/2012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BAEAD5-5C66-4557-AF3A-48400E52F67A}"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E6AF934-F071-49BD-BC1A-8A27CFDC228F}" type="datetimeFigureOut">
              <a:rPr lang="en-US" smtClean="0"/>
              <a:pPr/>
              <a:t>6/15/2012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BAEAD5-5C66-4557-AF3A-48400E52F67A}"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slideLayout" Target="../slideLayouts/slideLayout26.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E6AF934-F071-49BD-BC1A-8A27CFDC228F}" type="datetimeFigureOut">
              <a:rPr lang="en-US" smtClean="0"/>
              <a:pPr/>
              <a:t>6/15/2012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BAEAD5-5C66-4557-AF3A-48400E52F67A}" type="slidenum">
              <a:rPr lang="en-US" smtClean="0"/>
              <a:pPr/>
              <a:t>‹#›</a:t>
            </a:fld>
            <a:endParaRPr lang="en-US"/>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1" r:id="rId12"/>
    <p:sldLayoutId id="2147483662" r:id="rId1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tx2">
            <a:lumMod val="20000"/>
            <a:lumOff val="80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C609FEA-78FB-42AF-B120-4929E6CB2F7C}" type="datetimeFigureOut">
              <a:rPr lang="en-US" smtClean="0"/>
              <a:pPr/>
              <a:t>6/15/2012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0AB2392-4483-49C1-815A-B998BBE39ACF}"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 id="2147483675" r:id="rId12"/>
    <p:sldLayoutId id="2147483676" r:id="rId1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6.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3"/>
          <p:cNvSpPr>
            <a:spLocks noChangeArrowheads="1"/>
          </p:cNvSpPr>
          <p:nvPr/>
        </p:nvSpPr>
        <p:spPr bwMode="auto">
          <a:xfrm>
            <a:off x="0" y="304800"/>
            <a:ext cx="9144000" cy="1371600"/>
          </a:xfrm>
          <a:prstGeom prst="rect">
            <a:avLst/>
          </a:prstGeom>
          <a:noFill/>
          <a:ln w="9525">
            <a:noFill/>
            <a:miter lim="800000"/>
            <a:headEnd/>
            <a:tailEnd/>
          </a:ln>
        </p:spPr>
        <p:txBody>
          <a:bodyPr/>
          <a:lstStyle/>
          <a:p>
            <a:pPr algn="ctr">
              <a:spcBef>
                <a:spcPct val="20000"/>
              </a:spcBef>
            </a:pPr>
            <a:r>
              <a:rPr lang="en-US" sz="4400" b="1" dirty="0">
                <a:latin typeface="Calibri" pitchFamily="34" charset="0"/>
              </a:rPr>
              <a:t>Methodology </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128002" name="Rectangle 2"/>
          <p:cNvSpPr>
            <a:spLocks noGrp="1" noChangeArrowheads="1"/>
          </p:cNvSpPr>
          <p:nvPr>
            <p:ph type="title"/>
          </p:nvPr>
        </p:nvSpPr>
        <p:spPr>
          <a:xfrm>
            <a:off x="0" y="0"/>
            <a:ext cx="9144000" cy="1143000"/>
          </a:xfrm>
        </p:spPr>
        <p:txBody>
          <a:bodyPr>
            <a:normAutofit fontScale="90000"/>
          </a:bodyPr>
          <a:lstStyle/>
          <a:p>
            <a:pPr eaLnBrk="1" hangingPunct="1">
              <a:lnSpc>
                <a:spcPct val="80000"/>
              </a:lnSpc>
              <a:defRPr/>
            </a:pPr>
            <a:r>
              <a:rPr lang="en-US" sz="3600" dirty="0" smtClean="0">
                <a:solidFill>
                  <a:srgbClr val="000066"/>
                </a:solidFill>
                <a:latin typeface="Esprit Book" pitchFamily="18" charset="0"/>
              </a:rPr>
              <a:t>   </a:t>
            </a:r>
            <a:br>
              <a:rPr lang="en-US" sz="3600" dirty="0" smtClean="0">
                <a:solidFill>
                  <a:srgbClr val="000066"/>
                </a:solidFill>
                <a:latin typeface="Esprit Book" pitchFamily="18" charset="0"/>
              </a:rPr>
            </a:br>
            <a:r>
              <a:rPr lang="en-US" sz="4900" dirty="0" smtClean="0"/>
              <a:t>Results of the household </a:t>
            </a:r>
            <a:br>
              <a:rPr lang="en-US" sz="4900" dirty="0" smtClean="0"/>
            </a:br>
            <a:r>
              <a:rPr lang="en-US" sz="4900" dirty="0" smtClean="0"/>
              <a:t>and individual interviews </a:t>
            </a:r>
            <a:r>
              <a:rPr lang="en-GB" sz="4900" dirty="0" smtClean="0">
                <a:effectLst>
                  <a:outerShdw blurRad="38100" dist="38100" dir="2700000" algn="tl">
                    <a:srgbClr val="000000"/>
                  </a:outerShdw>
                </a:effectLst>
              </a:rPr>
              <a:t/>
            </a:r>
            <a:br>
              <a:rPr lang="en-GB" sz="4900" dirty="0" smtClean="0">
                <a:effectLst>
                  <a:outerShdw blurRad="38100" dist="38100" dir="2700000" algn="tl">
                    <a:srgbClr val="000000"/>
                  </a:outerShdw>
                </a:effectLst>
              </a:rPr>
            </a:br>
            <a:endParaRPr lang="en-US" sz="3600" dirty="0" smtClean="0">
              <a:effectLst>
                <a:outerShdw blurRad="38100" dist="38100" dir="2700000" algn="tl">
                  <a:srgbClr val="000000"/>
                </a:outerShdw>
              </a:effectLst>
            </a:endParaRPr>
          </a:p>
        </p:txBody>
      </p:sp>
      <p:grpSp>
        <p:nvGrpSpPr>
          <p:cNvPr id="2" name="Group 5"/>
          <p:cNvGrpSpPr>
            <a:grpSpLocks/>
          </p:cNvGrpSpPr>
          <p:nvPr/>
        </p:nvGrpSpPr>
        <p:grpSpPr bwMode="auto">
          <a:xfrm>
            <a:off x="1600200" y="1558925"/>
            <a:ext cx="6275388" cy="1947863"/>
            <a:chOff x="1334" y="1007"/>
            <a:chExt cx="3953" cy="1675"/>
          </a:xfrm>
        </p:grpSpPr>
        <p:sp>
          <p:nvSpPr>
            <p:cNvPr id="24586" name="Text Box 6"/>
            <p:cNvSpPr txBox="1">
              <a:spLocks noChangeArrowheads="1"/>
            </p:cNvSpPr>
            <p:nvPr/>
          </p:nvSpPr>
          <p:spPr bwMode="auto">
            <a:xfrm>
              <a:off x="1334" y="1007"/>
              <a:ext cx="2594" cy="1381"/>
            </a:xfrm>
            <a:prstGeom prst="rect">
              <a:avLst/>
            </a:prstGeom>
            <a:noFill/>
            <a:ln w="9525">
              <a:noFill/>
              <a:miter lim="800000"/>
              <a:headEnd/>
              <a:tailEnd/>
            </a:ln>
          </p:spPr>
          <p:txBody>
            <a:bodyPr wrap="square">
              <a:spAutoFit/>
            </a:bodyPr>
            <a:lstStyle/>
            <a:p>
              <a:pPr eaLnBrk="0" hangingPunct="0">
                <a:lnSpc>
                  <a:spcPct val="80000"/>
                </a:lnSpc>
              </a:pPr>
              <a:r>
                <a:rPr lang="en-US" sz="2400" dirty="0">
                  <a:latin typeface="Calibri" pitchFamily="34" charset="0"/>
                </a:rPr>
                <a:t>Households Selected</a:t>
              </a:r>
            </a:p>
            <a:p>
              <a:pPr eaLnBrk="0" hangingPunct="0">
                <a:lnSpc>
                  <a:spcPct val="90000"/>
                </a:lnSpc>
              </a:pPr>
              <a:r>
                <a:rPr lang="en-US" sz="2400" dirty="0">
                  <a:latin typeface="Calibri" pitchFamily="34" charset="0"/>
                </a:rPr>
                <a:t>Households Occupied</a:t>
              </a:r>
              <a:endParaRPr lang="en-GB" sz="2400" dirty="0">
                <a:latin typeface="Calibri" pitchFamily="34" charset="0"/>
              </a:endParaRPr>
            </a:p>
            <a:p>
              <a:pPr eaLnBrk="0" hangingPunct="0">
                <a:lnSpc>
                  <a:spcPct val="90000"/>
                </a:lnSpc>
              </a:pPr>
              <a:r>
                <a:rPr lang="en-GB" sz="2400" dirty="0">
                  <a:latin typeface="Calibri" pitchFamily="34" charset="0"/>
                </a:rPr>
                <a:t>Households Interviewed</a:t>
              </a:r>
            </a:p>
            <a:p>
              <a:pPr eaLnBrk="0" hangingPunct="0">
                <a:lnSpc>
                  <a:spcPct val="70000"/>
                </a:lnSpc>
              </a:pPr>
              <a:endParaRPr lang="en-GB" sz="2400" dirty="0"/>
            </a:p>
            <a:p>
              <a:pPr eaLnBrk="0" hangingPunct="0">
                <a:lnSpc>
                  <a:spcPct val="80000"/>
                </a:lnSpc>
              </a:pPr>
              <a:r>
                <a:rPr lang="en-GB" sz="2400" dirty="0"/>
                <a:t> 	</a:t>
              </a:r>
              <a:r>
                <a:rPr lang="en-GB" sz="2400" dirty="0">
                  <a:latin typeface="Calibri" pitchFamily="34" charset="0"/>
                </a:rPr>
                <a:t>Response </a:t>
              </a:r>
              <a:r>
                <a:rPr lang="en-US" sz="2400" dirty="0">
                  <a:latin typeface="Calibri" pitchFamily="34" charset="0"/>
                </a:rPr>
                <a:t>r</a:t>
              </a:r>
              <a:r>
                <a:rPr lang="en-GB" sz="2400" dirty="0">
                  <a:latin typeface="Calibri" pitchFamily="34" charset="0"/>
                </a:rPr>
                <a:t>ate (%)</a:t>
              </a:r>
            </a:p>
          </p:txBody>
        </p:sp>
        <p:sp>
          <p:nvSpPr>
            <p:cNvPr id="24587" name="Text Box 7"/>
            <p:cNvSpPr txBox="1">
              <a:spLocks noChangeArrowheads="1"/>
            </p:cNvSpPr>
            <p:nvPr/>
          </p:nvSpPr>
          <p:spPr bwMode="auto">
            <a:xfrm>
              <a:off x="4500" y="1015"/>
              <a:ext cx="787" cy="1667"/>
            </a:xfrm>
            <a:prstGeom prst="rect">
              <a:avLst/>
            </a:prstGeom>
            <a:noFill/>
            <a:ln w="9525">
              <a:noFill/>
              <a:miter lim="800000"/>
              <a:headEnd/>
              <a:tailEnd/>
            </a:ln>
          </p:spPr>
          <p:txBody>
            <a:bodyPr wrap="none">
              <a:spAutoFit/>
            </a:bodyPr>
            <a:lstStyle/>
            <a:p>
              <a:pPr algn="r" eaLnBrk="0" hangingPunct="0">
                <a:lnSpc>
                  <a:spcPct val="90000"/>
                </a:lnSpc>
              </a:pPr>
              <a:r>
                <a:rPr lang="en-US" sz="2400" b="1" dirty="0" smtClean="0">
                  <a:latin typeface="Calibri" pitchFamily="34" charset="0"/>
                </a:rPr>
                <a:t>   27,307</a:t>
              </a:r>
              <a:endParaRPr lang="en-US" sz="2400" b="1" dirty="0">
                <a:latin typeface="Calibri" pitchFamily="34" charset="0"/>
              </a:endParaRPr>
            </a:p>
            <a:p>
              <a:pPr algn="r" eaLnBrk="0" hangingPunct="0">
                <a:lnSpc>
                  <a:spcPct val="90000"/>
                </a:lnSpc>
              </a:pPr>
              <a:r>
                <a:rPr lang="en-US" sz="2400" b="1" dirty="0">
                  <a:latin typeface="Calibri" pitchFamily="34" charset="0"/>
                </a:rPr>
                <a:t> </a:t>
              </a:r>
              <a:r>
                <a:rPr lang="en-US" sz="2400" b="1" dirty="0" smtClean="0">
                  <a:latin typeface="Calibri" pitchFamily="34" charset="0"/>
                </a:rPr>
                <a:t>  25,311</a:t>
              </a:r>
              <a:endParaRPr lang="en-GB" sz="2400" b="1" dirty="0">
                <a:latin typeface="Calibri" pitchFamily="34" charset="0"/>
              </a:endParaRPr>
            </a:p>
            <a:p>
              <a:pPr algn="r" eaLnBrk="0" hangingPunct="0">
                <a:lnSpc>
                  <a:spcPct val="90000"/>
                </a:lnSpc>
              </a:pPr>
              <a:r>
                <a:rPr lang="en-US" sz="2400" b="1" dirty="0" smtClean="0">
                  <a:latin typeface="Calibri" pitchFamily="34" charset="0"/>
                </a:rPr>
                <a:t>   24,825</a:t>
              </a:r>
              <a:endParaRPr lang="en-US" sz="2400" b="1" dirty="0">
                <a:latin typeface="Calibri" pitchFamily="34" charset="0"/>
              </a:endParaRPr>
            </a:p>
            <a:p>
              <a:pPr eaLnBrk="0" hangingPunct="0">
                <a:lnSpc>
                  <a:spcPct val="40000"/>
                </a:lnSpc>
              </a:pPr>
              <a:endParaRPr lang="en-US" sz="2400" b="1" dirty="0"/>
            </a:p>
            <a:p>
              <a:pPr algn="ctr" eaLnBrk="0" hangingPunct="0">
                <a:lnSpc>
                  <a:spcPct val="90000"/>
                </a:lnSpc>
              </a:pPr>
              <a:r>
                <a:rPr lang="en-US" sz="2400" b="1" dirty="0"/>
                <a:t>  </a:t>
              </a:r>
              <a:r>
                <a:rPr lang="en-US" sz="2400" b="1" dirty="0" smtClean="0"/>
                <a:t>   </a:t>
              </a:r>
              <a:r>
                <a:rPr lang="en-US" sz="2400" b="1" dirty="0" smtClean="0">
                  <a:latin typeface="Calibri" pitchFamily="34" charset="0"/>
                </a:rPr>
                <a:t>98%</a:t>
              </a:r>
              <a:endParaRPr lang="en-US" sz="2400" b="1" dirty="0">
                <a:latin typeface="Calibri" pitchFamily="34" charset="0"/>
              </a:endParaRPr>
            </a:p>
            <a:p>
              <a:pPr eaLnBrk="0" hangingPunct="0"/>
              <a:endParaRPr lang="en-US" sz="2400" dirty="0"/>
            </a:p>
          </p:txBody>
        </p:sp>
      </p:grpSp>
      <p:grpSp>
        <p:nvGrpSpPr>
          <p:cNvPr id="3" name="Group 8"/>
          <p:cNvGrpSpPr>
            <a:grpSpLocks/>
          </p:cNvGrpSpPr>
          <p:nvPr/>
        </p:nvGrpSpPr>
        <p:grpSpPr bwMode="auto">
          <a:xfrm>
            <a:off x="1600200" y="3429000"/>
            <a:ext cx="6340476" cy="1311275"/>
            <a:chOff x="1286" y="2186"/>
            <a:chExt cx="3994" cy="826"/>
          </a:xfrm>
        </p:grpSpPr>
        <p:sp>
          <p:nvSpPr>
            <p:cNvPr id="24584" name="Text Box 9"/>
            <p:cNvSpPr txBox="1">
              <a:spLocks noChangeArrowheads="1"/>
            </p:cNvSpPr>
            <p:nvPr/>
          </p:nvSpPr>
          <p:spPr bwMode="auto">
            <a:xfrm>
              <a:off x="1286" y="2226"/>
              <a:ext cx="2549" cy="779"/>
            </a:xfrm>
            <a:prstGeom prst="rect">
              <a:avLst/>
            </a:prstGeom>
            <a:noFill/>
            <a:ln w="9525">
              <a:noFill/>
              <a:miter lim="800000"/>
              <a:headEnd/>
              <a:tailEnd/>
            </a:ln>
          </p:spPr>
          <p:txBody>
            <a:bodyPr wrap="square">
              <a:spAutoFit/>
            </a:bodyPr>
            <a:lstStyle/>
            <a:p>
              <a:pPr eaLnBrk="0" hangingPunct="0">
                <a:lnSpc>
                  <a:spcPct val="80000"/>
                </a:lnSpc>
              </a:pPr>
              <a:r>
                <a:rPr lang="en-GB" sz="2400" dirty="0">
                  <a:latin typeface="Calibri" pitchFamily="34" charset="0"/>
                </a:rPr>
                <a:t>Eligible Women</a:t>
              </a:r>
            </a:p>
            <a:p>
              <a:pPr eaLnBrk="0" hangingPunct="0">
                <a:lnSpc>
                  <a:spcPct val="80000"/>
                </a:lnSpc>
              </a:pPr>
              <a:r>
                <a:rPr lang="en-GB" sz="2400" dirty="0">
                  <a:latin typeface="Calibri" pitchFamily="34" charset="0"/>
                </a:rPr>
                <a:t>Women Interviewed</a:t>
              </a:r>
              <a:r>
                <a:rPr lang="en-GB" sz="2400" dirty="0"/>
                <a:t>		</a:t>
              </a:r>
            </a:p>
            <a:p>
              <a:pPr eaLnBrk="0" hangingPunct="0">
                <a:lnSpc>
                  <a:spcPct val="70000"/>
                </a:lnSpc>
              </a:pPr>
              <a:endParaRPr lang="en-GB" sz="2400" dirty="0">
                <a:latin typeface="Calibri" pitchFamily="34" charset="0"/>
              </a:endParaRPr>
            </a:p>
            <a:p>
              <a:pPr eaLnBrk="0" hangingPunct="0">
                <a:lnSpc>
                  <a:spcPct val="80000"/>
                </a:lnSpc>
              </a:pPr>
              <a:r>
                <a:rPr lang="en-GB" sz="2400" dirty="0">
                  <a:latin typeface="Calibri" pitchFamily="34" charset="0"/>
                </a:rPr>
                <a:t>  	Response </a:t>
              </a:r>
              <a:r>
                <a:rPr lang="en-US" sz="2400" dirty="0">
                  <a:latin typeface="Calibri" pitchFamily="34" charset="0"/>
                </a:rPr>
                <a:t>r</a:t>
              </a:r>
              <a:r>
                <a:rPr lang="en-GB" sz="2400" dirty="0">
                  <a:latin typeface="Calibri" pitchFamily="34" charset="0"/>
                </a:rPr>
                <a:t>ate (%)</a:t>
              </a:r>
            </a:p>
          </p:txBody>
        </p:sp>
        <p:sp>
          <p:nvSpPr>
            <p:cNvPr id="15371" name="Text Box 10"/>
            <p:cNvSpPr txBox="1">
              <a:spLocks noChangeArrowheads="1"/>
            </p:cNvSpPr>
            <p:nvPr/>
          </p:nvSpPr>
          <p:spPr bwMode="auto">
            <a:xfrm>
              <a:off x="4406" y="2186"/>
              <a:ext cx="874" cy="826"/>
            </a:xfrm>
            <a:prstGeom prst="rect">
              <a:avLst/>
            </a:prstGeom>
            <a:noFill/>
            <a:ln w="9525">
              <a:noFill/>
              <a:miter lim="800000"/>
              <a:headEnd/>
              <a:tailEnd/>
            </a:ln>
          </p:spPr>
          <p:txBody>
            <a:bodyPr wrap="none">
              <a:spAutoFit/>
            </a:bodyPr>
            <a:lstStyle/>
            <a:p>
              <a:pPr algn="r" eaLnBrk="0" hangingPunct="0">
                <a:defRPr/>
              </a:pPr>
              <a:r>
                <a:rPr lang="en-US" sz="2400" b="1" dirty="0">
                  <a:latin typeface="+mn-lt"/>
                  <a:cs typeface="Arial" charset="0"/>
                </a:rPr>
                <a:t>   </a:t>
              </a:r>
              <a:r>
                <a:rPr lang="en-US" sz="2400" b="1" dirty="0" smtClean="0">
                  <a:latin typeface="+mn-lt"/>
                  <a:cs typeface="Arial" charset="0"/>
                </a:rPr>
                <a:t>  23,748</a:t>
              </a:r>
              <a:endParaRPr lang="en-US" sz="2400" b="1" dirty="0">
                <a:latin typeface="+mn-lt"/>
                <a:cs typeface="Arial" charset="0"/>
              </a:endParaRPr>
            </a:p>
            <a:p>
              <a:pPr algn="r" eaLnBrk="0" hangingPunct="0">
                <a:defRPr/>
              </a:pPr>
              <a:r>
                <a:rPr lang="en-US" sz="2400" b="1" dirty="0">
                  <a:latin typeface="Calibri" pitchFamily="34" charset="0"/>
                  <a:cs typeface="Arial" charset="0"/>
                </a:rPr>
                <a:t>   </a:t>
              </a:r>
              <a:r>
                <a:rPr lang="en-US" sz="2400" b="1" dirty="0" smtClean="0">
                  <a:latin typeface="Calibri" pitchFamily="34" charset="0"/>
                  <a:cs typeface="Arial" charset="0"/>
                </a:rPr>
                <a:t>  23,020</a:t>
              </a:r>
              <a:endParaRPr lang="en-GB" sz="2400" b="1" dirty="0">
                <a:latin typeface="Calibri" pitchFamily="34" charset="0"/>
                <a:cs typeface="Arial" charset="0"/>
              </a:endParaRPr>
            </a:p>
            <a:p>
              <a:pPr algn="ctr" eaLnBrk="0" hangingPunct="0">
                <a:lnSpc>
                  <a:spcPct val="130000"/>
                </a:lnSpc>
                <a:defRPr/>
              </a:pPr>
              <a:r>
                <a:rPr lang="en-US" sz="2400" b="1" dirty="0">
                  <a:latin typeface="Calibri" pitchFamily="34" charset="0"/>
                  <a:cs typeface="Arial" charset="0"/>
                </a:rPr>
                <a:t>     </a:t>
              </a:r>
              <a:r>
                <a:rPr lang="en-US" sz="2400" b="1" dirty="0" smtClean="0">
                  <a:latin typeface="Calibri" pitchFamily="34" charset="0"/>
                  <a:cs typeface="Arial" charset="0"/>
                </a:rPr>
                <a:t>  97%</a:t>
              </a:r>
              <a:endParaRPr lang="en-US" sz="2400" b="1" dirty="0">
                <a:latin typeface="Calibri" pitchFamily="34" charset="0"/>
                <a:cs typeface="Arial" charset="0"/>
              </a:endParaRPr>
            </a:p>
          </p:txBody>
        </p:sp>
      </p:grpSp>
      <p:grpSp>
        <p:nvGrpSpPr>
          <p:cNvPr id="4" name="Group 11"/>
          <p:cNvGrpSpPr>
            <a:grpSpLocks/>
          </p:cNvGrpSpPr>
          <p:nvPr/>
        </p:nvGrpSpPr>
        <p:grpSpPr bwMode="auto">
          <a:xfrm>
            <a:off x="1600200" y="5094288"/>
            <a:ext cx="6172199" cy="1617662"/>
            <a:chOff x="1265" y="3379"/>
            <a:chExt cx="3888" cy="1019"/>
          </a:xfrm>
        </p:grpSpPr>
        <p:sp>
          <p:nvSpPr>
            <p:cNvPr id="24582" name="Text Box 12"/>
            <p:cNvSpPr txBox="1">
              <a:spLocks noChangeArrowheads="1"/>
            </p:cNvSpPr>
            <p:nvPr/>
          </p:nvSpPr>
          <p:spPr bwMode="auto">
            <a:xfrm>
              <a:off x="1265" y="3379"/>
              <a:ext cx="2256" cy="755"/>
            </a:xfrm>
            <a:prstGeom prst="rect">
              <a:avLst/>
            </a:prstGeom>
            <a:noFill/>
            <a:ln w="9525">
              <a:noFill/>
              <a:miter lim="800000"/>
              <a:headEnd/>
              <a:tailEnd/>
            </a:ln>
          </p:spPr>
          <p:txBody>
            <a:bodyPr wrap="square">
              <a:spAutoFit/>
            </a:bodyPr>
            <a:lstStyle/>
            <a:p>
              <a:pPr eaLnBrk="0" hangingPunct="0">
                <a:lnSpc>
                  <a:spcPct val="80000"/>
                </a:lnSpc>
              </a:pPr>
              <a:r>
                <a:rPr lang="en-GB" sz="2400" dirty="0">
                  <a:latin typeface="Calibri" pitchFamily="34" charset="0"/>
                </a:rPr>
                <a:t>Eligible Men</a:t>
              </a:r>
            </a:p>
            <a:p>
              <a:pPr eaLnBrk="0" hangingPunct="0">
                <a:lnSpc>
                  <a:spcPct val="80000"/>
                </a:lnSpc>
              </a:pPr>
              <a:r>
                <a:rPr lang="en-GB" sz="2400" dirty="0">
                  <a:latin typeface="Calibri" pitchFamily="34" charset="0"/>
                </a:rPr>
                <a:t>Men Interviewed</a:t>
              </a:r>
            </a:p>
            <a:p>
              <a:pPr eaLnBrk="0" hangingPunct="0">
                <a:lnSpc>
                  <a:spcPct val="80000"/>
                </a:lnSpc>
              </a:pPr>
              <a:endParaRPr lang="en-GB" sz="2400" dirty="0">
                <a:latin typeface="Calibri" pitchFamily="34" charset="0"/>
              </a:endParaRPr>
            </a:p>
            <a:p>
              <a:pPr eaLnBrk="0" hangingPunct="0">
                <a:lnSpc>
                  <a:spcPct val="50000"/>
                </a:lnSpc>
              </a:pPr>
              <a:r>
                <a:rPr lang="en-GB" sz="2400" dirty="0">
                  <a:latin typeface="Calibri" pitchFamily="34" charset="0"/>
                </a:rPr>
                <a:t>  	Response rate (%)</a:t>
              </a:r>
            </a:p>
          </p:txBody>
        </p:sp>
        <p:sp>
          <p:nvSpPr>
            <p:cNvPr id="24583" name="Text Box 13"/>
            <p:cNvSpPr txBox="1">
              <a:spLocks noChangeArrowheads="1"/>
            </p:cNvSpPr>
            <p:nvPr/>
          </p:nvSpPr>
          <p:spPr bwMode="auto">
            <a:xfrm>
              <a:off x="4496" y="3386"/>
              <a:ext cx="657" cy="1012"/>
            </a:xfrm>
            <a:prstGeom prst="rect">
              <a:avLst/>
            </a:prstGeom>
            <a:noFill/>
            <a:ln w="9525">
              <a:noFill/>
              <a:miter lim="800000"/>
              <a:headEnd/>
              <a:tailEnd/>
            </a:ln>
          </p:spPr>
          <p:txBody>
            <a:bodyPr wrap="none">
              <a:spAutoFit/>
            </a:bodyPr>
            <a:lstStyle/>
            <a:p>
              <a:pPr algn="r" eaLnBrk="0" hangingPunct="0">
                <a:lnSpc>
                  <a:spcPct val="90000"/>
                </a:lnSpc>
              </a:pPr>
              <a:r>
                <a:rPr lang="en-US" sz="2400" b="1" dirty="0" smtClean="0">
                  <a:latin typeface="Calibri" pitchFamily="34" charset="0"/>
                </a:rPr>
                <a:t>7,783</a:t>
              </a:r>
              <a:endParaRPr lang="en-US" sz="2400" b="1" dirty="0">
                <a:latin typeface="Calibri" pitchFamily="34" charset="0"/>
              </a:endParaRPr>
            </a:p>
            <a:p>
              <a:pPr algn="r" eaLnBrk="0" hangingPunct="0"/>
              <a:r>
                <a:rPr lang="en-US" sz="2400" b="1" dirty="0" smtClean="0">
                  <a:latin typeface="Calibri" pitchFamily="34" charset="0"/>
                </a:rPr>
                <a:t>7,175</a:t>
              </a:r>
              <a:endParaRPr lang="en-US" sz="2400" b="1" dirty="0">
                <a:latin typeface="Calibri" pitchFamily="34" charset="0"/>
              </a:endParaRPr>
            </a:p>
            <a:p>
              <a:pPr algn="ctr" eaLnBrk="0" hangingPunct="0">
                <a:lnSpc>
                  <a:spcPct val="120000"/>
                </a:lnSpc>
              </a:pPr>
              <a:r>
                <a:rPr lang="en-US" sz="2400" b="1" dirty="0" smtClean="0"/>
                <a:t>   92</a:t>
              </a:r>
              <a:r>
                <a:rPr lang="en-US" sz="2400" b="1" dirty="0" smtClean="0">
                  <a:latin typeface="Calibri" pitchFamily="34" charset="0"/>
                </a:rPr>
                <a:t>%</a:t>
              </a:r>
              <a:endParaRPr lang="en-GB" sz="2400" b="1" dirty="0">
                <a:latin typeface="Calibri" pitchFamily="34" charset="0"/>
              </a:endParaRPr>
            </a:p>
            <a:p>
              <a:pPr eaLnBrk="0" hangingPunct="0"/>
              <a:endParaRPr lang="en-US" sz="2400" dirty="0">
                <a:solidFill>
                  <a:schemeClr val="bg1"/>
                </a:solidFill>
              </a:endParaRPr>
            </a:p>
          </p:txBody>
        </p:sp>
      </p:gr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8" name="Rectangle 27"/>
          <p:cNvSpPr/>
          <p:nvPr/>
        </p:nvSpPr>
        <p:spPr>
          <a:xfrm>
            <a:off x="0" y="4953000"/>
            <a:ext cx="9144000" cy="1905000"/>
          </a:xfrm>
          <a:prstGeom prst="rect">
            <a:avLst/>
          </a:prstGeom>
          <a:solidFill>
            <a:srgbClr val="F8F8F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schemeClr val="bg2"/>
              </a:solidFill>
            </a:endParaRPr>
          </a:p>
        </p:txBody>
      </p:sp>
      <p:sp>
        <p:nvSpPr>
          <p:cNvPr id="10" name="Rectangle 9"/>
          <p:cNvSpPr/>
          <p:nvPr/>
        </p:nvSpPr>
        <p:spPr>
          <a:xfrm>
            <a:off x="152400" y="152400"/>
            <a:ext cx="8763000" cy="4493538"/>
          </a:xfrm>
          <a:prstGeom prst="rect">
            <a:avLst/>
          </a:prstGeom>
        </p:spPr>
        <p:txBody>
          <a:bodyPr wrap="square">
            <a:spAutoFit/>
          </a:bodyPr>
          <a:lstStyle/>
          <a:p>
            <a:r>
              <a:rPr lang="en-US" sz="2200" dirty="0" smtClean="0"/>
              <a:t>The 2010 Malawi Demographic and Health Survey was implemented by the National Statistical Office (NSO) and the Community Health Sciences Unit (CHSU). </a:t>
            </a:r>
          </a:p>
          <a:p>
            <a:endParaRPr lang="en-US" sz="2200" dirty="0" smtClean="0"/>
          </a:p>
          <a:p>
            <a:r>
              <a:rPr lang="en-ZA" sz="2200" dirty="0" smtClean="0"/>
              <a:t>ICF Macro provided technical assistance for the survey through the USAID-funded MEASURE DHS programme. </a:t>
            </a:r>
          </a:p>
          <a:p>
            <a:endParaRPr lang="en-US" sz="2200" dirty="0" smtClean="0"/>
          </a:p>
          <a:p>
            <a:r>
              <a:rPr lang="en-US" sz="2200" dirty="0" smtClean="0"/>
              <a:t>The funding for the MDHS was provided by the government of Malawi, the National AIDS Commission (NAC), the United Nations Population Fund (UNFPA), the United Nations Children’s Fund (UNICEF), the United Kingdom’s Department for International Development (DFID), the Centers for Disease Control and Prevention (CDC), and the United States Agency for International Development (USAID). </a:t>
            </a:r>
            <a:endParaRPr lang="en-GB" sz="2200" dirty="0" smtClean="0"/>
          </a:p>
        </p:txBody>
      </p:sp>
      <p:pic>
        <p:nvPicPr>
          <p:cNvPr id="4" name="Picture 3" descr="Malawi_DHS_logos.jpg"/>
          <p:cNvPicPr>
            <a:picLocks noChangeAspect="1"/>
          </p:cNvPicPr>
          <p:nvPr/>
        </p:nvPicPr>
        <p:blipFill>
          <a:blip r:embed="rId3" cstate="print"/>
          <a:stretch>
            <a:fillRect/>
          </a:stretch>
        </p:blipFill>
        <p:spPr>
          <a:xfrm>
            <a:off x="990600" y="5105400"/>
            <a:ext cx="7277100" cy="1539240"/>
          </a:xfrm>
          <a:prstGeom prst="rect">
            <a:avLst/>
          </a:prstGeom>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16386" name="Title 4"/>
          <p:cNvSpPr>
            <a:spLocks noGrp="1"/>
          </p:cNvSpPr>
          <p:nvPr>
            <p:ph type="title"/>
          </p:nvPr>
        </p:nvSpPr>
        <p:spPr>
          <a:xfrm>
            <a:off x="0" y="0"/>
            <a:ext cx="9144000" cy="1143000"/>
          </a:xfrm>
        </p:spPr>
        <p:txBody>
          <a:bodyPr>
            <a:normAutofit/>
          </a:bodyPr>
          <a:lstStyle/>
          <a:p>
            <a:r>
              <a:rPr lang="en-US" dirty="0" smtClean="0"/>
              <a:t>Objectives</a:t>
            </a:r>
          </a:p>
        </p:txBody>
      </p:sp>
      <p:sp>
        <p:nvSpPr>
          <p:cNvPr id="16387" name="Rectangle 2"/>
          <p:cNvSpPr>
            <a:spLocks noGrp="1" noChangeArrowheads="1"/>
          </p:cNvSpPr>
          <p:nvPr>
            <p:ph idx="1"/>
          </p:nvPr>
        </p:nvSpPr>
        <p:spPr>
          <a:xfrm>
            <a:off x="457200" y="1295400"/>
            <a:ext cx="8229600" cy="5105400"/>
          </a:xfrm>
        </p:spPr>
        <p:txBody>
          <a:bodyPr>
            <a:normAutofit/>
          </a:bodyPr>
          <a:lstStyle/>
          <a:p>
            <a:pPr>
              <a:buNone/>
            </a:pPr>
            <a:r>
              <a:rPr lang="en-GB" sz="2800" dirty="0" smtClean="0"/>
              <a:t>The primary objectives of the 2010 MDHS project are to provide up-to-date information on fertility levels; </a:t>
            </a:r>
            <a:r>
              <a:rPr lang="en-GB" sz="2800" dirty="0" err="1" smtClean="0"/>
              <a:t>nuptiality</a:t>
            </a:r>
            <a:r>
              <a:rPr lang="en-GB" sz="2800" dirty="0" smtClean="0"/>
              <a:t>; sexual activity; fertility preferences; awareness and use of family planning methods; breastfeeding practices; nutritional status of mothers and young children; early childhood mortality and maternal mortality; maternal and child health; malaria; awareness and behaviour regarding HIV/AIDS and other sexually transmitted infections; and HIV prevalence.</a:t>
            </a:r>
            <a:endParaRPr lang="en-US" sz="2800" dirty="0"/>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xfrm>
            <a:off x="0" y="0"/>
            <a:ext cx="9144000" cy="1143000"/>
          </a:xfrm>
        </p:spPr>
        <p:txBody>
          <a:bodyPr>
            <a:normAutofit/>
          </a:bodyPr>
          <a:lstStyle/>
          <a:p>
            <a:pPr eaLnBrk="1" hangingPunct="1"/>
            <a:r>
              <a:rPr lang="en-US" dirty="0" smtClean="0"/>
              <a:t>The Survey</a:t>
            </a:r>
          </a:p>
        </p:txBody>
      </p:sp>
      <p:sp>
        <p:nvSpPr>
          <p:cNvPr id="17411" name="Rectangle 3"/>
          <p:cNvSpPr>
            <a:spLocks noGrp="1" noChangeArrowheads="1"/>
          </p:cNvSpPr>
          <p:nvPr>
            <p:ph idx="1"/>
          </p:nvPr>
        </p:nvSpPr>
        <p:spPr>
          <a:xfrm>
            <a:off x="457200" y="1143000"/>
            <a:ext cx="8229600" cy="5334000"/>
          </a:xfrm>
        </p:spPr>
        <p:txBody>
          <a:bodyPr>
            <a:normAutofit lnSpcReduction="10000"/>
          </a:bodyPr>
          <a:lstStyle/>
          <a:p>
            <a:r>
              <a:rPr lang="en-US" sz="2800" dirty="0" smtClean="0"/>
              <a:t> The 2010 MDHS is a follow-up to the 1992, 2000, and 2004 MDHS surveys, although it expands the content and provides updated estimates of basic demographic and health indicators covered in these earlier surveys. </a:t>
            </a:r>
          </a:p>
          <a:p>
            <a:r>
              <a:rPr lang="en-GB" sz="2800" dirty="0" smtClean="0"/>
              <a:t>The MDHS sample is a nationally representative sample.</a:t>
            </a:r>
          </a:p>
          <a:p>
            <a:r>
              <a:rPr lang="en-US" sz="2800" dirty="0" smtClean="0"/>
              <a:t>It was designed to provide population and health indicator estimates at the national, regional, and district levels. The sample design allowed for specific indicators, such as contraceptive use, to be calculated for each of the country’s 3 regions and 27 districts (</a:t>
            </a:r>
            <a:r>
              <a:rPr lang="en-US" sz="2800" dirty="0" err="1" smtClean="0"/>
              <a:t>Nkhata</a:t>
            </a:r>
            <a:r>
              <a:rPr lang="en-US" sz="2800" dirty="0" smtClean="0"/>
              <a:t> Bay and </a:t>
            </a:r>
            <a:r>
              <a:rPr lang="en-US" sz="2800" dirty="0" err="1" smtClean="0"/>
              <a:t>Likoma</a:t>
            </a:r>
            <a:r>
              <a:rPr lang="en-US" sz="2800" dirty="0" smtClean="0"/>
              <a:t> are combined). </a:t>
            </a:r>
            <a:endParaRPr lang="en-US" sz="2800" i="1" dirty="0" smtClean="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18434" name="Title 4"/>
          <p:cNvSpPr>
            <a:spLocks noGrp="1"/>
          </p:cNvSpPr>
          <p:nvPr>
            <p:ph type="title"/>
          </p:nvPr>
        </p:nvSpPr>
        <p:spPr>
          <a:xfrm>
            <a:off x="0" y="0"/>
            <a:ext cx="9144000" cy="1143000"/>
          </a:xfrm>
        </p:spPr>
        <p:txBody>
          <a:bodyPr>
            <a:normAutofit/>
          </a:bodyPr>
          <a:lstStyle/>
          <a:p>
            <a:r>
              <a:rPr lang="en-US" dirty="0" smtClean="0"/>
              <a:t>Sample Design</a:t>
            </a:r>
          </a:p>
        </p:txBody>
      </p:sp>
      <p:sp>
        <p:nvSpPr>
          <p:cNvPr id="18435" name="Rectangle 2"/>
          <p:cNvSpPr>
            <a:spLocks noGrp="1" noChangeArrowheads="1"/>
          </p:cNvSpPr>
          <p:nvPr>
            <p:ph idx="1"/>
          </p:nvPr>
        </p:nvSpPr>
        <p:spPr>
          <a:xfrm>
            <a:off x="304800" y="1524000"/>
            <a:ext cx="8610600" cy="4495800"/>
          </a:xfrm>
        </p:spPr>
        <p:txBody>
          <a:bodyPr>
            <a:normAutofit/>
          </a:bodyPr>
          <a:lstStyle/>
          <a:p>
            <a:pPr>
              <a:lnSpc>
                <a:spcPct val="75000"/>
              </a:lnSpc>
              <a:spcBef>
                <a:spcPct val="10000"/>
              </a:spcBef>
              <a:spcAft>
                <a:spcPct val="45000"/>
              </a:spcAft>
              <a:buNone/>
            </a:pPr>
            <a:r>
              <a:rPr lang="en-US" sz="2800" b="1" dirty="0" smtClean="0"/>
              <a:t>Sampling frame: </a:t>
            </a:r>
            <a:r>
              <a:rPr lang="en-US" sz="2800" dirty="0" smtClean="0"/>
              <a:t>2008 Malawi Population and Housing Census (PHC)</a:t>
            </a:r>
          </a:p>
          <a:p>
            <a:pPr eaLnBrk="1" hangingPunct="1">
              <a:lnSpc>
                <a:spcPct val="75000"/>
              </a:lnSpc>
              <a:spcBef>
                <a:spcPct val="10000"/>
              </a:spcBef>
              <a:spcAft>
                <a:spcPct val="45000"/>
              </a:spcAft>
              <a:buFontTx/>
              <a:buNone/>
            </a:pPr>
            <a:r>
              <a:rPr lang="en-US" sz="2800" b="1" dirty="0" smtClean="0"/>
              <a:t>First stage: </a:t>
            </a:r>
            <a:r>
              <a:rPr lang="en-US" sz="2800" dirty="0" smtClean="0"/>
              <a:t>849 clusters selected (158 in urban areas and 691 in rural areas); </a:t>
            </a:r>
          </a:p>
          <a:p>
            <a:pPr eaLnBrk="1" hangingPunct="1">
              <a:lnSpc>
                <a:spcPct val="75000"/>
              </a:lnSpc>
              <a:spcBef>
                <a:spcPct val="10000"/>
              </a:spcBef>
              <a:spcAft>
                <a:spcPct val="45000"/>
              </a:spcAft>
              <a:buFontTx/>
              <a:buNone/>
            </a:pPr>
            <a:r>
              <a:rPr lang="en-US" sz="2800" b="1" dirty="0" smtClean="0"/>
              <a:t>Second stage: </a:t>
            </a:r>
            <a:r>
              <a:rPr lang="en-US" sz="2800" dirty="0" smtClean="0"/>
              <a:t>systematic sampling of households from each cluster selected; final sample of 27,307 households</a:t>
            </a:r>
          </a:p>
          <a:p>
            <a:pPr eaLnBrk="1" hangingPunct="1">
              <a:lnSpc>
                <a:spcPct val="75000"/>
              </a:lnSpc>
              <a:spcBef>
                <a:spcPct val="10000"/>
              </a:spcBef>
              <a:spcAft>
                <a:spcPct val="45000"/>
              </a:spcAft>
              <a:buFontTx/>
              <a:buNone/>
            </a:pPr>
            <a:r>
              <a:rPr lang="en-US" sz="2800" dirty="0" smtClean="0"/>
              <a:t>Selected households were visited and interviewed; eligible women age 15-49 were interviewed, and eligible men age 15-54 were interviewed in one-third of the households</a:t>
            </a:r>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19458" name="Title 3"/>
          <p:cNvSpPr>
            <a:spLocks noGrp="1"/>
          </p:cNvSpPr>
          <p:nvPr>
            <p:ph type="title"/>
          </p:nvPr>
        </p:nvSpPr>
        <p:spPr>
          <a:xfrm>
            <a:off x="0" y="0"/>
            <a:ext cx="9144000" cy="1143000"/>
          </a:xfrm>
        </p:spPr>
        <p:txBody>
          <a:bodyPr>
            <a:normAutofit/>
          </a:bodyPr>
          <a:lstStyle/>
          <a:p>
            <a:r>
              <a:rPr lang="en-US" dirty="0" smtClean="0"/>
              <a:t>Questionnaires</a:t>
            </a:r>
          </a:p>
        </p:txBody>
      </p:sp>
      <p:sp>
        <p:nvSpPr>
          <p:cNvPr id="19459" name="Rectangle 2"/>
          <p:cNvSpPr>
            <a:spLocks noGrp="1" noChangeArrowheads="1"/>
          </p:cNvSpPr>
          <p:nvPr>
            <p:ph idx="1"/>
          </p:nvPr>
        </p:nvSpPr>
        <p:spPr>
          <a:xfrm>
            <a:off x="304800" y="1524000"/>
            <a:ext cx="8229600" cy="4495800"/>
          </a:xfrm>
        </p:spPr>
        <p:txBody>
          <a:bodyPr/>
          <a:lstStyle/>
          <a:p>
            <a:pPr eaLnBrk="1" hangingPunct="1">
              <a:lnSpc>
                <a:spcPct val="80000"/>
              </a:lnSpc>
              <a:spcBef>
                <a:spcPct val="0"/>
              </a:spcBef>
              <a:spcAft>
                <a:spcPts val="1200"/>
              </a:spcAft>
            </a:pPr>
            <a:r>
              <a:rPr lang="en-US" dirty="0" smtClean="0"/>
              <a:t>3 questionnaires:</a:t>
            </a:r>
          </a:p>
          <a:p>
            <a:pPr marL="914400" lvl="1" indent="-457200" eaLnBrk="1" hangingPunct="1">
              <a:lnSpc>
                <a:spcPct val="80000"/>
              </a:lnSpc>
              <a:spcBef>
                <a:spcPct val="0"/>
              </a:spcBef>
              <a:spcAft>
                <a:spcPts val="1200"/>
              </a:spcAft>
              <a:buFont typeface="Wingdings" pitchFamily="2" charset="2"/>
              <a:buChar char="Ø"/>
            </a:pPr>
            <a:r>
              <a:rPr lang="en-US" dirty="0" smtClean="0"/>
              <a:t>Household</a:t>
            </a:r>
          </a:p>
          <a:p>
            <a:pPr marL="914400" lvl="1" indent="-457200" eaLnBrk="1" hangingPunct="1">
              <a:lnSpc>
                <a:spcPct val="80000"/>
              </a:lnSpc>
              <a:spcBef>
                <a:spcPct val="0"/>
              </a:spcBef>
              <a:spcAft>
                <a:spcPts val="1200"/>
              </a:spcAft>
              <a:buFont typeface="Wingdings" pitchFamily="2" charset="2"/>
              <a:buChar char="Ø"/>
            </a:pPr>
            <a:r>
              <a:rPr lang="en-US" dirty="0" smtClean="0"/>
              <a:t>Woman’s</a:t>
            </a:r>
          </a:p>
          <a:p>
            <a:pPr marL="914400" lvl="1" indent="-457200" eaLnBrk="1" hangingPunct="1">
              <a:lnSpc>
                <a:spcPct val="80000"/>
              </a:lnSpc>
              <a:spcBef>
                <a:spcPct val="0"/>
              </a:spcBef>
              <a:spcAft>
                <a:spcPts val="1200"/>
              </a:spcAft>
              <a:buFont typeface="Wingdings" pitchFamily="2" charset="2"/>
              <a:buChar char="Ø"/>
            </a:pPr>
            <a:r>
              <a:rPr lang="en-US" dirty="0" smtClean="0"/>
              <a:t>Man’s</a:t>
            </a:r>
          </a:p>
          <a:p>
            <a:pPr marL="514350" indent="-457200">
              <a:lnSpc>
                <a:spcPct val="80000"/>
              </a:lnSpc>
              <a:spcBef>
                <a:spcPct val="0"/>
              </a:spcBef>
              <a:spcAft>
                <a:spcPts val="1200"/>
              </a:spcAft>
            </a:pPr>
            <a:r>
              <a:rPr lang="en-US" dirty="0" smtClean="0"/>
              <a:t>All questionnaires were available in English, Chichewa, and </a:t>
            </a:r>
            <a:r>
              <a:rPr lang="en-US" dirty="0" err="1" smtClean="0"/>
              <a:t>Tumbuka</a:t>
            </a:r>
            <a:r>
              <a:rPr lang="en-US" dirty="0" smtClean="0"/>
              <a:t>.</a:t>
            </a:r>
          </a:p>
        </p:txBody>
      </p:sp>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838200"/>
          </a:xfrm>
        </p:spPr>
        <p:txBody>
          <a:bodyPr/>
          <a:lstStyle/>
          <a:p>
            <a:r>
              <a:rPr lang="en-US" dirty="0" smtClean="0"/>
              <a:t>Biomarker Testing</a:t>
            </a:r>
            <a:endParaRPr lang="en-US" dirty="0"/>
          </a:p>
        </p:txBody>
      </p:sp>
      <p:sp>
        <p:nvSpPr>
          <p:cNvPr id="3" name="Content Placeholder 2"/>
          <p:cNvSpPr>
            <a:spLocks noGrp="1"/>
          </p:cNvSpPr>
          <p:nvPr>
            <p:ph idx="1"/>
          </p:nvPr>
        </p:nvSpPr>
        <p:spPr>
          <a:xfrm>
            <a:off x="457200" y="1295400"/>
            <a:ext cx="8229600" cy="5257800"/>
          </a:xfrm>
        </p:spPr>
        <p:txBody>
          <a:bodyPr>
            <a:normAutofit lnSpcReduction="10000"/>
          </a:bodyPr>
          <a:lstStyle/>
          <a:p>
            <a:pPr>
              <a:buNone/>
            </a:pPr>
            <a:r>
              <a:rPr lang="en-US" b="1" dirty="0" smtClean="0"/>
              <a:t>All households:</a:t>
            </a:r>
          </a:p>
          <a:p>
            <a:r>
              <a:rPr lang="en-US" dirty="0" smtClean="0"/>
              <a:t>Height and weight</a:t>
            </a:r>
          </a:p>
          <a:p>
            <a:pPr>
              <a:buNone/>
            </a:pPr>
            <a:endParaRPr lang="en-US" dirty="0" smtClean="0"/>
          </a:p>
          <a:p>
            <a:pPr>
              <a:buNone/>
            </a:pPr>
            <a:r>
              <a:rPr lang="en-US" b="1" dirty="0" smtClean="0"/>
              <a:t>One-third of households:</a:t>
            </a:r>
          </a:p>
          <a:p>
            <a:r>
              <a:rPr lang="en-US" dirty="0" err="1" smtClean="0"/>
              <a:t>Anaemia</a:t>
            </a:r>
            <a:endParaRPr lang="en-US" dirty="0" smtClean="0"/>
          </a:p>
          <a:p>
            <a:pPr lvl="1"/>
            <a:r>
              <a:rPr lang="en-US" dirty="0" smtClean="0"/>
              <a:t>Children 6-59 months</a:t>
            </a:r>
          </a:p>
          <a:p>
            <a:pPr lvl="1"/>
            <a:r>
              <a:rPr lang="en-US" dirty="0" smtClean="0"/>
              <a:t>Women age 15-49</a:t>
            </a:r>
          </a:p>
          <a:p>
            <a:r>
              <a:rPr lang="en-US" dirty="0" smtClean="0"/>
              <a:t>HIV </a:t>
            </a:r>
          </a:p>
          <a:p>
            <a:pPr lvl="1"/>
            <a:r>
              <a:rPr lang="en-US" dirty="0" smtClean="0"/>
              <a:t>Women age 15-49</a:t>
            </a:r>
          </a:p>
          <a:p>
            <a:pPr lvl="1"/>
            <a:r>
              <a:rPr lang="en-US" dirty="0" smtClean="0"/>
              <a:t>Men age 15-54</a:t>
            </a:r>
          </a:p>
          <a:p>
            <a:pPr>
              <a:buNone/>
            </a:pPr>
            <a:endParaRPr lang="en-US"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2530" name="Title 6"/>
          <p:cNvSpPr>
            <a:spLocks noGrp="1"/>
          </p:cNvSpPr>
          <p:nvPr>
            <p:ph type="title"/>
          </p:nvPr>
        </p:nvSpPr>
        <p:spPr>
          <a:xfrm>
            <a:off x="0" y="0"/>
            <a:ext cx="9144000" cy="1143000"/>
          </a:xfrm>
        </p:spPr>
        <p:txBody>
          <a:bodyPr>
            <a:normAutofit/>
          </a:bodyPr>
          <a:lstStyle/>
          <a:p>
            <a:r>
              <a:rPr lang="en-US" dirty="0" smtClean="0"/>
              <a:t>Survey Timeline</a:t>
            </a:r>
          </a:p>
        </p:txBody>
      </p:sp>
      <p:sp>
        <p:nvSpPr>
          <p:cNvPr id="22531" name="Rectangle 2"/>
          <p:cNvSpPr>
            <a:spLocks noGrp="1" noChangeArrowheads="1"/>
          </p:cNvSpPr>
          <p:nvPr>
            <p:ph idx="1"/>
          </p:nvPr>
        </p:nvSpPr>
        <p:spPr/>
        <p:txBody>
          <a:bodyPr/>
          <a:lstStyle/>
          <a:p>
            <a:r>
              <a:rPr lang="en-US" sz="2800" dirty="0" smtClean="0"/>
              <a:t>Pilot test: </a:t>
            </a:r>
            <a:r>
              <a:rPr lang="en-US" sz="2800" b="1" dirty="0" smtClean="0"/>
              <a:t>January to February 2010</a:t>
            </a:r>
            <a:r>
              <a:rPr lang="en-US" sz="2800" dirty="0" smtClean="0"/>
              <a:t>.</a:t>
            </a:r>
          </a:p>
          <a:p>
            <a:r>
              <a:rPr lang="en-US" sz="2800" dirty="0" smtClean="0"/>
              <a:t>Training of field staff: </a:t>
            </a:r>
            <a:r>
              <a:rPr lang="en-US" sz="2800" b="1" dirty="0" smtClean="0"/>
              <a:t>May – June, 2010.</a:t>
            </a:r>
            <a:endParaRPr lang="en-US" sz="2800" dirty="0" smtClean="0">
              <a:solidFill>
                <a:schemeClr val="bg2"/>
              </a:solidFill>
            </a:endParaRPr>
          </a:p>
          <a:p>
            <a:r>
              <a:rPr lang="en-US" sz="2800" b="1" dirty="0" smtClean="0"/>
              <a:t>37 </a:t>
            </a:r>
            <a:r>
              <a:rPr lang="en-US" sz="2800" dirty="0" smtClean="0"/>
              <a:t>supervisors,</a:t>
            </a:r>
            <a:r>
              <a:rPr lang="en-US" sz="2800" b="1" dirty="0" smtClean="0"/>
              <a:t> 37 </a:t>
            </a:r>
            <a:r>
              <a:rPr lang="en-US" sz="2800" dirty="0" smtClean="0"/>
              <a:t>editors,</a:t>
            </a:r>
            <a:r>
              <a:rPr lang="en-US" sz="2800" b="1" dirty="0" smtClean="0"/>
              <a:t> 148</a:t>
            </a:r>
            <a:r>
              <a:rPr lang="en-US" sz="2800" dirty="0" smtClean="0"/>
              <a:t> female interviewers,</a:t>
            </a:r>
            <a:r>
              <a:rPr lang="en-US" sz="2800" b="1" dirty="0" smtClean="0"/>
              <a:t> 74 </a:t>
            </a:r>
            <a:r>
              <a:rPr lang="en-US" sz="2800" dirty="0" smtClean="0"/>
              <a:t>male interviewers, and</a:t>
            </a:r>
            <a:r>
              <a:rPr lang="en-US" sz="2800" b="1" dirty="0" smtClean="0"/>
              <a:t> 6 </a:t>
            </a:r>
            <a:r>
              <a:rPr lang="en-US" sz="2800" dirty="0" smtClean="0"/>
              <a:t>quality control interviewers were trained as field staff.</a:t>
            </a:r>
          </a:p>
          <a:p>
            <a:pPr>
              <a:buNone/>
            </a:pPr>
            <a:endParaRPr lang="en-US" sz="2800" dirty="0" smtClean="0"/>
          </a:p>
        </p:txBody>
      </p:sp>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3554" name="Title 3"/>
          <p:cNvSpPr>
            <a:spLocks noGrp="1"/>
          </p:cNvSpPr>
          <p:nvPr>
            <p:ph type="title"/>
          </p:nvPr>
        </p:nvSpPr>
        <p:spPr>
          <a:xfrm>
            <a:off x="0" y="0"/>
            <a:ext cx="9144000" cy="1143000"/>
          </a:xfrm>
        </p:spPr>
        <p:txBody>
          <a:bodyPr>
            <a:normAutofit/>
          </a:bodyPr>
          <a:lstStyle/>
          <a:p>
            <a:r>
              <a:rPr lang="en-US" dirty="0" smtClean="0"/>
              <a:t>Fieldwork and Data Processing</a:t>
            </a:r>
          </a:p>
        </p:txBody>
      </p:sp>
      <p:sp>
        <p:nvSpPr>
          <p:cNvPr id="23555" name="Rectangle 2"/>
          <p:cNvSpPr>
            <a:spLocks noGrp="1" noChangeArrowheads="1"/>
          </p:cNvSpPr>
          <p:nvPr>
            <p:ph idx="1"/>
          </p:nvPr>
        </p:nvSpPr>
        <p:spPr/>
        <p:txBody>
          <a:bodyPr/>
          <a:lstStyle/>
          <a:p>
            <a:pPr eaLnBrk="1" hangingPunct="1">
              <a:spcAft>
                <a:spcPct val="70000"/>
              </a:spcAft>
            </a:pPr>
            <a:r>
              <a:rPr lang="en-US" sz="2800" dirty="0" smtClean="0"/>
              <a:t>Total of </a:t>
            </a:r>
            <a:r>
              <a:rPr lang="en-US" sz="2800" b="1" dirty="0" smtClean="0"/>
              <a:t>37 teams </a:t>
            </a:r>
            <a:r>
              <a:rPr lang="en-US" sz="2800" dirty="0" smtClean="0"/>
              <a:t>(team supervisor, 1 field editor, 4 female interviewers, 2 male interviewers, and a driver)</a:t>
            </a:r>
          </a:p>
          <a:p>
            <a:pPr>
              <a:spcAft>
                <a:spcPct val="70000"/>
              </a:spcAft>
            </a:pPr>
            <a:r>
              <a:rPr lang="en-US" sz="2900" dirty="0" smtClean="0"/>
              <a:t>Fieldwork conducted from </a:t>
            </a:r>
            <a:r>
              <a:rPr lang="en-US" sz="2900" b="1" dirty="0" smtClean="0"/>
              <a:t>June – November 2010</a:t>
            </a:r>
          </a:p>
          <a:p>
            <a:pPr>
              <a:spcAft>
                <a:spcPct val="70000"/>
              </a:spcAft>
            </a:pPr>
            <a:r>
              <a:rPr lang="en-US" sz="2900" dirty="0" smtClean="0"/>
              <a:t>Data Processing: </a:t>
            </a:r>
            <a:r>
              <a:rPr lang="en-US" sz="2900" b="1" dirty="0" smtClean="0"/>
              <a:t>June – December 2010</a:t>
            </a:r>
          </a:p>
        </p:txBody>
      </p:sp>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Office Theme">
  <a:themeElements>
    <a:clrScheme name="Malawi">
      <a:dk1>
        <a:srgbClr val="000000"/>
      </a:dk1>
      <a:lt1>
        <a:sysClr val="window" lastClr="FFFFFF"/>
      </a:lt1>
      <a:dk2>
        <a:srgbClr val="00A750"/>
      </a:dk2>
      <a:lt2>
        <a:srgbClr val="9E2D3A"/>
      </a:lt2>
      <a:accent1>
        <a:srgbClr val="51672F"/>
      </a:accent1>
      <a:accent2>
        <a:srgbClr val="E1E7DC"/>
      </a:accent2>
      <a:accent3>
        <a:srgbClr val="996600"/>
      </a:accent3>
      <a:accent4>
        <a:srgbClr val="004315"/>
      </a:accent4>
      <a:accent5>
        <a:srgbClr val="FFDFB4"/>
      </a:accent5>
      <a:accent6>
        <a:srgbClr val="0033CC"/>
      </a:accent6>
      <a:hlink>
        <a:srgbClr val="008080"/>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Design">
  <a:themeElements>
    <a:clrScheme name="Malawi">
      <a:dk1>
        <a:srgbClr val="000000"/>
      </a:dk1>
      <a:lt1>
        <a:sysClr val="window" lastClr="FFFFFF"/>
      </a:lt1>
      <a:dk2>
        <a:srgbClr val="00A750"/>
      </a:dk2>
      <a:lt2>
        <a:srgbClr val="9E2D3A"/>
      </a:lt2>
      <a:accent1>
        <a:srgbClr val="51672F"/>
      </a:accent1>
      <a:accent2>
        <a:srgbClr val="E1E7DC"/>
      </a:accent2>
      <a:accent3>
        <a:srgbClr val="996600"/>
      </a:accent3>
      <a:accent4>
        <a:srgbClr val="004315"/>
      </a:accent4>
      <a:accent5>
        <a:srgbClr val="FFDFB4"/>
      </a:accent5>
      <a:accent6>
        <a:srgbClr val="0033CC"/>
      </a:accent6>
      <a:hlink>
        <a:srgbClr val="008080"/>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Opulent</Template>
  <TotalTime>1399</TotalTime>
  <Words>540</Words>
  <Application>Microsoft Office PowerPoint</Application>
  <PresentationFormat>On-screen Show (4:3)</PresentationFormat>
  <Paragraphs>75</Paragraphs>
  <Slides>10</Slides>
  <Notes>8</Notes>
  <HiddenSlides>0</HiddenSlides>
  <MMClips>0</MMClips>
  <ScaleCrop>false</ScaleCrop>
  <HeadingPairs>
    <vt:vector size="4" baseType="variant">
      <vt:variant>
        <vt:lpstr>Theme</vt:lpstr>
      </vt:variant>
      <vt:variant>
        <vt:i4>2</vt:i4>
      </vt:variant>
      <vt:variant>
        <vt:lpstr>Slide Titles</vt:lpstr>
      </vt:variant>
      <vt:variant>
        <vt:i4>10</vt:i4>
      </vt:variant>
    </vt:vector>
  </HeadingPairs>
  <TitlesOfParts>
    <vt:vector size="12" baseType="lpstr">
      <vt:lpstr>Office Theme</vt:lpstr>
      <vt:lpstr>Custom Design</vt:lpstr>
      <vt:lpstr>Slide 1</vt:lpstr>
      <vt:lpstr>Slide 2</vt:lpstr>
      <vt:lpstr>Objectives</vt:lpstr>
      <vt:lpstr>The Survey</vt:lpstr>
      <vt:lpstr>Sample Design</vt:lpstr>
      <vt:lpstr>Questionnaires</vt:lpstr>
      <vt:lpstr>Biomarker Testing</vt:lpstr>
      <vt:lpstr>Survey Timeline</vt:lpstr>
      <vt:lpstr>Fieldwork and Data Processing</vt:lpstr>
      <vt:lpstr>    Results of the household  and individual interviews  </vt:lpstr>
    </vt:vector>
  </TitlesOfParts>
  <Company>Macro International Inc.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Characteristics of Respondents and Households</dc:title>
  <dc:creator>Hannah Guedenet</dc:creator>
  <cp:lastModifiedBy>Administrator</cp:lastModifiedBy>
  <cp:revision>175</cp:revision>
  <cp:lastPrinted>2011-09-14T19:35:13Z</cp:lastPrinted>
  <dcterms:created xsi:type="dcterms:W3CDTF">2009-06-23T14:41:13Z</dcterms:created>
  <dcterms:modified xsi:type="dcterms:W3CDTF">2012-06-15T13:56:43Z</dcterms:modified>
</cp:coreProperties>
</file>