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7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notesSlides/notesSlide8.xml" ContentType="application/vnd.openxmlformats-officedocument.presentationml.notesSlide+xml"/>
  <Override PartName="/ppt/charts/chart10.xml" ContentType="application/vnd.openxmlformats-officedocument.drawingml.chart+xml"/>
  <Override PartName="/ppt/notesSlides/notesSlide11.xml" ContentType="application/vnd.openxmlformats-officedocument.presentationml.notesSlide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8"/>
  </p:notesMasterIdLst>
  <p:handoutMasterIdLst>
    <p:handoutMasterId r:id="rId29"/>
  </p:handoutMasterIdLst>
  <p:sldIdLst>
    <p:sldId id="257" r:id="rId3"/>
    <p:sldId id="258" r:id="rId4"/>
    <p:sldId id="259" r:id="rId5"/>
    <p:sldId id="260" r:id="rId6"/>
    <p:sldId id="261" r:id="rId7"/>
    <p:sldId id="263" r:id="rId8"/>
    <p:sldId id="314" r:id="rId9"/>
    <p:sldId id="310" r:id="rId10"/>
    <p:sldId id="267" r:id="rId11"/>
    <p:sldId id="268" r:id="rId12"/>
    <p:sldId id="311" r:id="rId13"/>
    <p:sldId id="273" r:id="rId14"/>
    <p:sldId id="274" r:id="rId15"/>
    <p:sldId id="315" r:id="rId16"/>
    <p:sldId id="312" r:id="rId17"/>
    <p:sldId id="275" r:id="rId18"/>
    <p:sldId id="306" r:id="rId19"/>
    <p:sldId id="277" r:id="rId20"/>
    <p:sldId id="313" r:id="rId21"/>
    <p:sldId id="286" r:id="rId22"/>
    <p:sldId id="309" r:id="rId23"/>
    <p:sldId id="288" r:id="rId24"/>
    <p:sldId id="290" r:id="rId25"/>
    <p:sldId id="294" r:id="rId26"/>
    <p:sldId id="295" r:id="rId27"/>
  </p:sldIdLst>
  <p:sldSz cx="9144000" cy="6858000" type="screen4x3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8F8"/>
    <a:srgbClr val="FFEBE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129" autoAdjust="0"/>
    <p:restoredTop sz="88228" autoAdjust="0"/>
  </p:normalViewPr>
  <p:slideViewPr>
    <p:cSldViewPr>
      <p:cViewPr>
        <p:scale>
          <a:sx n="80" d="100"/>
          <a:sy n="80" d="100"/>
        </p:scale>
        <p:origin x="-274" y="-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2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1.6975308641975589E-2"/>
          <c:y val="0.13762865071842925"/>
          <c:w val="0.96604938271604934"/>
          <c:h val="0.67976343539234063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 15-49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Using condoms</c:v>
                </c:pt>
                <c:pt idx="1">
                  <c:v>Limiting sex to one uninfected partner</c:v>
                </c:pt>
                <c:pt idx="2">
                  <c:v>Using condoms AND limit sex to 1 partner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72</c:v>
                </c:pt>
                <c:pt idx="1">
                  <c:v>87</c:v>
                </c:pt>
                <c:pt idx="2">
                  <c:v>66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 15-49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Using condoms</c:v>
                </c:pt>
                <c:pt idx="1">
                  <c:v>Limiting sex to one uninfected partner</c:v>
                </c:pt>
                <c:pt idx="2">
                  <c:v>Using condoms AND limit sex to 1 partner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3"/>
                <c:pt idx="0">
                  <c:v>73</c:v>
                </c:pt>
                <c:pt idx="1">
                  <c:v>85</c:v>
                </c:pt>
                <c:pt idx="2">
                  <c:v>66</c:v>
                </c:pt>
              </c:numCache>
            </c:numRef>
          </c:val>
        </c:ser>
        <c:dLbls>
          <c:showVal val="1"/>
        </c:dLbls>
        <c:gapWidth val="75"/>
        <c:overlap val="-5"/>
        <c:axId val="52851072"/>
        <c:axId val="52852608"/>
      </c:barChart>
      <c:catAx>
        <c:axId val="52851072"/>
        <c:scaling>
          <c:orientation val="minMax"/>
        </c:scaling>
        <c:axPos val="b"/>
        <c:majorTickMark val="none"/>
        <c:tickLblPos val="nextTo"/>
        <c:spPr>
          <a:ln>
            <a:solidFill>
              <a:schemeClr val="tx1"/>
            </a:solidFill>
          </a:ln>
        </c:spPr>
        <c:crossAx val="52852608"/>
        <c:crosses val="autoZero"/>
        <c:auto val="1"/>
        <c:lblAlgn val="ctr"/>
        <c:lblOffset val="100"/>
      </c:catAx>
      <c:valAx>
        <c:axId val="52852608"/>
        <c:scaling>
          <c:orientation val="minMax"/>
          <c:max val="100"/>
          <c:min val="0"/>
        </c:scaling>
        <c:delete val="1"/>
        <c:axPos val="l"/>
        <c:numFmt formatCode="0" sourceLinked="1"/>
        <c:tickLblPos val="none"/>
        <c:crossAx val="52851072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42</c:v>
                </c:pt>
                <c:pt idx="1">
                  <c:v>56</c:v>
                </c:pt>
                <c:pt idx="2">
                  <c:v>38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3"/>
                <c:pt idx="0">
                  <c:v>45</c:v>
                </c:pt>
                <c:pt idx="1">
                  <c:v>54</c:v>
                </c:pt>
                <c:pt idx="2">
                  <c:v>42</c:v>
                </c:pt>
              </c:numCache>
            </c:numRef>
          </c:val>
        </c:ser>
        <c:dLbls>
          <c:showVal val="1"/>
        </c:dLbls>
        <c:overlap val="-25"/>
        <c:axId val="86742912"/>
        <c:axId val="86744448"/>
      </c:barChart>
      <c:catAx>
        <c:axId val="86742912"/>
        <c:scaling>
          <c:orientation val="minMax"/>
        </c:scaling>
        <c:axPos val="b"/>
        <c:majorTickMark val="none"/>
        <c:tickLblPos val="nextTo"/>
        <c:spPr>
          <a:ln>
            <a:solidFill>
              <a:schemeClr val="tx1"/>
            </a:solidFill>
          </a:ln>
        </c:spPr>
        <c:crossAx val="86744448"/>
        <c:crosses val="autoZero"/>
        <c:auto val="1"/>
        <c:lblAlgn val="ctr"/>
        <c:lblOffset val="100"/>
      </c:catAx>
      <c:valAx>
        <c:axId val="86744448"/>
        <c:scaling>
          <c:orientation val="minMax"/>
          <c:min val="0"/>
        </c:scaling>
        <c:delete val="1"/>
        <c:axPos val="l"/>
        <c:numFmt formatCode="0" sourceLinked="1"/>
        <c:tickLblPos val="none"/>
        <c:crossAx val="86742912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1.6975308641975311E-2"/>
          <c:y val="0.31138628786266598"/>
          <c:w val="0.96604938271604934"/>
          <c:h val="0.57033801518053484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Had sex in the past 12 months</c:v>
                </c:pt>
                <c:pt idx="1">
                  <c:v>Used a condom at last sex</c:v>
                </c:pt>
              </c:strCache>
            </c:strRef>
          </c:cat>
          <c:val>
            <c:numRef>
              <c:f>Sheet1!$B$2:$B$3</c:f>
              <c:numCache>
                <c:formatCode>0</c:formatCode>
                <c:ptCount val="2"/>
                <c:pt idx="0">
                  <c:v>18</c:v>
                </c:pt>
                <c:pt idx="1">
                  <c:v>49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Had sex in the past 12 months</c:v>
                </c:pt>
                <c:pt idx="1">
                  <c:v>Used a condom at last sex</c:v>
                </c:pt>
              </c:strCache>
            </c:strRef>
          </c:cat>
          <c:val>
            <c:numRef>
              <c:f>Sheet1!$C$2:$C$3</c:f>
              <c:numCache>
                <c:formatCode>0</c:formatCode>
                <c:ptCount val="2"/>
                <c:pt idx="0">
                  <c:v>36</c:v>
                </c:pt>
                <c:pt idx="1">
                  <c:v>51</c:v>
                </c:pt>
              </c:numCache>
            </c:numRef>
          </c:val>
        </c:ser>
        <c:dLbls>
          <c:showVal val="1"/>
        </c:dLbls>
        <c:overlap val="-25"/>
        <c:axId val="85808640"/>
        <c:axId val="85810176"/>
      </c:barChart>
      <c:catAx>
        <c:axId val="85808640"/>
        <c:scaling>
          <c:orientation val="minMax"/>
        </c:scaling>
        <c:axPos val="b"/>
        <c:majorTickMark val="none"/>
        <c:tickLblPos val="nextTo"/>
        <c:spPr>
          <a:ln>
            <a:solidFill>
              <a:schemeClr val="tx1"/>
            </a:solidFill>
          </a:ln>
        </c:spPr>
        <c:crossAx val="85810176"/>
        <c:crosses val="autoZero"/>
        <c:auto val="1"/>
        <c:lblAlgn val="ctr"/>
        <c:lblOffset val="100"/>
      </c:catAx>
      <c:valAx>
        <c:axId val="85810176"/>
        <c:scaling>
          <c:orientation val="minMax"/>
          <c:min val="0"/>
        </c:scaling>
        <c:delete val="1"/>
        <c:axPos val="l"/>
        <c:numFmt formatCode="0" sourceLinked="1"/>
        <c:tickLblPos val="none"/>
        <c:crossAx val="85808640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1.6975308641975478E-2"/>
          <c:y val="0.2518560138472215"/>
          <c:w val="0.96604938271604934"/>
          <c:h val="0.60875199377459421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15-19</c:v>
                </c:pt>
                <c:pt idx="1">
                  <c:v>20-24</c:v>
                </c:pt>
              </c:strCache>
            </c:strRef>
          </c:cat>
          <c:val>
            <c:numRef>
              <c:f>Sheet1!$B$2:$B$3</c:f>
              <c:numCache>
                <c:formatCode>0</c:formatCode>
                <c:ptCount val="2"/>
                <c:pt idx="0">
                  <c:v>69</c:v>
                </c:pt>
                <c:pt idx="1">
                  <c:v>87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15-19</c:v>
                </c:pt>
                <c:pt idx="1">
                  <c:v>20-24</c:v>
                </c:pt>
              </c:strCache>
            </c:strRef>
          </c:cat>
          <c:val>
            <c:numRef>
              <c:f>Sheet1!$C$2:$C$3</c:f>
              <c:numCache>
                <c:formatCode>0</c:formatCode>
                <c:ptCount val="2"/>
                <c:pt idx="0">
                  <c:v>39</c:v>
                </c:pt>
                <c:pt idx="1">
                  <c:v>62</c:v>
                </c:pt>
              </c:numCache>
            </c:numRef>
          </c:val>
        </c:ser>
        <c:dLbls>
          <c:showVal val="1"/>
        </c:dLbls>
        <c:gapWidth val="75"/>
        <c:overlap val="-5"/>
        <c:axId val="85938560"/>
        <c:axId val="85940096"/>
      </c:barChart>
      <c:catAx>
        <c:axId val="85938560"/>
        <c:scaling>
          <c:orientation val="minMax"/>
        </c:scaling>
        <c:axPos val="b"/>
        <c:majorTickMark val="none"/>
        <c:tickLblPos val="nextTo"/>
        <c:spPr>
          <a:ln>
            <a:solidFill>
              <a:schemeClr val="tx1"/>
            </a:solidFill>
          </a:ln>
        </c:spPr>
        <c:crossAx val="85940096"/>
        <c:crosses val="autoZero"/>
        <c:auto val="1"/>
        <c:lblAlgn val="ctr"/>
        <c:lblOffset val="100"/>
      </c:catAx>
      <c:valAx>
        <c:axId val="85940096"/>
        <c:scaling>
          <c:orientation val="minMax"/>
        </c:scaling>
        <c:delete val="1"/>
        <c:axPos val="l"/>
        <c:numFmt formatCode="0" sourceLinked="1"/>
        <c:tickLblPos val="none"/>
        <c:crossAx val="85938560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3.7037037037037056E-2"/>
          <c:y val="0.17545425607419457"/>
          <c:w val="0.94598765432098764"/>
          <c:h val="0.64994743621305973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 15-49</c:v>
                </c:pt>
              </c:strCache>
            </c:strRef>
          </c:tx>
          <c:spPr>
            <a:solidFill>
              <a:schemeClr val="tx2"/>
            </a:solidFill>
          </c:spP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60</a:t>
                    </a:r>
                    <a:endParaRPr lang="en-US"/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66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72</a:t>
                    </a:r>
                    <a:endParaRPr lang="en-US" dirty="0"/>
                  </a:p>
                </c:rich>
              </c:tx>
              <c:showVal val="1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mtClean="0"/>
                      <a:t>76</a:t>
                    </a:r>
                    <a:endParaRPr lang="en-US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No education</c:v>
                </c:pt>
                <c:pt idx="1">
                  <c:v>Primary </c:v>
                </c:pt>
                <c:pt idx="2">
                  <c:v>Secondary</c:v>
                </c:pt>
                <c:pt idx="3">
                  <c:v>More than secondary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60</c:v>
                </c:pt>
                <c:pt idx="1">
                  <c:v>66</c:v>
                </c:pt>
                <c:pt idx="2">
                  <c:v>72</c:v>
                </c:pt>
                <c:pt idx="3">
                  <c:v>76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 15-49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No education</c:v>
                </c:pt>
                <c:pt idx="1">
                  <c:v>Primary </c:v>
                </c:pt>
                <c:pt idx="2">
                  <c:v>Secondary</c:v>
                </c:pt>
                <c:pt idx="3">
                  <c:v>More than secondary</c:v>
                </c:pt>
              </c:strCache>
            </c:strRef>
          </c:cat>
          <c:val>
            <c:numRef>
              <c:f>Sheet1!$C$2:$C$5</c:f>
              <c:numCache>
                <c:formatCode>0</c:formatCode>
                <c:ptCount val="4"/>
                <c:pt idx="0">
                  <c:v>60</c:v>
                </c:pt>
                <c:pt idx="1">
                  <c:v>65</c:v>
                </c:pt>
                <c:pt idx="2">
                  <c:v>71</c:v>
                </c:pt>
                <c:pt idx="3">
                  <c:v>58</c:v>
                </c:pt>
              </c:numCache>
            </c:numRef>
          </c:val>
        </c:ser>
        <c:dLbls>
          <c:showVal val="1"/>
        </c:dLbls>
        <c:gapWidth val="75"/>
        <c:overlap val="-5"/>
        <c:axId val="52886528"/>
        <c:axId val="53506816"/>
      </c:barChart>
      <c:catAx>
        <c:axId val="52886528"/>
        <c:scaling>
          <c:orientation val="minMax"/>
        </c:scaling>
        <c:axPos val="b"/>
        <c:majorTickMark val="none"/>
        <c:tickLblPos val="nextTo"/>
        <c:spPr>
          <a:ln>
            <a:solidFill>
              <a:schemeClr val="tx1"/>
            </a:solidFill>
          </a:ln>
        </c:spPr>
        <c:crossAx val="53506816"/>
        <c:crosses val="autoZero"/>
        <c:auto val="1"/>
        <c:lblAlgn val="ctr"/>
        <c:lblOffset val="100"/>
      </c:catAx>
      <c:valAx>
        <c:axId val="53506816"/>
        <c:scaling>
          <c:orientation val="minMax"/>
        </c:scaling>
        <c:delete val="1"/>
        <c:axPos val="l"/>
        <c:numFmt formatCode="0" sourceLinked="1"/>
        <c:tickLblPos val="none"/>
        <c:crossAx val="52886528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 15-49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HIV can be transmitted by breastfeeding</c:v>
                </c:pt>
                <c:pt idx="1">
                  <c:v>Risk of MTCT can be reduced by taking special drugs during pregnancy</c:v>
                </c:pt>
                <c:pt idx="2">
                  <c:v>HIV can be transmitted by breastfeeding AND risk can be reduced with special drugs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91</c:v>
                </c:pt>
                <c:pt idx="1">
                  <c:v>85</c:v>
                </c:pt>
                <c:pt idx="2">
                  <c:v>83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 15-49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HIV can be transmitted by breastfeeding</c:v>
                </c:pt>
                <c:pt idx="1">
                  <c:v>Risk of MTCT can be reduced by taking special drugs during pregnancy</c:v>
                </c:pt>
                <c:pt idx="2">
                  <c:v>HIV can be transmitted by breastfeeding AND risk can be reduced with special drugs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3"/>
                <c:pt idx="0">
                  <c:v>86</c:v>
                </c:pt>
                <c:pt idx="1">
                  <c:v>78</c:v>
                </c:pt>
                <c:pt idx="2">
                  <c:v>71</c:v>
                </c:pt>
              </c:numCache>
            </c:numRef>
          </c:val>
        </c:ser>
        <c:dLbls>
          <c:showVal val="1"/>
        </c:dLbls>
        <c:gapWidth val="75"/>
        <c:overlap val="-5"/>
        <c:axId val="99217408"/>
        <c:axId val="99218944"/>
      </c:barChart>
      <c:catAx>
        <c:axId val="99217408"/>
        <c:scaling>
          <c:orientation val="minMax"/>
        </c:scaling>
        <c:axPos val="b"/>
        <c:majorTickMark val="none"/>
        <c:tickLblPos val="nextTo"/>
        <c:spPr>
          <a:ln>
            <a:solidFill>
              <a:schemeClr val="tx1"/>
            </a:solidFill>
          </a:ln>
        </c:spPr>
        <c:crossAx val="99218944"/>
        <c:crosses val="autoZero"/>
        <c:auto val="1"/>
        <c:lblAlgn val="ctr"/>
        <c:lblOffset val="100"/>
      </c:catAx>
      <c:valAx>
        <c:axId val="99218944"/>
        <c:scaling>
          <c:orientation val="minMax"/>
        </c:scaling>
        <c:delete val="1"/>
        <c:axPos val="l"/>
        <c:numFmt formatCode="0" sourceLinked="1"/>
        <c:tickLblPos val="none"/>
        <c:crossAx val="99217408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MDHS 2004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37</c:v>
                </c:pt>
                <c:pt idx="1">
                  <c:v>29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MDHS 2010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83</c:v>
                </c:pt>
                <c:pt idx="1">
                  <c:v>71</c:v>
                </c:pt>
              </c:numCache>
            </c:numRef>
          </c:val>
        </c:ser>
        <c:dLbls>
          <c:showVal val="1"/>
        </c:dLbls>
        <c:overlap val="-25"/>
        <c:axId val="107461632"/>
        <c:axId val="107463424"/>
      </c:barChart>
      <c:catAx>
        <c:axId val="107461632"/>
        <c:scaling>
          <c:orientation val="minMax"/>
        </c:scaling>
        <c:axPos val="b"/>
        <c:majorTickMark val="none"/>
        <c:tickLblPos val="nextTo"/>
        <c:spPr>
          <a:ln>
            <a:solidFill>
              <a:schemeClr val="tx1"/>
            </a:solidFill>
          </a:ln>
        </c:spPr>
        <c:crossAx val="107463424"/>
        <c:crosses val="autoZero"/>
        <c:auto val="1"/>
        <c:lblAlgn val="ctr"/>
        <c:lblOffset val="100"/>
      </c:catAx>
      <c:valAx>
        <c:axId val="107463424"/>
        <c:scaling>
          <c:orientation val="minMax"/>
        </c:scaling>
        <c:delete val="1"/>
        <c:axPos val="l"/>
        <c:numFmt formatCode="General" sourceLinked="1"/>
        <c:tickLblPos val="none"/>
        <c:crossAx val="107461632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Comprehensive Knowledge*</c:v>
                </c:pt>
                <c:pt idx="1">
                  <c:v>A person cannot contract HIV by sharing food with a person who has HIV</c:v>
                </c:pt>
                <c:pt idx="2">
                  <c:v>HIV cannot be transmitted by supernatural means</c:v>
                </c:pt>
                <c:pt idx="3">
                  <c:v>HIV cannot be transmitted by mosquito bites</c:v>
                </c:pt>
                <c:pt idx="4">
                  <c:v>A healthy-looking person can have HIV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45</c:v>
                </c:pt>
                <c:pt idx="1">
                  <c:v>94</c:v>
                </c:pt>
                <c:pt idx="2">
                  <c:v>88</c:v>
                </c:pt>
                <c:pt idx="3">
                  <c:v>75</c:v>
                </c:pt>
                <c:pt idx="4">
                  <c:v>93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Women 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Comprehensive Knowledge*</c:v>
                </c:pt>
                <c:pt idx="1">
                  <c:v>A person cannot contract HIV by sharing food with a person who has HIV</c:v>
                </c:pt>
                <c:pt idx="2">
                  <c:v>HIV cannot be transmitted by supernatural means</c:v>
                </c:pt>
                <c:pt idx="3">
                  <c:v>HIV cannot be transmitted by mosquito bites</c:v>
                </c:pt>
                <c:pt idx="4">
                  <c:v>A healthy-looking person can have HIV</c:v>
                </c:pt>
              </c:strCache>
            </c:strRef>
          </c:cat>
          <c:val>
            <c:numRef>
              <c:f>Sheet1!$C$2:$C$6</c:f>
              <c:numCache>
                <c:formatCode>0</c:formatCode>
                <c:ptCount val="5"/>
                <c:pt idx="0">
                  <c:v>41</c:v>
                </c:pt>
                <c:pt idx="1">
                  <c:v>91</c:v>
                </c:pt>
                <c:pt idx="2">
                  <c:v>85</c:v>
                </c:pt>
                <c:pt idx="3">
                  <c:v>74</c:v>
                </c:pt>
                <c:pt idx="4">
                  <c:v>87</c:v>
                </c:pt>
              </c:numCache>
            </c:numRef>
          </c:val>
        </c:ser>
        <c:dLbls>
          <c:showVal val="1"/>
        </c:dLbls>
        <c:gapWidth val="75"/>
        <c:overlap val="-5"/>
        <c:axId val="108354560"/>
        <c:axId val="108368640"/>
      </c:barChart>
      <c:catAx>
        <c:axId val="108354560"/>
        <c:scaling>
          <c:orientation val="minMax"/>
        </c:scaling>
        <c:axPos val="l"/>
        <c:majorTickMark val="none"/>
        <c:tickLblPos val="nextTo"/>
        <c:spPr>
          <a:ln>
            <a:solidFill>
              <a:schemeClr val="tx1"/>
            </a:solidFill>
          </a:ln>
        </c:spPr>
        <c:crossAx val="108368640"/>
        <c:crosses val="autoZero"/>
        <c:auto val="1"/>
        <c:lblAlgn val="ctr"/>
        <c:lblOffset val="100"/>
      </c:catAx>
      <c:valAx>
        <c:axId val="108368640"/>
        <c:scaling>
          <c:orientation val="minMax"/>
          <c:max val="100"/>
          <c:min val="0"/>
        </c:scaling>
        <c:delete val="1"/>
        <c:axPos val="b"/>
        <c:numFmt formatCode="0" sourceLinked="1"/>
        <c:tickLblPos val="none"/>
        <c:crossAx val="108354560"/>
        <c:crosses val="autoZero"/>
        <c:crossBetween val="between"/>
      </c:valAx>
    </c:plotArea>
    <c:legend>
      <c:legendPos val="r"/>
      <c:layout/>
    </c:legend>
    <c:plotVisOnly val="1"/>
    <c:dispBlanksAs val="gap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Men 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Acceptance on all 4 indicators</c:v>
                </c:pt>
                <c:pt idx="1">
                  <c:v>Would not want to keep secret that a family member is HIV-positive</c:v>
                </c:pt>
                <c:pt idx="2">
                  <c:v>A female teacher with HIV who is not sick should be allowed to continue teaching</c:v>
                </c:pt>
                <c:pt idx="3">
                  <c:v>Would buy fresh vegetables from shopkeeper who has HIV</c:v>
                </c:pt>
                <c:pt idx="4">
                  <c:v>Willing to care for a family member with HIV or AIDS in  respondent's home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36</c:v>
                </c:pt>
                <c:pt idx="1">
                  <c:v>42</c:v>
                </c:pt>
                <c:pt idx="2">
                  <c:v>92</c:v>
                </c:pt>
                <c:pt idx="3">
                  <c:v>90</c:v>
                </c:pt>
                <c:pt idx="4">
                  <c:v>98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 i="0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Acceptance on all 4 indicators</c:v>
                </c:pt>
                <c:pt idx="1">
                  <c:v>Would not want to keep secret that a family member is HIV-positive</c:v>
                </c:pt>
                <c:pt idx="2">
                  <c:v>A female teacher with HIV who is not sick should be allowed to continue teaching</c:v>
                </c:pt>
                <c:pt idx="3">
                  <c:v>Would buy fresh vegetables from shopkeeper who has HIV</c:v>
                </c:pt>
                <c:pt idx="4">
                  <c:v>Willing to care for a family member with HIV or AIDS in  respondent's home</c:v>
                </c:pt>
              </c:strCache>
            </c:strRef>
          </c:cat>
          <c:val>
            <c:numRef>
              <c:f>Sheet1!$C$2:$C$6</c:f>
              <c:numCache>
                <c:formatCode>0</c:formatCode>
                <c:ptCount val="5"/>
                <c:pt idx="0">
                  <c:v>20</c:v>
                </c:pt>
                <c:pt idx="1">
                  <c:v>29</c:v>
                </c:pt>
                <c:pt idx="2">
                  <c:v>88</c:v>
                </c:pt>
                <c:pt idx="3">
                  <c:v>81</c:v>
                </c:pt>
                <c:pt idx="4">
                  <c:v>97</c:v>
                </c:pt>
              </c:numCache>
            </c:numRef>
          </c:val>
        </c:ser>
        <c:dLbls>
          <c:showVal val="1"/>
        </c:dLbls>
        <c:gapWidth val="75"/>
        <c:overlap val="-5"/>
        <c:axId val="107100032"/>
        <c:axId val="107101568"/>
      </c:barChart>
      <c:catAx>
        <c:axId val="107100032"/>
        <c:scaling>
          <c:orientation val="minMax"/>
        </c:scaling>
        <c:axPos val="l"/>
        <c:numFmt formatCode="General" sourceLinked="1"/>
        <c:majorTickMark val="none"/>
        <c:tickLblPos val="nextTo"/>
        <c:spPr>
          <a:ln>
            <a:solidFill>
              <a:schemeClr val="tx1"/>
            </a:solidFill>
          </a:ln>
        </c:spPr>
        <c:crossAx val="107101568"/>
        <c:crosses val="autoZero"/>
        <c:auto val="1"/>
        <c:lblAlgn val="ctr"/>
        <c:lblOffset val="100"/>
      </c:catAx>
      <c:valAx>
        <c:axId val="107101568"/>
        <c:scaling>
          <c:orientation val="minMax"/>
        </c:scaling>
        <c:delete val="1"/>
        <c:axPos val="b"/>
        <c:numFmt formatCode="0" sourceLinked="1"/>
        <c:tickLblPos val="none"/>
        <c:crossAx val="107100032"/>
        <c:crosses val="autoZero"/>
        <c:crossBetween val="between"/>
      </c:valAx>
    </c:plotArea>
    <c:legend>
      <c:legendPos val="r"/>
      <c:layout/>
    </c:legend>
    <c:plotVisOnly val="1"/>
    <c:dispBlanksAs val="gap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1.6640419947506587E-2"/>
          <c:y val="0.34936351706036783"/>
          <c:w val="0.97228398950131156"/>
          <c:h val="0.53050808682698436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Had 2+ partners in the past 12 months</c:v>
                </c:pt>
                <c:pt idx="1">
                  <c:v>Used a condom at last sex </c:v>
                </c:pt>
              </c:strCache>
            </c:strRef>
          </c:cat>
          <c:val>
            <c:numRef>
              <c:f>Sheet1!$B$2:$B$3</c:f>
              <c:numCache>
                <c:formatCode>0</c:formatCode>
                <c:ptCount val="2"/>
                <c:pt idx="0">
                  <c:v>1</c:v>
                </c:pt>
                <c:pt idx="1">
                  <c:v>27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Had 2+ partners in the past 12 months</c:v>
                </c:pt>
                <c:pt idx="1">
                  <c:v>Used a condom at last sex </c:v>
                </c:pt>
              </c:strCache>
            </c:strRef>
          </c:cat>
          <c:val>
            <c:numRef>
              <c:f>Sheet1!$C$2:$C$3</c:f>
              <c:numCache>
                <c:formatCode>0</c:formatCode>
                <c:ptCount val="2"/>
                <c:pt idx="0">
                  <c:v>9</c:v>
                </c:pt>
                <c:pt idx="1">
                  <c:v>25</c:v>
                </c:pt>
              </c:numCache>
            </c:numRef>
          </c:val>
        </c:ser>
        <c:dLbls>
          <c:showVal val="1"/>
        </c:dLbls>
        <c:gapWidth val="125"/>
        <c:overlap val="-10"/>
        <c:axId val="108504960"/>
        <c:axId val="108506496"/>
      </c:barChart>
      <c:catAx>
        <c:axId val="108504960"/>
        <c:scaling>
          <c:orientation val="minMax"/>
        </c:scaling>
        <c:axPos val="b"/>
        <c:majorTickMark val="none"/>
        <c:tickLblPos val="nextTo"/>
        <c:spPr>
          <a:ln>
            <a:solidFill>
              <a:schemeClr val="tx1"/>
            </a:solidFill>
          </a:ln>
        </c:spPr>
        <c:crossAx val="108506496"/>
        <c:crosses val="autoZero"/>
        <c:auto val="1"/>
        <c:lblAlgn val="ctr"/>
        <c:lblOffset val="100"/>
      </c:catAx>
      <c:valAx>
        <c:axId val="108506496"/>
        <c:scaling>
          <c:orientation val="minMax"/>
        </c:scaling>
        <c:delete val="1"/>
        <c:axPos val="l"/>
        <c:numFmt formatCode="0" sourceLinked="1"/>
        <c:tickLblPos val="none"/>
        <c:crossAx val="108504960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1.9298245614035241E-2"/>
          <c:y val="1.6989275949728763E-2"/>
          <c:w val="0.62591708422810965"/>
          <c:h val="0.84592666280919948"/>
        </c:manualLayout>
      </c:layout>
      <c:barChart>
        <c:barDir val="col"/>
        <c:grouping val="stacked"/>
        <c:ser>
          <c:idx val="0"/>
          <c:order val="0"/>
          <c:tx>
            <c:strRef>
              <c:f>Sheet1!$A$2</c:f>
              <c:strCache>
                <c:ptCount val="1"/>
                <c:pt idx="0">
                  <c:v>Not previously tested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Sheet1!$B$2:$C$2</c:f>
              <c:numCache>
                <c:formatCode>0</c:formatCode>
                <c:ptCount val="2"/>
                <c:pt idx="0">
                  <c:v>27</c:v>
                </c:pt>
                <c:pt idx="1">
                  <c:v>48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Previously tested, did not receive last result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Sheet1!$B$3:$C$3</c:f>
              <c:numCache>
                <c:formatCode>0</c:formatCode>
                <c:ptCount val="2"/>
                <c:pt idx="0">
                  <c:v>1</c:v>
                </c:pt>
                <c:pt idx="1">
                  <c:v>1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Previously tested, received last result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Sheet1!$B$4:$C$4</c:f>
              <c:numCache>
                <c:formatCode>0</c:formatCode>
                <c:ptCount val="2"/>
                <c:pt idx="0">
                  <c:v>72</c:v>
                </c:pt>
                <c:pt idx="1">
                  <c:v>51</c:v>
                </c:pt>
              </c:numCache>
            </c:numRef>
          </c:val>
        </c:ser>
        <c:dLbls>
          <c:showVal val="1"/>
        </c:dLbls>
        <c:gapWidth val="95"/>
        <c:overlap val="100"/>
        <c:axId val="111178880"/>
        <c:axId val="111180416"/>
      </c:barChart>
      <c:catAx>
        <c:axId val="111178880"/>
        <c:scaling>
          <c:orientation val="minMax"/>
        </c:scaling>
        <c:axPos val="b"/>
        <c:majorTickMark val="none"/>
        <c:tickLblPos val="nextTo"/>
        <c:spPr>
          <a:ln>
            <a:solidFill>
              <a:schemeClr val="tx1"/>
            </a:solidFill>
          </a:ln>
        </c:spPr>
        <c:crossAx val="111180416"/>
        <c:crosses val="autoZero"/>
        <c:auto val="1"/>
        <c:lblAlgn val="ctr"/>
        <c:lblOffset val="100"/>
      </c:catAx>
      <c:valAx>
        <c:axId val="111180416"/>
        <c:scaling>
          <c:orientation val="minMax"/>
        </c:scaling>
        <c:delete val="1"/>
        <c:axPos val="l"/>
        <c:numFmt formatCode="0" sourceLinked="1"/>
        <c:tickLblPos val="none"/>
        <c:crossAx val="111178880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64180259704379805"/>
          <c:y val="0.24836147698375738"/>
          <c:w val="0.3581974029562095"/>
          <c:h val="0.47951865242496045"/>
        </c:manualLayout>
      </c:layout>
    </c:legend>
    <c:plotVisOnly val="1"/>
    <c:dispBlanksAs val="gap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2004 MDHS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13</c:v>
                </c:pt>
                <c:pt idx="1">
                  <c:v>15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2010 MDHS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72</c:v>
                </c:pt>
                <c:pt idx="1">
                  <c:v>51</c:v>
                </c:pt>
              </c:numCache>
            </c:numRef>
          </c:val>
        </c:ser>
        <c:dLbls>
          <c:showVal val="1"/>
        </c:dLbls>
        <c:overlap val="-25"/>
        <c:axId val="86689664"/>
        <c:axId val="86691200"/>
      </c:barChart>
      <c:catAx>
        <c:axId val="86689664"/>
        <c:scaling>
          <c:orientation val="minMax"/>
        </c:scaling>
        <c:axPos val="b"/>
        <c:majorTickMark val="none"/>
        <c:tickLblPos val="nextTo"/>
        <c:spPr>
          <a:ln>
            <a:solidFill>
              <a:schemeClr val="tx1"/>
            </a:solidFill>
          </a:ln>
        </c:spPr>
        <c:crossAx val="86691200"/>
        <c:crosses val="autoZero"/>
        <c:auto val="1"/>
        <c:lblAlgn val="ctr"/>
        <c:lblOffset val="100"/>
      </c:catAx>
      <c:valAx>
        <c:axId val="86691200"/>
        <c:scaling>
          <c:orientation val="minMax"/>
        </c:scaling>
        <c:delete val="1"/>
        <c:axPos val="l"/>
        <c:numFmt formatCode="General" sourceLinked="1"/>
        <c:tickLblPos val="none"/>
        <c:crossAx val="86689664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AE9579-973C-4607-8B58-3D48D456866E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C01640-AAB0-4F5E-A526-96596747E5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843052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01FD55-DF0A-40F4-9C2F-77914D5686FC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5790"/>
            <a:ext cx="5486400" cy="41833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4B314A-779B-495F-B5E0-DD2567DD9C5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510769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Knowledge</a:t>
            </a:r>
            <a:r>
              <a:rPr lang="en-US" baseline="0" dirty="0" smtClean="0"/>
              <a:t> of HIV prevention increases with education.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These are indicators that relate to stigma toward people living with HIV/AIDS.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Concurrent sexual partnerships are defined as ‘overlapping sexual partnerships where intercourse with one partner occurs between two acts of intercourse with another partner’ (UNAIDS, 2009).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Concurrent sexual partnerships may increase the risk of HIV transmission because they allow the virus to pass quickly through multiple individuals.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/>
          <p:cNvSpPr txBox="1">
            <a:spLocks/>
          </p:cNvSpPr>
          <p:nvPr userDrawn="1"/>
        </p:nvSpPr>
        <p:spPr>
          <a:xfrm>
            <a:off x="0" y="5257800"/>
            <a:ext cx="9144000" cy="1143000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2010 Malawi Demographic and Health Survey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" name="Picture 3" descr="designtry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1849973"/>
            <a:ext cx="9144000" cy="315805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6418A-EF82-4061-8168-C1E7D50E7553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BB66B-C684-41CA-9745-E2829E3353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A6CA7-BDFA-4EA5-9BC8-84CFDD9144BB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BB66B-C684-41CA-9745-E2829E3353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5D1C6-E13D-45AA-A4A3-8B7365C1FC54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96B4B-E1D9-4C96-A997-A08056FD2D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5D1C6-E13D-45AA-A4A3-8B7365C1FC54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96B4B-E1D9-4C96-A997-A08056FD2D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5D1C6-E13D-45AA-A4A3-8B7365C1FC54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96B4B-E1D9-4C96-A997-A08056FD2D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5D1C6-E13D-45AA-A4A3-8B7365C1FC54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96B4B-E1D9-4C96-A997-A08056FD2D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5D1C6-E13D-45AA-A4A3-8B7365C1FC54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96B4B-E1D9-4C96-A997-A08056FD2D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5D1C6-E13D-45AA-A4A3-8B7365C1FC54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96B4B-E1D9-4C96-A997-A08056FD2D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5D1C6-E13D-45AA-A4A3-8B7365C1FC54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96B4B-E1D9-4C96-A997-A08056FD2D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5D1C6-E13D-45AA-A4A3-8B7365C1FC54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96B4B-E1D9-4C96-A997-A08056FD2D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5325C-BD9F-4113-B492-B45235B66EF6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BB66B-C684-41CA-9745-E2829E3353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5D1C6-E13D-45AA-A4A3-8B7365C1FC54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96B4B-E1D9-4C96-A997-A08056FD2D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5D1C6-E13D-45AA-A4A3-8B7365C1FC54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96B4B-E1D9-4C96-A997-A08056FD2D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5D1C6-E13D-45AA-A4A3-8B7365C1FC54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96B4B-E1D9-4C96-A997-A08056FD2D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505AF-2572-44B3-9DE6-F179A8E2285A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BB66B-C684-41CA-9745-E2829E3353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77786-BA70-4B5F-8DAD-B85B1F7284C8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BB66B-C684-41CA-9745-E2829E3353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D0AE3-C7CB-4CC5-952C-A00AEA755DD7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BB66B-C684-41CA-9745-E2829E3353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4ACC9-2778-4DF3-8B29-1EC1D1BD9BB5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BB66B-C684-41CA-9745-E2829E3353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E3CDE-98ED-44B2-A76C-6EA3EB3A3A3C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BB66B-C684-41CA-9745-E2829E3353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6FF17-7204-4F40-AD58-7D30924E3BCD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BB66B-C684-41CA-9745-E2829E3353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E8346-0738-406D-874E-ADADBB4E8283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BB66B-C684-41CA-9745-E2829E3353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49EE9E-C8D1-4BD8-88B4-843122A73E4E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9BB66B-C684-41CA-9745-E2829E33537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F5D1C6-E13D-45AA-A4A3-8B7365C1FC54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C96B4B-E1D9-4C96-A997-A08056FD2D2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685800" y="0"/>
            <a:ext cx="7772400" cy="1470025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tx1"/>
                </a:solidFill>
              </a:rPr>
              <a:t>HIV/AIDS: Knowledge, Attitudes, and </a:t>
            </a:r>
            <a:r>
              <a:rPr lang="en-US" b="1" dirty="0" err="1" smtClean="0">
                <a:solidFill>
                  <a:schemeClr val="tx1"/>
                </a:solidFill>
              </a:rPr>
              <a:t>Behaviour</a:t>
            </a:r>
            <a:endParaRPr lang="en-US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r>
              <a:rPr lang="en-US" sz="4000" dirty="0" smtClean="0"/>
              <a:t>Accepting Attitudes Towards Those Living With HIV</a:t>
            </a:r>
            <a:endParaRPr lang="en-US" sz="4000" dirty="0"/>
          </a:p>
        </p:txBody>
      </p:sp>
      <p:graphicFrame>
        <p:nvGraphicFramePr>
          <p:cNvPr id="6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152400" y="1219200"/>
          <a:ext cx="8763000" cy="4983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800600" y="6027003"/>
            <a:ext cx="4343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i="1" dirty="0" smtClean="0"/>
              <a:t>Among women and men age 15-49 who have heard of HIV/AIDS, percentage expressing specific attitudes towards people living with HIV/AIDS</a:t>
            </a:r>
            <a:endParaRPr lang="en-US" sz="16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5"/>
          <p:cNvSpPr>
            <a:spLocks noGrp="1"/>
          </p:cNvSpPr>
          <p:nvPr>
            <p:ph sz="half" idx="1"/>
          </p:nvPr>
        </p:nvSpPr>
        <p:spPr>
          <a:xfrm>
            <a:off x="304800" y="1752600"/>
            <a:ext cx="4038600" cy="4525963"/>
          </a:xfrm>
        </p:spPr>
        <p:txBody>
          <a:bodyPr/>
          <a:lstStyle/>
          <a:p>
            <a:r>
              <a:rPr lang="en-US" dirty="0" smtClean="0"/>
              <a:t>HIV Knowledge</a:t>
            </a:r>
          </a:p>
          <a:p>
            <a:r>
              <a:rPr lang="en-US" dirty="0" smtClean="0"/>
              <a:t>HIV-related Attitudes</a:t>
            </a:r>
          </a:p>
          <a:p>
            <a:r>
              <a:rPr lang="en-US" b="1" dirty="0" smtClean="0"/>
              <a:t>HIV-related </a:t>
            </a:r>
            <a:r>
              <a:rPr lang="en-US" b="1" dirty="0" err="1" smtClean="0"/>
              <a:t>Behaviour</a:t>
            </a:r>
            <a:endParaRPr lang="en-US" b="1" dirty="0" smtClean="0"/>
          </a:p>
          <a:p>
            <a:r>
              <a:rPr lang="en-US" dirty="0" smtClean="0"/>
              <a:t>HIV Testing</a:t>
            </a:r>
          </a:p>
          <a:p>
            <a:r>
              <a:rPr lang="en-US" dirty="0" smtClean="0"/>
              <a:t>HIV and Youth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Multiple Sexual Partners</a:t>
            </a:r>
            <a:endParaRPr lang="en-US" sz="40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1%</a:t>
            </a:r>
            <a:r>
              <a:rPr lang="en-US" dirty="0" smtClean="0"/>
              <a:t> of women and </a:t>
            </a:r>
            <a:r>
              <a:rPr lang="en-US" b="1" dirty="0" smtClean="0"/>
              <a:t>9% </a:t>
            </a:r>
            <a:r>
              <a:rPr lang="en-US" dirty="0" smtClean="0"/>
              <a:t>of men had </a:t>
            </a:r>
            <a:r>
              <a:rPr lang="en-US" b="1" dirty="0" smtClean="0"/>
              <a:t>2 or more </a:t>
            </a:r>
            <a:r>
              <a:rPr lang="en-US" dirty="0" smtClean="0"/>
              <a:t>sexual partners in the past 12 months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Over the course of their lifetimes:</a:t>
            </a:r>
          </a:p>
          <a:p>
            <a:pPr lvl="1"/>
            <a:r>
              <a:rPr lang="en-US" b="1" dirty="0" smtClean="0"/>
              <a:t>Women</a:t>
            </a:r>
            <a:r>
              <a:rPr lang="en-US" dirty="0" smtClean="0"/>
              <a:t> had an average of </a:t>
            </a:r>
            <a:r>
              <a:rPr lang="en-US" b="1" dirty="0" smtClean="0"/>
              <a:t>1.7 </a:t>
            </a:r>
            <a:r>
              <a:rPr lang="en-US" dirty="0" smtClean="0"/>
              <a:t>sexual partners</a:t>
            </a:r>
          </a:p>
          <a:p>
            <a:pPr lvl="1"/>
            <a:r>
              <a:rPr lang="en-US" b="1" dirty="0" smtClean="0"/>
              <a:t>Men</a:t>
            </a:r>
            <a:r>
              <a:rPr lang="en-US" dirty="0" smtClean="0"/>
              <a:t> had an average of </a:t>
            </a:r>
            <a:r>
              <a:rPr lang="en-US" b="1" dirty="0" smtClean="0"/>
              <a:t>3.7</a:t>
            </a:r>
            <a:r>
              <a:rPr lang="en-US" dirty="0" smtClean="0"/>
              <a:t> sexual partners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Multiple Partners and Condom Use</a:t>
            </a:r>
            <a:endParaRPr lang="en-US" sz="40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304800" y="1219200"/>
          <a:ext cx="8610600" cy="5638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240475" y="2140527"/>
            <a:ext cx="381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Percent of women and men 15-49 who:</a:t>
            </a:r>
            <a:endParaRPr lang="en-US" i="1" dirty="0"/>
          </a:p>
        </p:txBody>
      </p:sp>
      <p:sp>
        <p:nvSpPr>
          <p:cNvPr id="6" name="TextBox 5"/>
          <p:cNvSpPr txBox="1"/>
          <p:nvPr/>
        </p:nvSpPr>
        <p:spPr>
          <a:xfrm>
            <a:off x="4648200" y="1905000"/>
            <a:ext cx="3810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Among women and men 15-49 who had 2+ sexual partners in the past 12 months:</a:t>
            </a:r>
            <a:endParaRPr lang="en-US" i="1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392875" y="2750127"/>
            <a:ext cx="35814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4779818" y="2755075"/>
            <a:ext cx="35814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Concurrent (Overlapping) Sexual Partners</a:t>
            </a:r>
            <a:endParaRPr lang="en-US" sz="40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1%</a:t>
            </a:r>
            <a:r>
              <a:rPr lang="en-US" dirty="0" smtClean="0"/>
              <a:t> of women and </a:t>
            </a:r>
            <a:r>
              <a:rPr lang="en-US" b="1" dirty="0" smtClean="0"/>
              <a:t>9% </a:t>
            </a:r>
            <a:r>
              <a:rPr lang="en-US" dirty="0" smtClean="0"/>
              <a:t>of men had </a:t>
            </a:r>
            <a:r>
              <a:rPr lang="en-US" b="1" dirty="0" smtClean="0"/>
              <a:t>2 or more </a:t>
            </a:r>
            <a:r>
              <a:rPr lang="en-US" dirty="0" smtClean="0"/>
              <a:t>sexual partners in the past 12 months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Among these men and women:</a:t>
            </a:r>
          </a:p>
          <a:p>
            <a:pPr lvl="1"/>
            <a:r>
              <a:rPr lang="en-US" b="1" dirty="0" smtClean="0"/>
              <a:t>46% </a:t>
            </a:r>
            <a:r>
              <a:rPr lang="en-US" dirty="0" smtClean="0"/>
              <a:t>of women had partnerships that were concurrent (overlapping)</a:t>
            </a:r>
          </a:p>
          <a:p>
            <a:pPr lvl="1"/>
            <a:r>
              <a:rPr lang="en-US" b="1" dirty="0" smtClean="0"/>
              <a:t>79% </a:t>
            </a:r>
            <a:r>
              <a:rPr lang="en-US" dirty="0" smtClean="0"/>
              <a:t>of men had partnerships that were concurrent (overlapping)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5"/>
          <p:cNvSpPr>
            <a:spLocks noGrp="1"/>
          </p:cNvSpPr>
          <p:nvPr>
            <p:ph sz="half" idx="1"/>
          </p:nvPr>
        </p:nvSpPr>
        <p:spPr>
          <a:xfrm>
            <a:off x="304800" y="1752600"/>
            <a:ext cx="4038600" cy="4525963"/>
          </a:xfrm>
        </p:spPr>
        <p:txBody>
          <a:bodyPr/>
          <a:lstStyle/>
          <a:p>
            <a:r>
              <a:rPr lang="en-US" dirty="0" smtClean="0"/>
              <a:t>HIV Knowledge</a:t>
            </a:r>
          </a:p>
          <a:p>
            <a:r>
              <a:rPr lang="en-US" dirty="0" smtClean="0"/>
              <a:t>HIV-related Attitudes</a:t>
            </a:r>
          </a:p>
          <a:p>
            <a:r>
              <a:rPr lang="en-US" dirty="0" smtClean="0"/>
              <a:t>HIV-related </a:t>
            </a:r>
            <a:r>
              <a:rPr lang="en-US" dirty="0" err="1" smtClean="0"/>
              <a:t>Behaviour</a:t>
            </a:r>
            <a:endParaRPr lang="en-US" dirty="0" smtClean="0"/>
          </a:p>
          <a:p>
            <a:r>
              <a:rPr lang="en-US" b="1" dirty="0" smtClean="0"/>
              <a:t>HIV Testing</a:t>
            </a:r>
          </a:p>
          <a:p>
            <a:r>
              <a:rPr lang="en-US" dirty="0" smtClean="0"/>
              <a:t>HIV and Youth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990600" y="2133600"/>
            <a:ext cx="7162800" cy="1752600"/>
          </a:xfrm>
        </p:spPr>
        <p:txBody>
          <a:bodyPr>
            <a:normAutofit/>
          </a:bodyPr>
          <a:lstStyle/>
          <a:p>
            <a:r>
              <a:rPr lang="en-US" b="1" dirty="0" smtClean="0"/>
              <a:t>97% </a:t>
            </a:r>
            <a:r>
              <a:rPr lang="en-US" dirty="0" smtClean="0"/>
              <a:t>of women and men </a:t>
            </a:r>
            <a:r>
              <a:rPr lang="en-US" b="1" dirty="0" smtClean="0"/>
              <a:t>know where to get an HIV test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Prior HIV Testing</a:t>
            </a:r>
            <a:endParaRPr lang="en-US" sz="4000" dirty="0"/>
          </a:p>
        </p:txBody>
      </p:sp>
      <p:graphicFrame>
        <p:nvGraphicFramePr>
          <p:cNvPr id="26" name="Content Placeholder 25"/>
          <p:cNvGraphicFramePr>
            <a:graphicFrameLocks noGrp="1"/>
          </p:cNvGraphicFramePr>
          <p:nvPr>
            <p:ph sz="half" idx="2"/>
          </p:nvPr>
        </p:nvGraphicFramePr>
        <p:xfrm>
          <a:off x="457200" y="1447800"/>
          <a:ext cx="8229600" cy="5105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7" name="TextBox 26"/>
          <p:cNvSpPr txBox="1"/>
          <p:nvPr/>
        </p:nvSpPr>
        <p:spPr>
          <a:xfrm>
            <a:off x="0" y="1143000"/>
            <a:ext cx="3886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women and men 15-49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Trends in HIV Testing</a:t>
            </a:r>
            <a:endParaRPr lang="en-US" sz="40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21336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066800"/>
            <a:ext cx="7315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women and men age 15-49 who have ever been tested for HIV and received the results of the last test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5"/>
          <p:cNvSpPr>
            <a:spLocks noGrp="1"/>
          </p:cNvSpPr>
          <p:nvPr>
            <p:ph sz="half" idx="1"/>
          </p:nvPr>
        </p:nvSpPr>
        <p:spPr>
          <a:xfrm>
            <a:off x="304800" y="1752600"/>
            <a:ext cx="4038600" cy="4525963"/>
          </a:xfrm>
        </p:spPr>
        <p:txBody>
          <a:bodyPr/>
          <a:lstStyle/>
          <a:p>
            <a:r>
              <a:rPr lang="en-US" dirty="0" smtClean="0"/>
              <a:t>HIV Knowledge</a:t>
            </a:r>
          </a:p>
          <a:p>
            <a:r>
              <a:rPr lang="en-US" dirty="0" smtClean="0"/>
              <a:t>HIV-related Attitudes</a:t>
            </a:r>
          </a:p>
          <a:p>
            <a:r>
              <a:rPr lang="en-US" dirty="0" smtClean="0"/>
              <a:t>HIV-related </a:t>
            </a:r>
            <a:r>
              <a:rPr lang="en-US" dirty="0" err="1" smtClean="0"/>
              <a:t>Behaviour</a:t>
            </a:r>
            <a:endParaRPr lang="en-US" dirty="0" smtClean="0"/>
          </a:p>
          <a:p>
            <a:r>
              <a:rPr lang="en-US" dirty="0" smtClean="0"/>
              <a:t>HIV Testing</a:t>
            </a:r>
          </a:p>
          <a:p>
            <a:r>
              <a:rPr lang="en-US" b="1" dirty="0" smtClean="0"/>
              <a:t>HIV and Youth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5"/>
          <p:cNvSpPr>
            <a:spLocks noGrp="1"/>
          </p:cNvSpPr>
          <p:nvPr>
            <p:ph sz="half" idx="1"/>
          </p:nvPr>
        </p:nvSpPr>
        <p:spPr>
          <a:xfrm>
            <a:off x="304800" y="1752600"/>
            <a:ext cx="4038600" cy="4525963"/>
          </a:xfrm>
        </p:spPr>
        <p:txBody>
          <a:bodyPr/>
          <a:lstStyle/>
          <a:p>
            <a:r>
              <a:rPr lang="en-US" b="1" dirty="0" smtClean="0"/>
              <a:t>HIV Knowledge</a:t>
            </a:r>
          </a:p>
          <a:p>
            <a:r>
              <a:rPr lang="en-US" dirty="0" smtClean="0"/>
              <a:t>HIV-related Attitudes</a:t>
            </a:r>
          </a:p>
          <a:p>
            <a:r>
              <a:rPr lang="en-US" dirty="0" smtClean="0"/>
              <a:t>HIV-related </a:t>
            </a:r>
            <a:r>
              <a:rPr lang="en-US" dirty="0" err="1" smtClean="0"/>
              <a:t>Behaviour</a:t>
            </a:r>
            <a:endParaRPr lang="en-US" dirty="0" smtClean="0"/>
          </a:p>
          <a:p>
            <a:r>
              <a:rPr lang="en-US" dirty="0" smtClean="0"/>
              <a:t>HIV Testing</a:t>
            </a:r>
          </a:p>
          <a:p>
            <a:r>
              <a:rPr lang="en-US" dirty="0" smtClean="0"/>
              <a:t>HIV and Youth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r>
              <a:rPr lang="en-US" sz="4000" dirty="0" smtClean="0"/>
              <a:t>Comprehensive Knowledge of HIV</a:t>
            </a:r>
            <a:br>
              <a:rPr lang="en-US" sz="4000" dirty="0" smtClean="0"/>
            </a:br>
            <a:r>
              <a:rPr lang="en-US" sz="4000" dirty="0" smtClean="0"/>
              <a:t> among Youth</a:t>
            </a:r>
            <a:endParaRPr lang="en-US" sz="4000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</p:nvPr>
        </p:nvGraphicFramePr>
        <p:xfrm>
          <a:off x="0" y="1676400"/>
          <a:ext cx="91440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0" y="1295400"/>
            <a:ext cx="822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women and men age 15-24 with comprehensive knowledge of HIV/AIDS*</a:t>
            </a:r>
            <a:endParaRPr lang="en-US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0" y="6172200"/>
            <a:ext cx="9144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 smtClean="0"/>
              <a:t>*</a:t>
            </a:r>
            <a:r>
              <a:rPr lang="en-GB" sz="1400" i="1" dirty="0" smtClean="0"/>
              <a:t> Comprehensive knowledge means knowing that consistent use of a condom during sexual intercourse and having just one uninfected faithful partner can reduce the chance of getting the AIDS virus, knowing that a healthy-looking person can have the AIDS virus, and rejecting the two most common local misconceptions about AIDS transmission or prevention.</a:t>
            </a:r>
            <a:endParaRPr lang="en-US" sz="14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33601"/>
            <a:ext cx="8229600" cy="2057400"/>
          </a:xfrm>
        </p:spPr>
        <p:txBody>
          <a:bodyPr anchor="ctr">
            <a:normAutofit/>
          </a:bodyPr>
          <a:lstStyle/>
          <a:p>
            <a:pPr algn="ctr">
              <a:buNone/>
            </a:pPr>
            <a:r>
              <a:rPr lang="en-US" sz="3600" b="1" dirty="0" smtClean="0"/>
              <a:t>79% </a:t>
            </a:r>
            <a:r>
              <a:rPr lang="en-US" sz="3600" dirty="0" smtClean="0"/>
              <a:t>of young women and </a:t>
            </a:r>
            <a:r>
              <a:rPr lang="en-US" sz="3600" b="1" dirty="0" smtClean="0"/>
              <a:t>89% </a:t>
            </a:r>
            <a:r>
              <a:rPr lang="en-US" sz="3600" dirty="0" smtClean="0"/>
              <a:t>of young men know a </a:t>
            </a:r>
            <a:r>
              <a:rPr lang="en-US" sz="3600" b="1" dirty="0" smtClean="0"/>
              <a:t>condom source</a:t>
            </a:r>
            <a:r>
              <a:rPr lang="en-US" sz="3600" dirty="0" smtClean="0"/>
              <a:t>.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Age at First Sex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900" y="1600200"/>
            <a:ext cx="8458200" cy="4038600"/>
          </a:xfrm>
        </p:spPr>
        <p:txBody>
          <a:bodyPr>
            <a:normAutofit/>
          </a:bodyPr>
          <a:lstStyle/>
          <a:p>
            <a:r>
              <a:rPr lang="en-US" b="1" dirty="0" smtClean="0"/>
              <a:t>60% </a:t>
            </a:r>
            <a:r>
              <a:rPr lang="en-US" dirty="0" smtClean="0"/>
              <a:t>of women 18-24 had sex </a:t>
            </a:r>
            <a:r>
              <a:rPr lang="en-US" b="1" dirty="0" smtClean="0"/>
              <a:t>before age 18 </a:t>
            </a:r>
            <a:r>
              <a:rPr lang="en-US" dirty="0" smtClean="0"/>
              <a:t>and </a:t>
            </a:r>
            <a:r>
              <a:rPr lang="en-US" b="1" dirty="0" smtClean="0"/>
              <a:t>14% </a:t>
            </a:r>
            <a:r>
              <a:rPr lang="en-US" dirty="0" smtClean="0"/>
              <a:t>of women 15-24 had sex </a:t>
            </a:r>
            <a:r>
              <a:rPr lang="en-US" b="1" dirty="0" smtClean="0"/>
              <a:t>before age 15</a:t>
            </a:r>
          </a:p>
          <a:p>
            <a:r>
              <a:rPr lang="en-US" b="1" dirty="0" smtClean="0"/>
              <a:t>53% </a:t>
            </a:r>
            <a:r>
              <a:rPr lang="en-US" dirty="0" smtClean="0"/>
              <a:t>of men 18-24 had sex </a:t>
            </a:r>
            <a:r>
              <a:rPr lang="en-US" b="1" dirty="0" smtClean="0"/>
              <a:t>before age 18 </a:t>
            </a:r>
            <a:r>
              <a:rPr lang="en-US" dirty="0" smtClean="0"/>
              <a:t>and </a:t>
            </a:r>
            <a:r>
              <a:rPr lang="en-US" b="1" dirty="0" smtClean="0"/>
              <a:t>22% </a:t>
            </a:r>
            <a:r>
              <a:rPr lang="en-US" dirty="0" smtClean="0"/>
              <a:t>of men 15-24 had sex </a:t>
            </a:r>
            <a:r>
              <a:rPr lang="en-US" b="1" dirty="0" smtClean="0"/>
              <a:t>before age 15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Premarital Sex and Condom Use</a:t>
            </a:r>
            <a:endParaRPr lang="en-US" sz="40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371600"/>
          <a:ext cx="8229600" cy="5486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914400"/>
            <a:ext cx="556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Among never-married people 15-24, percentage</a:t>
            </a:r>
            <a:endParaRPr lang="en-US" i="1" dirty="0"/>
          </a:p>
        </p:txBody>
      </p:sp>
      <p:sp>
        <p:nvSpPr>
          <p:cNvPr id="7" name="TextBox 6"/>
          <p:cNvSpPr txBox="1"/>
          <p:nvPr/>
        </p:nvSpPr>
        <p:spPr>
          <a:xfrm>
            <a:off x="4800600" y="1905000"/>
            <a:ext cx="3733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Among never-married women and men age 15-24 who had sex in the past 12 months, percentage</a:t>
            </a:r>
            <a:endParaRPr lang="en-US" i="1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5105400" y="2819400"/>
            <a:ext cx="32004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Prior HIV Testing</a:t>
            </a:r>
            <a:endParaRPr lang="en-US" sz="40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2332037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219200"/>
            <a:ext cx="7239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women and men 15-24 who have had sex in the past year and who had an HIV test and received the results in the past year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Key Findings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7"/>
            <a:ext cx="8229600" cy="4830763"/>
          </a:xfrm>
        </p:spPr>
        <p:txBody>
          <a:bodyPr>
            <a:normAutofit lnSpcReduction="10000"/>
          </a:bodyPr>
          <a:lstStyle/>
          <a:p>
            <a:r>
              <a:rPr lang="en-US" sz="2800" b="1" dirty="0" smtClean="0"/>
              <a:t>66% </a:t>
            </a:r>
            <a:r>
              <a:rPr lang="en-US" sz="2800" dirty="0" smtClean="0"/>
              <a:t>of</a:t>
            </a:r>
            <a:r>
              <a:rPr lang="en-US" sz="2800" b="1" dirty="0" smtClean="0"/>
              <a:t> </a:t>
            </a:r>
            <a:r>
              <a:rPr lang="en-US" sz="2800" dirty="0" smtClean="0"/>
              <a:t>women and men know that the risk of getting HIV can be reduced by </a:t>
            </a:r>
            <a:r>
              <a:rPr lang="en-US" sz="2800" b="1" dirty="0" smtClean="0"/>
              <a:t>using condoms and limiting sex to one uninfected partner</a:t>
            </a:r>
            <a:r>
              <a:rPr lang="en-US" sz="2800" dirty="0" smtClean="0"/>
              <a:t>.</a:t>
            </a:r>
          </a:p>
          <a:p>
            <a:r>
              <a:rPr lang="en-US" sz="2800" b="1" dirty="0" smtClean="0"/>
              <a:t>1%</a:t>
            </a:r>
            <a:r>
              <a:rPr lang="en-US" sz="2800" dirty="0" smtClean="0"/>
              <a:t> of women and </a:t>
            </a:r>
            <a:r>
              <a:rPr lang="en-US" sz="2800" b="1" dirty="0" smtClean="0"/>
              <a:t>9% </a:t>
            </a:r>
            <a:r>
              <a:rPr lang="en-US" sz="2800" dirty="0" smtClean="0"/>
              <a:t>of men had </a:t>
            </a:r>
            <a:r>
              <a:rPr lang="en-US" sz="2800" b="1" dirty="0" smtClean="0"/>
              <a:t>2+ partners </a:t>
            </a:r>
            <a:r>
              <a:rPr lang="en-US" sz="2800" dirty="0" smtClean="0"/>
              <a:t>in the past 12 months. Among these, </a:t>
            </a:r>
            <a:r>
              <a:rPr lang="en-US" sz="2800" b="1" dirty="0" smtClean="0"/>
              <a:t>27% </a:t>
            </a:r>
            <a:r>
              <a:rPr lang="en-US" sz="2800" dirty="0" smtClean="0"/>
              <a:t>of women and </a:t>
            </a:r>
            <a:r>
              <a:rPr lang="en-US" sz="2800" b="1" dirty="0" smtClean="0"/>
              <a:t>25% </a:t>
            </a:r>
            <a:r>
              <a:rPr lang="en-US" sz="2800" dirty="0" smtClean="0"/>
              <a:t>of men used a condom at last higher-risk sexual intercourse.</a:t>
            </a:r>
          </a:p>
          <a:p>
            <a:r>
              <a:rPr lang="en-US" sz="2800" b="1" dirty="0" smtClean="0"/>
              <a:t>72% </a:t>
            </a:r>
            <a:r>
              <a:rPr lang="en-US" sz="2800" dirty="0" smtClean="0"/>
              <a:t>of women and </a:t>
            </a:r>
            <a:r>
              <a:rPr lang="en-US" sz="2800" b="1" dirty="0" smtClean="0"/>
              <a:t>51% </a:t>
            </a:r>
            <a:r>
              <a:rPr lang="en-US" sz="2800" dirty="0" smtClean="0"/>
              <a:t>of men have ever been </a:t>
            </a:r>
            <a:r>
              <a:rPr lang="en-US" sz="2800" b="1" dirty="0" smtClean="0"/>
              <a:t>tested for HIV and received the results</a:t>
            </a:r>
            <a:r>
              <a:rPr lang="en-US" sz="2800" dirty="0" smtClean="0"/>
              <a:t>.</a:t>
            </a:r>
          </a:p>
          <a:p>
            <a:r>
              <a:rPr lang="en-US" sz="2800" b="1" dirty="0" smtClean="0"/>
              <a:t>42%</a:t>
            </a:r>
            <a:r>
              <a:rPr lang="en-US" sz="2800" dirty="0" smtClean="0"/>
              <a:t> of women and </a:t>
            </a:r>
            <a:r>
              <a:rPr lang="en-US" sz="2800" b="1" dirty="0" smtClean="0"/>
              <a:t>45%</a:t>
            </a:r>
            <a:r>
              <a:rPr lang="en-US" sz="2800" dirty="0" smtClean="0"/>
              <a:t> of men age 15-24 have </a:t>
            </a:r>
            <a:r>
              <a:rPr lang="en-US" sz="2800" b="1" dirty="0" smtClean="0"/>
              <a:t>comprehensive HIV knowledge</a:t>
            </a:r>
            <a:r>
              <a:rPr lang="en-US" sz="2800" dirty="0" smtClean="0"/>
              <a:t>.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Awareness of HIV/AIDS</a:t>
            </a:r>
            <a:endParaRPr lang="en-US" sz="40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066800" y="1981200"/>
            <a:ext cx="6705600" cy="16764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3600" b="1" dirty="0" smtClean="0"/>
              <a:t>99% </a:t>
            </a:r>
            <a:r>
              <a:rPr lang="en-US" sz="3600" dirty="0" smtClean="0"/>
              <a:t>of women and men</a:t>
            </a:r>
          </a:p>
          <a:p>
            <a:pPr algn="ctr">
              <a:buNone/>
            </a:pPr>
            <a:r>
              <a:rPr lang="en-US" sz="3600" b="1" dirty="0" smtClean="0"/>
              <a:t>have heard of HIV/AIDS</a:t>
            </a:r>
            <a:endParaRPr lang="en-US" sz="36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Knowledge of HIV Prevention Methods</a:t>
            </a:r>
            <a:endParaRPr lang="en-US" sz="40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874837"/>
          <a:ext cx="8229600" cy="4983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143000"/>
            <a:ext cx="533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who know HIV can be prevented by: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Knowledge of HIV Prevention by Education</a:t>
            </a:r>
            <a:endParaRPr lang="en-US" sz="40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688618669"/>
              </p:ext>
            </p:extLst>
          </p:nvPr>
        </p:nvGraphicFramePr>
        <p:xfrm>
          <a:off x="457200" y="1981200"/>
          <a:ext cx="8229600" cy="4876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066800"/>
            <a:ext cx="5791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/>
              <a:t>Percent who know that HIV can be prevented by using condoms AND limiting sex to one HIV-negative partner</a:t>
            </a:r>
            <a:endParaRPr lang="en-US" sz="16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r>
              <a:rPr lang="en-US" sz="4000" dirty="0" smtClean="0"/>
              <a:t>Understanding Mother-to-Child Transmission of HIV</a:t>
            </a:r>
            <a:endParaRPr lang="en-US" sz="40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0" y="1828800"/>
          <a:ext cx="9144000" cy="5029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371600"/>
            <a:ext cx="3733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who know that: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Trends in Knowledge of Mother-to-Child Transmission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2332037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29540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who know that HIV can be transmitted by breastfeeding and that the risk can be reduced by mother taking special drugs during pregnancy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5"/>
          <p:cNvSpPr>
            <a:spLocks noGrp="1"/>
          </p:cNvSpPr>
          <p:nvPr>
            <p:ph sz="half" idx="1"/>
          </p:nvPr>
        </p:nvSpPr>
        <p:spPr>
          <a:xfrm>
            <a:off x="304800" y="1752600"/>
            <a:ext cx="4038600" cy="4525963"/>
          </a:xfrm>
        </p:spPr>
        <p:txBody>
          <a:bodyPr/>
          <a:lstStyle/>
          <a:p>
            <a:r>
              <a:rPr lang="en-US" dirty="0" smtClean="0"/>
              <a:t>HIV Knowledge</a:t>
            </a:r>
          </a:p>
          <a:p>
            <a:r>
              <a:rPr lang="en-US" b="1" dirty="0" smtClean="0"/>
              <a:t>HIV-related Attitudes</a:t>
            </a:r>
          </a:p>
          <a:p>
            <a:r>
              <a:rPr lang="en-US" dirty="0" smtClean="0"/>
              <a:t>HIV-related </a:t>
            </a:r>
            <a:r>
              <a:rPr lang="en-US" dirty="0" err="1" smtClean="0"/>
              <a:t>Behaviour</a:t>
            </a:r>
            <a:endParaRPr lang="en-US" dirty="0" smtClean="0"/>
          </a:p>
          <a:p>
            <a:r>
              <a:rPr lang="en-US" dirty="0" smtClean="0"/>
              <a:t>HIV Testing</a:t>
            </a:r>
          </a:p>
          <a:p>
            <a:r>
              <a:rPr lang="en-US" dirty="0" smtClean="0"/>
              <a:t>HIV and Youth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Beliefs About HIV &amp; AIDS</a:t>
            </a:r>
            <a:endParaRPr lang="en-US" sz="4000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0" y="1295400"/>
          <a:ext cx="9144000" cy="4876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0" y="914400"/>
            <a:ext cx="845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women and men age 15-49 who say that:</a:t>
            </a:r>
            <a:endParaRPr lang="en-US" i="1" dirty="0"/>
          </a:p>
        </p:txBody>
      </p:sp>
      <p:sp>
        <p:nvSpPr>
          <p:cNvPr id="5" name="TextBox 4"/>
          <p:cNvSpPr txBox="1"/>
          <p:nvPr/>
        </p:nvSpPr>
        <p:spPr>
          <a:xfrm>
            <a:off x="0" y="6172200"/>
            <a:ext cx="9144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 smtClean="0"/>
              <a:t>*</a:t>
            </a:r>
            <a:r>
              <a:rPr lang="en-GB" sz="1400" dirty="0" smtClean="0"/>
              <a:t> </a:t>
            </a:r>
            <a:r>
              <a:rPr lang="en-GB" sz="1400" i="1" dirty="0" smtClean="0"/>
              <a:t>Comprehensive knowledge means knowing that consistent use of condom during sexual intercourse and having just one uninfected faithful partner can reduce the chance of getting the AIDS virus, knowing that a healthy-looking person can have the AIDS virus, and rejecting the two most common local misconceptions about AIDS transmission or prevention.</a:t>
            </a:r>
            <a:endParaRPr lang="en-US" sz="14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Malawi">
      <a:dk1>
        <a:srgbClr val="000000"/>
      </a:dk1>
      <a:lt1>
        <a:sysClr val="window" lastClr="FFFFFF"/>
      </a:lt1>
      <a:dk2>
        <a:srgbClr val="00A750"/>
      </a:dk2>
      <a:lt2>
        <a:srgbClr val="9E2D3A"/>
      </a:lt2>
      <a:accent1>
        <a:srgbClr val="51672F"/>
      </a:accent1>
      <a:accent2>
        <a:srgbClr val="E1E7DC"/>
      </a:accent2>
      <a:accent3>
        <a:srgbClr val="996600"/>
      </a:accent3>
      <a:accent4>
        <a:srgbClr val="004315"/>
      </a:accent4>
      <a:accent5>
        <a:srgbClr val="FFDFB4"/>
      </a:accent5>
      <a:accent6>
        <a:srgbClr val="0033CC"/>
      </a:accent6>
      <a:hlink>
        <a:srgbClr val="00808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Malawi">
      <a:dk1>
        <a:srgbClr val="000000"/>
      </a:dk1>
      <a:lt1>
        <a:sysClr val="window" lastClr="FFFFFF"/>
      </a:lt1>
      <a:dk2>
        <a:srgbClr val="00A750"/>
      </a:dk2>
      <a:lt2>
        <a:srgbClr val="9E2D3A"/>
      </a:lt2>
      <a:accent1>
        <a:srgbClr val="51672F"/>
      </a:accent1>
      <a:accent2>
        <a:srgbClr val="E1E7DC"/>
      </a:accent2>
      <a:accent3>
        <a:srgbClr val="996600"/>
      </a:accent3>
      <a:accent4>
        <a:srgbClr val="004315"/>
      </a:accent4>
      <a:accent5>
        <a:srgbClr val="FFDFB4"/>
      </a:accent5>
      <a:accent6>
        <a:srgbClr val="0033CC"/>
      </a:accent6>
      <a:hlink>
        <a:srgbClr val="00808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1984</TotalTime>
  <Words>824</Words>
  <Application>Microsoft Office PowerPoint</Application>
  <PresentationFormat>On-screen Show (4:3)</PresentationFormat>
  <Paragraphs>100</Paragraphs>
  <Slides>25</Slides>
  <Notes>13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25</vt:i4>
      </vt:variant>
    </vt:vector>
  </HeadingPairs>
  <TitlesOfParts>
    <vt:vector size="27" baseType="lpstr">
      <vt:lpstr>Office Theme</vt:lpstr>
      <vt:lpstr>Custom Design</vt:lpstr>
      <vt:lpstr>HIV/AIDS: Knowledge, Attitudes, and Behaviour</vt:lpstr>
      <vt:lpstr>Slide 2</vt:lpstr>
      <vt:lpstr>Awareness of HIV/AIDS</vt:lpstr>
      <vt:lpstr>Knowledge of HIV Prevention Methods</vt:lpstr>
      <vt:lpstr>Knowledge of HIV Prevention by Education</vt:lpstr>
      <vt:lpstr>Understanding Mother-to-Child Transmission of HIV</vt:lpstr>
      <vt:lpstr>Trends in Knowledge of Mother-to-Child Transmission</vt:lpstr>
      <vt:lpstr>Slide 8</vt:lpstr>
      <vt:lpstr>Beliefs About HIV &amp; AIDS</vt:lpstr>
      <vt:lpstr>Accepting Attitudes Towards Those Living With HIV</vt:lpstr>
      <vt:lpstr>Slide 11</vt:lpstr>
      <vt:lpstr>Multiple Sexual Partners</vt:lpstr>
      <vt:lpstr>Multiple Partners and Condom Use</vt:lpstr>
      <vt:lpstr>Concurrent (Overlapping) Sexual Partners</vt:lpstr>
      <vt:lpstr>Slide 15</vt:lpstr>
      <vt:lpstr>97% of women and men know where to get an HIV test.</vt:lpstr>
      <vt:lpstr>Prior HIV Testing</vt:lpstr>
      <vt:lpstr>Trends in HIV Testing</vt:lpstr>
      <vt:lpstr>Slide 19</vt:lpstr>
      <vt:lpstr>Comprehensive Knowledge of HIV  among Youth</vt:lpstr>
      <vt:lpstr>Slide 21</vt:lpstr>
      <vt:lpstr>Age at First Sex</vt:lpstr>
      <vt:lpstr>Premarital Sex and Condom Use</vt:lpstr>
      <vt:lpstr>Prior HIV Testing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HIV/AIDS: Knowledge, Attitudes and Behaviours</dc:title>
  <dc:creator>Erica.Nybro</dc:creator>
  <cp:lastModifiedBy>Administrator</cp:lastModifiedBy>
  <cp:revision>195</cp:revision>
  <cp:lastPrinted>2011-09-12T16:21:54Z</cp:lastPrinted>
  <dcterms:created xsi:type="dcterms:W3CDTF">2008-03-14T15:07:30Z</dcterms:created>
  <dcterms:modified xsi:type="dcterms:W3CDTF">2012-05-09T19:24:08Z</dcterms:modified>
</cp:coreProperties>
</file>