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10"/>
  </p:notesMasterIdLst>
  <p:handoutMasterIdLst>
    <p:handoutMasterId r:id="rId11"/>
  </p:handoutMasterIdLst>
  <p:sldIdLst>
    <p:sldId id="293" r:id="rId3"/>
    <p:sldId id="283" r:id="rId4"/>
    <p:sldId id="259" r:id="rId5"/>
    <p:sldId id="257" r:id="rId6"/>
    <p:sldId id="294" r:id="rId7"/>
    <p:sldId id="281" r:id="rId8"/>
    <p:sldId id="277" r:id="rId9"/>
  </p:sldIdLst>
  <p:sldSz cx="9144000" cy="6858000" type="screen4x3"/>
  <p:notesSz cx="6918325" cy="9204325"/>
  <p:defaultTextStyle>
    <a:defPPr>
      <a:defRPr lang="fr-C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0066"/>
    <a:srgbClr val="9900FF"/>
    <a:srgbClr val="0000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F5A2498-7AA1-4D31-B9BB-B2D2ECE1CAED}" type="datetimeFigureOut">
              <a:rPr lang="en-US"/>
              <a:pPr>
                <a:defRPr/>
              </a:pPr>
              <a:t>5/10/2012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94C09CA-09D5-4641-AF53-6C078685D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2150" y="4371975"/>
            <a:ext cx="5534025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noProof="0" smtClean="0"/>
              <a:t>Click to edit Master text styles</a:t>
            </a:r>
          </a:p>
          <a:p>
            <a:pPr lvl="1"/>
            <a:r>
              <a:rPr lang="fr-CI" noProof="0" smtClean="0"/>
              <a:t>Second level</a:t>
            </a:r>
          </a:p>
          <a:p>
            <a:pPr lvl="2"/>
            <a:r>
              <a:rPr lang="fr-CI" noProof="0" smtClean="0"/>
              <a:t>Third level</a:t>
            </a:r>
          </a:p>
          <a:p>
            <a:pPr lvl="3"/>
            <a:r>
              <a:rPr lang="fr-CI" noProof="0" smtClean="0"/>
              <a:t>Fourth level</a:t>
            </a:r>
          </a:p>
          <a:p>
            <a:pPr lvl="4"/>
            <a:r>
              <a:rPr lang="fr-CI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39484DF-3F21-4411-A9BB-0AA2F0901AD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890F5-19D2-4E6A-8F92-D61A843F69F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85070-B7F2-42C1-AA8A-3BB581EAE5C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EA5A5-CE35-4AA5-974B-ABCD5EAA326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97BF4-1EB4-4630-A3D9-2BE2960C330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3F600-5322-4B0C-A345-E47CD5D4DE15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C9A445-5A87-4D99-BD51-ACB8CB38F00C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BDC80-1472-4838-B406-41DA281DF142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40B08-2971-44C5-A38A-0111885463E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E9A2E9-8E0B-43FC-9292-E3DC37224D1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05AE1-BBF1-4AC3-958A-11F95A4A648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97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97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B4195-4961-44F6-8878-AA1F461E96B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8903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3F1D4-E7B7-4F81-9753-1579BB517BB7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00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57FF3D28-E875-4BBB-B439-5AB8E48284D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  <p:sp>
        <p:nvSpPr>
          <p:cNvPr id="614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000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457200"/>
            <a:ext cx="914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Situation des enfants</a:t>
            </a:r>
            <a:endParaRPr lang="fr-CI" sz="4800" b="1" dirty="0">
              <a:latin typeface="+mj-lt"/>
              <a:cs typeface="+mn-cs"/>
            </a:endParaRPr>
          </a:p>
        </p:txBody>
      </p:sp>
      <p:pic>
        <p:nvPicPr>
          <p:cNvPr id="8" name="Picture 7" descr="Madagascar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38400"/>
            <a:ext cx="91440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4267200" cy="2971800"/>
          </a:xfrm>
        </p:spPr>
        <p:txBody>
          <a:bodyPr>
            <a:noAutofit/>
          </a:bodyPr>
          <a:lstStyle/>
          <a:p>
            <a:pPr eaLnBrk="1" hangingPunct="1">
              <a:buClr>
                <a:schemeClr val="tx1"/>
              </a:buClr>
              <a:buSzPct val="90000"/>
              <a:defRPr/>
            </a:pPr>
            <a:r>
              <a:rPr lang="fr-CI" sz="2400" dirty="0" smtClean="0"/>
              <a:t>Enregistrement des enfants à l’état civil</a:t>
            </a:r>
          </a:p>
          <a:p>
            <a:pPr eaLnBrk="1" hangingPunct="1">
              <a:buClr>
                <a:schemeClr val="tx1"/>
              </a:buClr>
              <a:buSzPct val="90000"/>
              <a:defRPr/>
            </a:pPr>
            <a:r>
              <a:rPr lang="fr-CI" sz="2400" dirty="0" smtClean="0"/>
              <a:t>Enfants orphelins et résidence</a:t>
            </a:r>
          </a:p>
          <a:p>
            <a:pPr eaLnBrk="1" hangingPunct="1">
              <a:buClr>
                <a:schemeClr val="tx1"/>
              </a:buClr>
              <a:buSzPct val="90000"/>
              <a:defRPr/>
            </a:pPr>
            <a:r>
              <a:rPr lang="fr-CI" sz="2400" dirty="0" smtClean="0"/>
              <a:t>Fréquentation scolaire</a:t>
            </a:r>
          </a:p>
          <a:p>
            <a:pPr eaLnBrk="1" hangingPunct="1">
              <a:buClr>
                <a:schemeClr val="tx1"/>
              </a:buClr>
              <a:buSzPct val="90000"/>
              <a:buFontTx/>
              <a:buNone/>
              <a:defRPr/>
            </a:pPr>
            <a:r>
              <a:rPr lang="fr-CI" sz="2400" dirty="0" smtClean="0">
                <a:solidFill>
                  <a:schemeClr val="accent4">
                    <a:lumMod val="65000"/>
                  </a:schemeClr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9600" y="1981200"/>
          <a:ext cx="7696200" cy="4495800"/>
        </p:xfrm>
        <a:graphic>
          <a:graphicData uri="http://schemas.openxmlformats.org/presentationml/2006/ole">
            <p:oleObj spid="_x0000_s1026" r:id="rId4" imgW="7699915" imgH="4499238" progId="Excel.Sheet.8">
              <p:embed/>
            </p:oleObj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705600" y="1447800"/>
            <a:ext cx="2209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FR" i="1" dirty="0">
                <a:latin typeface="+mn-lt"/>
                <a:cs typeface="+mn-cs"/>
              </a:rPr>
              <a:t>Pourcentages d’enfants dont la naissance a été déclarée</a:t>
            </a:r>
            <a:endParaRPr lang="fr-FR" dirty="0">
              <a:latin typeface="+mn-lt"/>
              <a:cs typeface="+mn-cs"/>
            </a:endParaRPr>
          </a:p>
        </p:txBody>
      </p:sp>
      <p:sp>
        <p:nvSpPr>
          <p:cNvPr id="2" name="Tit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89038"/>
          </a:xfrm>
        </p:spPr>
        <p:txBody>
          <a:bodyPr/>
          <a:lstStyle/>
          <a:p>
            <a:r>
              <a:rPr lang="fr-FR" smtClean="0"/>
              <a:t>Naissances déclarées à l’état civil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428750" y="1728788"/>
          <a:ext cx="7377113" cy="4733925"/>
        </p:xfrm>
        <a:graphic>
          <a:graphicData uri="http://schemas.openxmlformats.org/presentationml/2006/ole">
            <p:oleObj spid="_x0000_s2050" name="Chart" r:id="rId4" imgW="7286625" imgH="4676775" progId="Excel.Sheet.8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i="1" dirty="0">
                <a:latin typeface="+mn-lt"/>
                <a:cs typeface="+mn-cs"/>
              </a:rPr>
              <a:t>Pourcentage d’enfants de moins de 18 ans vivant:</a:t>
            </a:r>
          </a:p>
        </p:txBody>
      </p:sp>
      <p:sp>
        <p:nvSpPr>
          <p:cNvPr id="2052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9038"/>
          </a:xfrm>
        </p:spPr>
        <p:txBody>
          <a:bodyPr/>
          <a:lstStyle/>
          <a:p>
            <a:r>
              <a:rPr lang="en-US" smtClean="0"/>
              <a:t>Résidence des enfants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92150" y="1316038"/>
          <a:ext cx="7924800" cy="4724400"/>
        </p:xfrm>
        <a:graphic>
          <a:graphicData uri="http://schemas.openxmlformats.org/presentationml/2006/ole">
            <p:oleObj spid="_x0000_s3074" name="Chart" r:id="rId4" imgW="7896150" imgH="4695735" progId="Excel.Sheet.8">
              <p:embed/>
            </p:oleObj>
          </a:graphicData>
        </a:graphic>
      </p:graphicFrame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609600" y="1981200"/>
            <a:ext cx="2209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fr-FR" i="1">
                <a:latin typeface="Calibri" pitchFamily="34" charset="0"/>
              </a:rPr>
              <a:t>Pourcentages d’enfants orphelins (un ou les deux parents décédés)</a:t>
            </a:r>
            <a:endParaRPr lang="fr-FR">
              <a:latin typeface="Calibri" pitchFamily="34" charset="0"/>
            </a:endParaRPr>
          </a:p>
        </p:txBody>
      </p:sp>
      <p:sp>
        <p:nvSpPr>
          <p:cNvPr id="3076" name="Title 4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229600" cy="1189038"/>
          </a:xfrm>
        </p:spPr>
        <p:txBody>
          <a:bodyPr/>
          <a:lstStyle/>
          <a:p>
            <a:r>
              <a:rPr lang="fr-FR" smtClean="0"/>
              <a:t>Orphelins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8001000" cy="1189038"/>
          </a:xfrm>
        </p:spPr>
        <p:txBody>
          <a:bodyPr/>
          <a:lstStyle/>
          <a:p>
            <a:pPr eaLnBrk="1" hangingPunct="1"/>
            <a:r>
              <a:rPr lang="fr-FR" smtClean="0"/>
              <a:t>Fréquentation scolaire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811213" y="1885950"/>
          <a:ext cx="7896225" cy="4514850"/>
        </p:xfrm>
        <a:graphic>
          <a:graphicData uri="http://schemas.openxmlformats.org/presentationml/2006/ole">
            <p:oleObj spid="_x0000_s4098" name="Chart" r:id="rId4" imgW="7896225" imgH="4514850" progId="Excel.Sheet.8">
              <p:embed/>
            </p:oleObj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562600" y="1524000"/>
            <a:ext cx="3276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fr-FR" i="1">
                <a:latin typeface="Calibri" pitchFamily="34" charset="0"/>
              </a:rPr>
              <a:t>Pourcentage d’enfants de </a:t>
            </a:r>
          </a:p>
          <a:p>
            <a:pPr algn="r"/>
            <a:r>
              <a:rPr lang="fr-FR" i="1">
                <a:latin typeface="Calibri" pitchFamily="34" charset="0"/>
              </a:rPr>
              <a:t>10–14 ans qui fréquentent l’école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Principaux résultats</a:t>
            </a:r>
            <a:endParaRPr lang="fr-CI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HT" b="1" smtClean="0">
                <a:solidFill>
                  <a:schemeClr val="tx2"/>
                </a:solidFill>
              </a:rPr>
              <a:t>7 % </a:t>
            </a:r>
            <a:r>
              <a:rPr lang="fr-HT" smtClean="0"/>
              <a:t>des enfants de moins de 18 ans sont orphelins (un ou les deux parents décédés)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buSzPct val="90000"/>
            </a:pPr>
            <a:r>
              <a:rPr lang="fr-HT" smtClean="0"/>
              <a:t>Seulement </a:t>
            </a:r>
            <a:r>
              <a:rPr lang="fr-HT" b="1" smtClean="0">
                <a:solidFill>
                  <a:schemeClr val="tx2"/>
                </a:solidFill>
              </a:rPr>
              <a:t>60 %</a:t>
            </a:r>
            <a:r>
              <a:rPr lang="fr-HT" smtClean="0">
                <a:solidFill>
                  <a:schemeClr val="tx2"/>
                </a:solidFill>
              </a:rPr>
              <a:t> </a:t>
            </a:r>
            <a:r>
              <a:rPr lang="fr-HT" smtClean="0"/>
              <a:t>des enfants orphelins de père et de mère continuent d’aller à l’école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</TotalTime>
  <Words>108</Words>
  <Application>Microsoft Office PowerPoint</Application>
  <PresentationFormat>On-screen Show (4:3)</PresentationFormat>
  <Paragraphs>19</Paragraphs>
  <Slides>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Default Design</vt:lpstr>
      <vt:lpstr>Custom Design</vt:lpstr>
      <vt:lpstr>Microsoft Office Excel 97-2003 Worksheet</vt:lpstr>
      <vt:lpstr>Chart</vt:lpstr>
      <vt:lpstr>Slide 1</vt:lpstr>
      <vt:lpstr>Slide 2</vt:lpstr>
      <vt:lpstr>Naissances déclarées à l’état civil</vt:lpstr>
      <vt:lpstr>Résidence des enfants</vt:lpstr>
      <vt:lpstr>Orphelins</vt:lpstr>
      <vt:lpstr>Fréquentation scolaire</vt:lpstr>
      <vt:lpstr>Principaux résultats</vt:lpstr>
    </vt:vector>
  </TitlesOfParts>
  <Company>ORCMacro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NSG</dc:creator>
  <cp:lastModifiedBy>Administrator</cp:lastModifiedBy>
  <cp:revision>70</cp:revision>
  <dcterms:created xsi:type="dcterms:W3CDTF">2007-03-06T19:38:03Z</dcterms:created>
  <dcterms:modified xsi:type="dcterms:W3CDTF">2012-05-10T19:24:28Z</dcterms:modified>
</cp:coreProperties>
</file>