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51" r:id="rId2"/>
  </p:sldMasterIdLst>
  <p:notesMasterIdLst>
    <p:notesMasterId r:id="rId14"/>
  </p:notesMasterIdLst>
  <p:handoutMasterIdLst>
    <p:handoutMasterId r:id="rId15"/>
  </p:handoutMasterIdLst>
  <p:sldIdLst>
    <p:sldId id="330" r:id="rId3"/>
    <p:sldId id="355" r:id="rId4"/>
    <p:sldId id="356" r:id="rId5"/>
    <p:sldId id="347" r:id="rId6"/>
    <p:sldId id="357" r:id="rId7"/>
    <p:sldId id="348" r:id="rId8"/>
    <p:sldId id="352" r:id="rId9"/>
    <p:sldId id="349" r:id="rId10"/>
    <p:sldId id="350" r:id="rId11"/>
    <p:sldId id="354" r:id="rId12"/>
    <p:sldId id="351" r:id="rId13"/>
  </p:sldIdLst>
  <p:sldSz cx="9144000" cy="6858000" type="screen4x3"/>
  <p:notesSz cx="6918325" cy="9204325"/>
  <p:defaultTextStyle>
    <a:defPPr>
      <a:defRPr lang="en-US"/>
    </a:defPPr>
    <a:lvl1pPr algn="l" rtl="0" fontAlgn="base">
      <a:spcBef>
        <a:spcPct val="0"/>
      </a:spcBef>
      <a:spcAft>
        <a:spcPct val="0"/>
      </a:spcAft>
      <a:defRPr sz="3200" b="1" i="1" kern="1200">
        <a:solidFill>
          <a:schemeClr val="tx1"/>
        </a:solidFill>
        <a:latin typeface="Arial" charset="0"/>
        <a:ea typeface="+mn-ea"/>
        <a:cs typeface="Arial" charset="0"/>
      </a:defRPr>
    </a:lvl1pPr>
    <a:lvl2pPr marL="457200" algn="l" rtl="0" fontAlgn="base">
      <a:spcBef>
        <a:spcPct val="0"/>
      </a:spcBef>
      <a:spcAft>
        <a:spcPct val="0"/>
      </a:spcAft>
      <a:defRPr sz="3200" b="1" i="1" kern="1200">
        <a:solidFill>
          <a:schemeClr val="tx1"/>
        </a:solidFill>
        <a:latin typeface="Arial" charset="0"/>
        <a:ea typeface="+mn-ea"/>
        <a:cs typeface="Arial" charset="0"/>
      </a:defRPr>
    </a:lvl2pPr>
    <a:lvl3pPr marL="914400" algn="l" rtl="0" fontAlgn="base">
      <a:spcBef>
        <a:spcPct val="0"/>
      </a:spcBef>
      <a:spcAft>
        <a:spcPct val="0"/>
      </a:spcAft>
      <a:defRPr sz="3200" b="1" i="1" kern="1200">
        <a:solidFill>
          <a:schemeClr val="tx1"/>
        </a:solidFill>
        <a:latin typeface="Arial" charset="0"/>
        <a:ea typeface="+mn-ea"/>
        <a:cs typeface="Arial" charset="0"/>
      </a:defRPr>
    </a:lvl3pPr>
    <a:lvl4pPr marL="1371600" algn="l" rtl="0" fontAlgn="base">
      <a:spcBef>
        <a:spcPct val="0"/>
      </a:spcBef>
      <a:spcAft>
        <a:spcPct val="0"/>
      </a:spcAft>
      <a:defRPr sz="3200" b="1" i="1" kern="1200">
        <a:solidFill>
          <a:schemeClr val="tx1"/>
        </a:solidFill>
        <a:latin typeface="Arial" charset="0"/>
        <a:ea typeface="+mn-ea"/>
        <a:cs typeface="Arial" charset="0"/>
      </a:defRPr>
    </a:lvl4pPr>
    <a:lvl5pPr marL="1828800" algn="l" rtl="0" fontAlgn="base">
      <a:spcBef>
        <a:spcPct val="0"/>
      </a:spcBef>
      <a:spcAft>
        <a:spcPct val="0"/>
      </a:spcAft>
      <a:defRPr sz="3200" b="1" i="1" kern="1200">
        <a:solidFill>
          <a:schemeClr val="tx1"/>
        </a:solidFill>
        <a:latin typeface="Arial" charset="0"/>
        <a:ea typeface="+mn-ea"/>
        <a:cs typeface="Arial" charset="0"/>
      </a:defRPr>
    </a:lvl5pPr>
    <a:lvl6pPr marL="2286000" algn="l" defTabSz="914400" rtl="0" eaLnBrk="1" latinLnBrk="0" hangingPunct="1">
      <a:defRPr sz="3200" b="1" i="1" kern="1200">
        <a:solidFill>
          <a:schemeClr val="tx1"/>
        </a:solidFill>
        <a:latin typeface="Arial" charset="0"/>
        <a:ea typeface="+mn-ea"/>
        <a:cs typeface="Arial" charset="0"/>
      </a:defRPr>
    </a:lvl6pPr>
    <a:lvl7pPr marL="2743200" algn="l" defTabSz="914400" rtl="0" eaLnBrk="1" latinLnBrk="0" hangingPunct="1">
      <a:defRPr sz="3200" b="1" i="1" kern="1200">
        <a:solidFill>
          <a:schemeClr val="tx1"/>
        </a:solidFill>
        <a:latin typeface="Arial" charset="0"/>
        <a:ea typeface="+mn-ea"/>
        <a:cs typeface="Arial" charset="0"/>
      </a:defRPr>
    </a:lvl7pPr>
    <a:lvl8pPr marL="3200400" algn="l" defTabSz="914400" rtl="0" eaLnBrk="1" latinLnBrk="0" hangingPunct="1">
      <a:defRPr sz="3200" b="1" i="1" kern="1200">
        <a:solidFill>
          <a:schemeClr val="tx1"/>
        </a:solidFill>
        <a:latin typeface="Arial" charset="0"/>
        <a:ea typeface="+mn-ea"/>
        <a:cs typeface="Arial" charset="0"/>
      </a:defRPr>
    </a:lvl8pPr>
    <a:lvl9pPr marL="3657600" algn="l" defTabSz="914400" rtl="0" eaLnBrk="1" latinLnBrk="0" hangingPunct="1">
      <a:defRPr sz="3200" b="1" i="1"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D88100"/>
    <a:srgbClr val="D5A1E7"/>
    <a:srgbClr val="008000"/>
    <a:srgbClr val="993300"/>
    <a:srgbClr val="336699"/>
    <a:srgbClr val="3366CC"/>
    <a:srgbClr val="FF00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00" autoAdjust="0"/>
  </p:normalViewPr>
  <p:slideViewPr>
    <p:cSldViewPr>
      <p:cViewPr varScale="1">
        <p:scale>
          <a:sx n="79" d="100"/>
          <a:sy n="79" d="100"/>
        </p:scale>
        <p:origin x="-1061"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97200" cy="460375"/>
          </a:xfrm>
          <a:prstGeom prst="rect">
            <a:avLst/>
          </a:prstGeom>
        </p:spPr>
        <p:txBody>
          <a:bodyPr vert="horz" lIns="91440" tIns="45720" rIns="91440" bIns="45720" rtlCol="0"/>
          <a:lstStyle>
            <a:lvl1pPr algn="l" eaLnBrk="0" hangingPunct="0">
              <a:spcBef>
                <a:spcPct val="50000"/>
              </a:spcBef>
              <a:defRPr sz="1200">
                <a:cs typeface="+mn-cs"/>
              </a:defRPr>
            </a:lvl1pPr>
          </a:lstStyle>
          <a:p>
            <a:pPr>
              <a:defRPr/>
            </a:pPr>
            <a:endParaRPr lang="en-US"/>
          </a:p>
        </p:txBody>
      </p:sp>
      <p:sp>
        <p:nvSpPr>
          <p:cNvPr id="3" name="Date Placeholder 2"/>
          <p:cNvSpPr>
            <a:spLocks noGrp="1"/>
          </p:cNvSpPr>
          <p:nvPr>
            <p:ph type="dt" sz="quarter" idx="1"/>
          </p:nvPr>
        </p:nvSpPr>
        <p:spPr>
          <a:xfrm>
            <a:off x="3919538" y="0"/>
            <a:ext cx="2997200" cy="460375"/>
          </a:xfrm>
          <a:prstGeom prst="rect">
            <a:avLst/>
          </a:prstGeom>
        </p:spPr>
        <p:txBody>
          <a:bodyPr vert="horz" lIns="91440" tIns="45720" rIns="91440" bIns="45720" rtlCol="0"/>
          <a:lstStyle>
            <a:lvl1pPr algn="r" eaLnBrk="0" hangingPunct="0">
              <a:spcBef>
                <a:spcPct val="50000"/>
              </a:spcBef>
              <a:defRPr sz="1200">
                <a:cs typeface="+mn-cs"/>
              </a:defRPr>
            </a:lvl1pPr>
          </a:lstStyle>
          <a:p>
            <a:pPr>
              <a:defRPr/>
            </a:pPr>
            <a:fld id="{D3D7A118-39DC-412F-9D67-8551BBF2827D}" type="datetimeFigureOut">
              <a:rPr lang="en-US"/>
              <a:pPr>
                <a:defRPr/>
              </a:pPr>
              <a:t>6/15/2012</a:t>
            </a:fld>
            <a:endParaRPr lang="en-US"/>
          </a:p>
        </p:txBody>
      </p:sp>
      <p:sp>
        <p:nvSpPr>
          <p:cNvPr id="4" name="Footer Placeholder 3"/>
          <p:cNvSpPr>
            <a:spLocks noGrp="1"/>
          </p:cNvSpPr>
          <p:nvPr>
            <p:ph type="ftr" sz="quarter" idx="2"/>
          </p:nvPr>
        </p:nvSpPr>
        <p:spPr>
          <a:xfrm>
            <a:off x="0" y="8742363"/>
            <a:ext cx="2997200" cy="460375"/>
          </a:xfrm>
          <a:prstGeom prst="rect">
            <a:avLst/>
          </a:prstGeom>
        </p:spPr>
        <p:txBody>
          <a:bodyPr vert="horz" lIns="91440" tIns="45720" rIns="91440" bIns="45720" rtlCol="0" anchor="b"/>
          <a:lstStyle>
            <a:lvl1pPr algn="l" eaLnBrk="0" hangingPunct="0">
              <a:spcBef>
                <a:spcPct val="50000"/>
              </a:spcBef>
              <a:defRPr sz="1200">
                <a:cs typeface="+mn-cs"/>
              </a:defRPr>
            </a:lvl1pPr>
          </a:lstStyle>
          <a:p>
            <a:pPr>
              <a:defRPr/>
            </a:pPr>
            <a:endParaRPr lang="en-US"/>
          </a:p>
        </p:txBody>
      </p:sp>
      <p:sp>
        <p:nvSpPr>
          <p:cNvPr id="5" name="Slide Number Placeholder 4"/>
          <p:cNvSpPr>
            <a:spLocks noGrp="1"/>
          </p:cNvSpPr>
          <p:nvPr>
            <p:ph type="sldNum" sz="quarter" idx="3"/>
          </p:nvPr>
        </p:nvSpPr>
        <p:spPr>
          <a:xfrm>
            <a:off x="3919538" y="8742363"/>
            <a:ext cx="2997200" cy="460375"/>
          </a:xfrm>
          <a:prstGeom prst="rect">
            <a:avLst/>
          </a:prstGeom>
        </p:spPr>
        <p:txBody>
          <a:bodyPr vert="horz" lIns="91440" tIns="45720" rIns="91440" bIns="45720" rtlCol="0" anchor="b"/>
          <a:lstStyle>
            <a:lvl1pPr algn="r" eaLnBrk="0" hangingPunct="0">
              <a:spcBef>
                <a:spcPct val="50000"/>
              </a:spcBef>
              <a:defRPr sz="1200">
                <a:cs typeface="+mn-cs"/>
              </a:defRPr>
            </a:lvl1pPr>
          </a:lstStyle>
          <a:p>
            <a:pPr>
              <a:defRPr/>
            </a:pPr>
            <a:fld id="{B3595096-578C-46FC-AAEF-7EA5DEF55334}"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97200" cy="460375"/>
          </a:xfrm>
          <a:prstGeom prst="rect">
            <a:avLst/>
          </a:prstGeom>
          <a:noFill/>
          <a:ln w="9525">
            <a:noFill/>
            <a:miter lim="800000"/>
            <a:headEnd/>
            <a:tailEnd/>
          </a:ln>
          <a:effectLst/>
        </p:spPr>
        <p:txBody>
          <a:bodyPr vert="horz" wrap="square" lIns="92126" tIns="46063" rIns="92126" bIns="46063" numCol="1" anchor="t" anchorCtr="0" compatLnSpc="1">
            <a:prstTxWarp prst="textNoShape">
              <a:avLst/>
            </a:prstTxWarp>
          </a:bodyPr>
          <a:lstStyle>
            <a:lvl1pPr eaLnBrk="0" hangingPunct="0">
              <a:spcBef>
                <a:spcPct val="0"/>
              </a:spcBef>
              <a:defRPr sz="1200" b="0" i="0">
                <a:latin typeface="Times New Roman" pitchFamily="18" charset="0"/>
                <a:cs typeface="+mn-cs"/>
              </a:defRPr>
            </a:lvl1pPr>
          </a:lstStyle>
          <a:p>
            <a:pPr>
              <a:defRPr/>
            </a:pPr>
            <a:endParaRPr lang="en-US"/>
          </a:p>
        </p:txBody>
      </p:sp>
      <p:sp>
        <p:nvSpPr>
          <p:cNvPr id="11267" name="Rectangle 3"/>
          <p:cNvSpPr>
            <a:spLocks noGrp="1" noChangeArrowheads="1"/>
          </p:cNvSpPr>
          <p:nvPr>
            <p:ph type="dt" idx="1"/>
          </p:nvPr>
        </p:nvSpPr>
        <p:spPr bwMode="auto">
          <a:xfrm>
            <a:off x="3921125" y="0"/>
            <a:ext cx="2997200" cy="460375"/>
          </a:xfrm>
          <a:prstGeom prst="rect">
            <a:avLst/>
          </a:prstGeom>
          <a:noFill/>
          <a:ln w="9525">
            <a:noFill/>
            <a:miter lim="800000"/>
            <a:headEnd/>
            <a:tailEnd/>
          </a:ln>
          <a:effectLst/>
        </p:spPr>
        <p:txBody>
          <a:bodyPr vert="horz" wrap="square" lIns="92126" tIns="46063" rIns="92126" bIns="46063" numCol="1" anchor="t" anchorCtr="0" compatLnSpc="1">
            <a:prstTxWarp prst="textNoShape">
              <a:avLst/>
            </a:prstTxWarp>
          </a:bodyPr>
          <a:lstStyle>
            <a:lvl1pPr algn="r" eaLnBrk="0" hangingPunct="0">
              <a:spcBef>
                <a:spcPct val="0"/>
              </a:spcBef>
              <a:defRPr sz="1200" b="0" i="0">
                <a:latin typeface="Times New Roman" pitchFamily="18" charset="0"/>
                <a:cs typeface="+mn-cs"/>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58875" y="690563"/>
            <a:ext cx="4600575" cy="3451225"/>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922338" y="4371975"/>
            <a:ext cx="5073650" cy="4141788"/>
          </a:xfrm>
          <a:prstGeom prst="rect">
            <a:avLst/>
          </a:prstGeom>
          <a:noFill/>
          <a:ln w="9525">
            <a:noFill/>
            <a:miter lim="800000"/>
            <a:headEnd/>
            <a:tailEnd/>
          </a:ln>
          <a:effectLst/>
        </p:spPr>
        <p:txBody>
          <a:bodyPr vert="horz" wrap="square" lIns="92126" tIns="46063" rIns="92126" bIns="4606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70" name="Rectangle 6"/>
          <p:cNvSpPr>
            <a:spLocks noGrp="1" noChangeArrowheads="1"/>
          </p:cNvSpPr>
          <p:nvPr>
            <p:ph type="ftr" sz="quarter" idx="4"/>
          </p:nvPr>
        </p:nvSpPr>
        <p:spPr bwMode="auto">
          <a:xfrm>
            <a:off x="0" y="8743950"/>
            <a:ext cx="2997200" cy="460375"/>
          </a:xfrm>
          <a:prstGeom prst="rect">
            <a:avLst/>
          </a:prstGeom>
          <a:noFill/>
          <a:ln w="9525">
            <a:noFill/>
            <a:miter lim="800000"/>
            <a:headEnd/>
            <a:tailEnd/>
          </a:ln>
          <a:effectLst/>
        </p:spPr>
        <p:txBody>
          <a:bodyPr vert="horz" wrap="square" lIns="92126" tIns="46063" rIns="92126" bIns="46063" numCol="1" anchor="b" anchorCtr="0" compatLnSpc="1">
            <a:prstTxWarp prst="textNoShape">
              <a:avLst/>
            </a:prstTxWarp>
          </a:bodyPr>
          <a:lstStyle>
            <a:lvl1pPr eaLnBrk="0" hangingPunct="0">
              <a:spcBef>
                <a:spcPct val="0"/>
              </a:spcBef>
              <a:defRPr sz="1200" b="0" i="0">
                <a:latin typeface="Times New Roman" pitchFamily="18" charset="0"/>
                <a:cs typeface="+mn-cs"/>
              </a:defRPr>
            </a:lvl1pPr>
          </a:lstStyle>
          <a:p>
            <a:pPr>
              <a:defRPr/>
            </a:pPr>
            <a:endParaRPr lang="en-US"/>
          </a:p>
        </p:txBody>
      </p:sp>
      <p:sp>
        <p:nvSpPr>
          <p:cNvPr id="11271" name="Rectangle 7"/>
          <p:cNvSpPr>
            <a:spLocks noGrp="1" noChangeArrowheads="1"/>
          </p:cNvSpPr>
          <p:nvPr>
            <p:ph type="sldNum" sz="quarter" idx="5"/>
          </p:nvPr>
        </p:nvSpPr>
        <p:spPr bwMode="auto">
          <a:xfrm>
            <a:off x="3921125" y="8743950"/>
            <a:ext cx="2997200" cy="460375"/>
          </a:xfrm>
          <a:prstGeom prst="rect">
            <a:avLst/>
          </a:prstGeom>
          <a:noFill/>
          <a:ln w="9525">
            <a:noFill/>
            <a:miter lim="800000"/>
            <a:headEnd/>
            <a:tailEnd/>
          </a:ln>
          <a:effectLst/>
        </p:spPr>
        <p:txBody>
          <a:bodyPr vert="horz" wrap="square" lIns="92126" tIns="46063" rIns="92126" bIns="46063" numCol="1" anchor="b" anchorCtr="0" compatLnSpc="1">
            <a:prstTxWarp prst="textNoShape">
              <a:avLst/>
            </a:prstTxWarp>
          </a:bodyPr>
          <a:lstStyle>
            <a:lvl1pPr algn="r" eaLnBrk="0" hangingPunct="0">
              <a:spcBef>
                <a:spcPct val="0"/>
              </a:spcBef>
              <a:defRPr sz="1200" b="0" i="0">
                <a:latin typeface="Times New Roman" pitchFamily="18" charset="0"/>
                <a:cs typeface="+mn-cs"/>
              </a:defRPr>
            </a:lvl1pPr>
          </a:lstStyle>
          <a:p>
            <a:pPr>
              <a:defRPr/>
            </a:pPr>
            <a:fld id="{F47A0264-7F34-455D-9950-1979E00D453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62818"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16281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609600"/>
            <a:ext cx="2000250" cy="5562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848350" cy="5562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2209800" y="2057400"/>
            <a:ext cx="31623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524500" y="2057400"/>
            <a:ext cx="31623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2209800" y="4191000"/>
            <a:ext cx="31623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5524500" y="4191000"/>
            <a:ext cx="31623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2209800" y="2057400"/>
            <a:ext cx="6477000" cy="4114800"/>
          </a:xfrm>
        </p:spPr>
        <p:txBody>
          <a:bodyPr/>
          <a:lstStyle/>
          <a:p>
            <a:pPr lvl="0"/>
            <a:endParaRPr lang="en-US" noProof="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1416ABA-A99B-41CF-A35E-30ADF7060689}"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45C59BD-CA7E-42E9-B7BE-AA8335393F04}"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E3DD167-1A82-4DEA-BC04-5478FFCBAEB6}"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86C9904-7786-437F-A4AA-5DE9E8688BD2}"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533E23C-6AE9-41C8-8CD3-1B11E82154DD}"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3B7FFDA-1D9A-4BE7-AE30-89E8655C98E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4CE3106F-56E5-40FC-97E1-A16A2A3FC41E}"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3DD6340-DB93-45DE-97C9-5D54D84F78C3}"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9672408-1824-4853-811C-8CB18CA18114}"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4D1039A-64E2-4B40-B7EF-FCEBF98D4034}"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DEEB50D-B354-4975-8777-C6F139917BFE}"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D1B8038B-E22B-41A5-8316-A2636B9C4A44}"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2209800" y="2057400"/>
            <a:ext cx="6477000" cy="4114800"/>
          </a:xfrm>
        </p:spPr>
        <p:txBody>
          <a:bodyPr/>
          <a:lstStyle/>
          <a:p>
            <a:pPr lvl="0"/>
            <a:endParaRPr lang="en-US" noProof="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09800" y="2057400"/>
            <a:ext cx="31623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524500" y="2057400"/>
            <a:ext cx="31623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45097"/>
          </a:schemeClr>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762000" y="1981200"/>
            <a:ext cx="79248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1" tx1="lt1" bg2="dk2" tx2="lt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eaLnBrk="0" fontAlgn="base" hangingPunct="0">
        <a:spcBef>
          <a:spcPct val="0"/>
        </a:spcBef>
        <a:spcAft>
          <a:spcPct val="0"/>
        </a:spcAft>
        <a:defRPr sz="4400">
          <a:solidFill>
            <a:srgbClr val="3366CC"/>
          </a:solidFill>
          <a:latin typeface="Arial" charset="0"/>
        </a:defRPr>
      </a:lvl6pPr>
      <a:lvl7pPr marL="914400" algn="ctr" rtl="0" eaLnBrk="0" fontAlgn="base" hangingPunct="0">
        <a:spcBef>
          <a:spcPct val="0"/>
        </a:spcBef>
        <a:spcAft>
          <a:spcPct val="0"/>
        </a:spcAft>
        <a:defRPr sz="4400">
          <a:solidFill>
            <a:srgbClr val="3366CC"/>
          </a:solidFill>
          <a:latin typeface="Arial" charset="0"/>
        </a:defRPr>
      </a:lvl7pPr>
      <a:lvl8pPr marL="1371600" algn="ctr" rtl="0" eaLnBrk="0" fontAlgn="base" hangingPunct="0">
        <a:spcBef>
          <a:spcPct val="0"/>
        </a:spcBef>
        <a:spcAft>
          <a:spcPct val="0"/>
        </a:spcAft>
        <a:defRPr sz="4400">
          <a:solidFill>
            <a:srgbClr val="3366CC"/>
          </a:solidFill>
          <a:latin typeface="Arial" charset="0"/>
        </a:defRPr>
      </a:lvl8pPr>
      <a:lvl9pPr marL="1828800" algn="ctr" rtl="0" eaLnBrk="0" fontAlgn="base" hangingPunct="0">
        <a:spcBef>
          <a:spcPct val="0"/>
        </a:spcBef>
        <a:spcAft>
          <a:spcPct val="0"/>
        </a:spcAft>
        <a:defRPr sz="4400">
          <a:solidFill>
            <a:srgbClr val="3366CC"/>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rgbClr val="3366CC"/>
          </a:solidFill>
          <a:latin typeface="+mn-lt"/>
        </a:defRPr>
      </a:lvl6pPr>
      <a:lvl7pPr marL="2971800" indent="-228600" algn="l" rtl="0" eaLnBrk="0" fontAlgn="base" hangingPunct="0">
        <a:spcBef>
          <a:spcPct val="20000"/>
        </a:spcBef>
        <a:spcAft>
          <a:spcPct val="0"/>
        </a:spcAft>
        <a:buChar char="»"/>
        <a:defRPr sz="2000">
          <a:solidFill>
            <a:srgbClr val="3366CC"/>
          </a:solidFill>
          <a:latin typeface="+mn-lt"/>
        </a:defRPr>
      </a:lvl7pPr>
      <a:lvl8pPr marL="3429000" indent="-228600" algn="l" rtl="0" eaLnBrk="0" fontAlgn="base" hangingPunct="0">
        <a:spcBef>
          <a:spcPct val="20000"/>
        </a:spcBef>
        <a:spcAft>
          <a:spcPct val="0"/>
        </a:spcAft>
        <a:buChar char="»"/>
        <a:defRPr sz="2000">
          <a:solidFill>
            <a:srgbClr val="3366CC"/>
          </a:solidFill>
          <a:latin typeface="+mn-lt"/>
        </a:defRPr>
      </a:lvl8pPr>
      <a:lvl9pPr marL="3886200" indent="-228600" algn="l" rtl="0" eaLnBrk="0" fontAlgn="base" hangingPunct="0">
        <a:spcBef>
          <a:spcPct val="20000"/>
        </a:spcBef>
        <a:spcAft>
          <a:spcPct val="0"/>
        </a:spcAft>
        <a:buChar char="»"/>
        <a:defRPr sz="2000">
          <a:solidFill>
            <a:srgbClr val="3366C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45097"/>
          </a:schemeClr>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6486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spcBef>
                <a:spcPct val="0"/>
              </a:spcBef>
              <a:defRPr sz="1400" b="0" i="0">
                <a:latin typeface="Times New Roman" pitchFamily="18" charset="0"/>
                <a:cs typeface="+mn-cs"/>
              </a:defRPr>
            </a:lvl1pPr>
          </a:lstStyle>
          <a:p>
            <a:pPr>
              <a:defRPr/>
            </a:pPr>
            <a:endParaRPr lang="en-US"/>
          </a:p>
        </p:txBody>
      </p:sp>
      <p:sp>
        <p:nvSpPr>
          <p:cNvPr id="16486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spcBef>
                <a:spcPct val="0"/>
              </a:spcBef>
              <a:defRPr sz="1400" b="0" i="0">
                <a:latin typeface="Times New Roman" pitchFamily="18" charset="0"/>
                <a:cs typeface="+mn-cs"/>
              </a:defRPr>
            </a:lvl1pPr>
          </a:lstStyle>
          <a:p>
            <a:pPr>
              <a:defRPr/>
            </a:pPr>
            <a:endParaRPr lang="en-US"/>
          </a:p>
        </p:txBody>
      </p:sp>
      <p:sp>
        <p:nvSpPr>
          <p:cNvPr id="16487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spcBef>
                <a:spcPct val="0"/>
              </a:spcBef>
              <a:defRPr sz="1400" b="0" i="0">
                <a:latin typeface="Times New Roman" pitchFamily="18" charset="0"/>
                <a:cs typeface="+mn-cs"/>
              </a:defRPr>
            </a:lvl1pPr>
          </a:lstStyle>
          <a:p>
            <a:pPr>
              <a:defRPr/>
            </a:pPr>
            <a:fld id="{96CB7BDF-A902-445E-9F41-8341155288BA}"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10"/>
          <p:cNvSpPr txBox="1">
            <a:spLocks noChangeArrowheads="1"/>
          </p:cNvSpPr>
          <p:nvPr/>
        </p:nvSpPr>
        <p:spPr bwMode="auto">
          <a:xfrm>
            <a:off x="0" y="541338"/>
            <a:ext cx="9144000" cy="830262"/>
          </a:xfrm>
          <a:prstGeom prst="rect">
            <a:avLst/>
          </a:prstGeom>
          <a:noFill/>
          <a:ln w="9525">
            <a:noFill/>
            <a:miter lim="800000"/>
            <a:headEnd/>
            <a:tailEnd/>
          </a:ln>
          <a:effectLst/>
        </p:spPr>
        <p:txBody>
          <a:bodyPr>
            <a:spAutoFit/>
          </a:bodyPr>
          <a:lstStyle/>
          <a:p>
            <a:pPr algn="ctr" eaLnBrk="0" hangingPunct="0">
              <a:spcBef>
                <a:spcPct val="50000"/>
              </a:spcBef>
              <a:defRPr/>
            </a:pPr>
            <a:r>
              <a:rPr lang="fr-FR" sz="4800" i="0" dirty="0">
                <a:latin typeface="+mj-lt"/>
                <a:cs typeface="+mn-cs"/>
              </a:rPr>
              <a:t>Introduction</a:t>
            </a:r>
            <a:endParaRPr lang="fr-CI" sz="4800" i="0" dirty="0">
              <a:latin typeface="+mj-lt"/>
              <a:cs typeface="+mn-cs"/>
            </a:endParaRPr>
          </a:p>
        </p:txBody>
      </p:sp>
      <p:sp>
        <p:nvSpPr>
          <p:cNvPr id="4099" name="Rectangle 12"/>
          <p:cNvSpPr>
            <a:spLocks noChangeArrowheads="1"/>
          </p:cNvSpPr>
          <p:nvPr/>
        </p:nvSpPr>
        <p:spPr bwMode="auto">
          <a:xfrm>
            <a:off x="0" y="2209800"/>
            <a:ext cx="9144000" cy="2514600"/>
          </a:xfrm>
          <a:prstGeom prst="rect">
            <a:avLst/>
          </a:prstGeom>
          <a:solidFill>
            <a:schemeClr val="accent1"/>
          </a:solidFill>
          <a:ln w="9525" algn="ctr">
            <a:solidFill>
              <a:schemeClr val="tx1"/>
            </a:solidFill>
            <a:round/>
            <a:headEnd/>
            <a:tailEnd/>
          </a:ln>
        </p:spPr>
        <p:txBody>
          <a:bodyPr/>
          <a:lstStyle/>
          <a:p>
            <a:pPr eaLnBrk="0" hangingPunct="0"/>
            <a:endParaRPr lang="en-US" sz="2000" b="0" i="0"/>
          </a:p>
        </p:txBody>
      </p:sp>
      <p:sp>
        <p:nvSpPr>
          <p:cNvPr id="14" name="Text Box 9"/>
          <p:cNvSpPr txBox="1">
            <a:spLocks noChangeArrowheads="1"/>
          </p:cNvSpPr>
          <p:nvPr/>
        </p:nvSpPr>
        <p:spPr bwMode="auto">
          <a:xfrm>
            <a:off x="0" y="5410200"/>
            <a:ext cx="9144000" cy="954088"/>
          </a:xfrm>
          <a:prstGeom prst="rect">
            <a:avLst/>
          </a:prstGeom>
          <a:noFill/>
          <a:ln w="9525">
            <a:noFill/>
            <a:miter lim="800000"/>
            <a:headEnd/>
            <a:tailEnd/>
          </a:ln>
          <a:effectLst/>
        </p:spPr>
        <p:txBody>
          <a:bodyPr>
            <a:spAutoFit/>
          </a:bodyPr>
          <a:lstStyle/>
          <a:p>
            <a:pPr algn="ctr" eaLnBrk="0" hangingPunct="0">
              <a:spcBef>
                <a:spcPts val="0"/>
              </a:spcBef>
              <a:defRPr/>
            </a:pPr>
            <a:r>
              <a:rPr lang="fr-CI" sz="2800" b="0" i="0" dirty="0">
                <a:solidFill>
                  <a:schemeClr val="bg2">
                    <a:lumMod val="50000"/>
                  </a:schemeClr>
                </a:solidFill>
                <a:latin typeface="+mj-lt"/>
                <a:cs typeface="+mn-cs"/>
              </a:rPr>
              <a:t>Enquête Démographique et de Santé</a:t>
            </a:r>
          </a:p>
          <a:p>
            <a:pPr algn="ctr" eaLnBrk="0" hangingPunct="0">
              <a:spcBef>
                <a:spcPts val="0"/>
              </a:spcBef>
              <a:defRPr/>
            </a:pPr>
            <a:r>
              <a:rPr lang="fr-CI" sz="2800" b="0" i="0" dirty="0">
                <a:solidFill>
                  <a:schemeClr val="bg2">
                    <a:lumMod val="50000"/>
                  </a:schemeClr>
                </a:solidFill>
                <a:latin typeface="+mj-lt"/>
                <a:cs typeface="+mn-cs"/>
              </a:rPr>
              <a:t>Madagascar 2008-2009 (EDSMD-IV) </a:t>
            </a:r>
          </a:p>
        </p:txBody>
      </p:sp>
      <p:pic>
        <p:nvPicPr>
          <p:cNvPr id="7" name="Picture 6" descr="Madagascar-motif-from-psd.jpg"/>
          <p:cNvPicPr>
            <a:picLocks noChangeAspect="1"/>
          </p:cNvPicPr>
          <p:nvPr/>
        </p:nvPicPr>
        <p:blipFill>
          <a:blip r:embed="rId3" cstate="print"/>
          <a:stretch>
            <a:fillRect/>
          </a:stretch>
        </p:blipFill>
        <p:spPr>
          <a:xfrm>
            <a:off x="0" y="2438400"/>
            <a:ext cx="9144000" cy="21336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smtClean="0"/>
              <a:t>Collecte des données</a:t>
            </a:r>
          </a:p>
        </p:txBody>
      </p:sp>
      <p:sp>
        <p:nvSpPr>
          <p:cNvPr id="13315" name="Content Placeholder 2"/>
          <p:cNvSpPr>
            <a:spLocks noGrp="1"/>
          </p:cNvSpPr>
          <p:nvPr>
            <p:ph idx="1"/>
          </p:nvPr>
        </p:nvSpPr>
        <p:spPr/>
        <p:txBody>
          <a:bodyPr/>
          <a:lstStyle/>
          <a:p>
            <a:pPr eaLnBrk="1" hangingPunct="1"/>
            <a:r>
              <a:rPr lang="en-US" smtClean="0"/>
              <a:t>L’enquête s’est déroulée de novembre 2008 à août 2009</a:t>
            </a:r>
          </a:p>
          <a:p>
            <a:pPr marL="742950" lvl="2" indent="-342900" eaLnBrk="1" hangingPunct="1"/>
            <a:r>
              <a:rPr lang="en-US" smtClean="0"/>
              <a:t>20 équipes (un chef d’équipe, une contrôleuse, 3 enquêtrices, un technicien, un chauffeur)</a:t>
            </a:r>
          </a:p>
          <a:p>
            <a:pPr eaLnBrk="1" hangingPunct="1"/>
            <a:r>
              <a:rPr lang="en-US" smtClean="0"/>
              <a:t>Le traitement des données s’est déroulé de janvier 2009 à août 2009</a:t>
            </a:r>
          </a:p>
          <a:p>
            <a:pPr lvl="1" eaLnBrk="1" hangingPunct="1"/>
            <a:r>
              <a:rPr lang="en-US" smtClean="0"/>
              <a:t>19 opérateurs</a:t>
            </a:r>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eaLnBrk="1" hangingPunct="1"/>
            <a:endParaRPr lang="en-US"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smtClean="0"/>
              <a:t>Couverture de l’échantillon</a:t>
            </a:r>
          </a:p>
        </p:txBody>
      </p:sp>
      <p:graphicFrame>
        <p:nvGraphicFramePr>
          <p:cNvPr id="4" name="Content Placeholder 3"/>
          <p:cNvGraphicFramePr>
            <a:graphicFrameLocks noGrp="1"/>
          </p:cNvGraphicFramePr>
          <p:nvPr>
            <p:ph idx="1"/>
          </p:nvPr>
        </p:nvGraphicFramePr>
        <p:xfrm>
          <a:off x="1889125" y="1706563"/>
          <a:ext cx="5257800" cy="1483360"/>
        </p:xfrm>
        <a:graphic>
          <a:graphicData uri="http://schemas.openxmlformats.org/drawingml/2006/table">
            <a:tbl>
              <a:tblPr firstRow="1" bandRow="1">
                <a:tableStyleId>{69CF1AB2-1976-4502-BF36-3FF5EA218861}</a:tableStyleId>
              </a:tblPr>
              <a:tblGrid>
                <a:gridCol w="3818823"/>
                <a:gridCol w="1438977"/>
              </a:tblGrid>
              <a:tr h="370840">
                <a:tc>
                  <a:txBody>
                    <a:bodyPr/>
                    <a:lstStyle/>
                    <a:p>
                      <a:r>
                        <a:rPr lang="fr-FR" noProof="0" dirty="0" smtClean="0"/>
                        <a:t>Nombre de ménages</a:t>
                      </a:r>
                      <a:r>
                        <a:rPr lang="fr-FR" baseline="0" noProof="0" dirty="0" smtClean="0"/>
                        <a:t> sélectionnés</a:t>
                      </a:r>
                      <a:endParaRPr lang="fr-FR" b="0" baseline="0" noProof="0" dirty="0" smtClean="0"/>
                    </a:p>
                  </a:txBody>
                  <a:tcPr/>
                </a:tc>
                <a:tc>
                  <a:txBody>
                    <a:bodyPr/>
                    <a:lstStyle/>
                    <a:p>
                      <a:pPr algn="ctr"/>
                      <a:r>
                        <a:rPr lang="fr-FR" noProof="0" dirty="0" smtClean="0"/>
                        <a:t>18 985</a:t>
                      </a:r>
                      <a:endParaRPr lang="fr-FR" b="0" noProof="0" dirty="0"/>
                    </a:p>
                  </a:txBody>
                  <a:tcPr/>
                </a:tc>
              </a:tr>
              <a:tr h="370840">
                <a:tc>
                  <a:txBody>
                    <a:bodyPr/>
                    <a:lstStyle/>
                    <a:p>
                      <a:r>
                        <a:rPr lang="fr-FR" noProof="0" dirty="0" smtClean="0"/>
                        <a:t>Nombre de ménages identifiés</a:t>
                      </a:r>
                    </a:p>
                  </a:txBody>
                  <a:tcPr/>
                </a:tc>
                <a:tc>
                  <a:txBody>
                    <a:bodyPr/>
                    <a:lstStyle/>
                    <a:p>
                      <a:pPr algn="ctr"/>
                      <a:r>
                        <a:rPr lang="fr-FR" noProof="0" dirty="0" smtClean="0"/>
                        <a:t>18 083</a:t>
                      </a:r>
                      <a:endParaRPr lang="fr-FR" noProof="0" dirty="0"/>
                    </a:p>
                  </a:txBody>
                  <a:tcPr/>
                </a:tc>
              </a:tr>
              <a:tr h="370840">
                <a:tc>
                  <a:txBody>
                    <a:bodyPr/>
                    <a:lstStyle/>
                    <a:p>
                      <a:r>
                        <a:rPr lang="fr-FR" noProof="0" dirty="0" smtClean="0"/>
                        <a:t>Nombre de ménages enquêtés</a:t>
                      </a:r>
                      <a:endParaRPr lang="fr-FR" noProof="0" dirty="0"/>
                    </a:p>
                  </a:txBody>
                  <a:tcPr/>
                </a:tc>
                <a:tc>
                  <a:txBody>
                    <a:bodyPr/>
                    <a:lstStyle/>
                    <a:p>
                      <a:pPr algn="ctr"/>
                      <a:r>
                        <a:rPr lang="fr-FR" noProof="0" dirty="0" smtClean="0"/>
                        <a:t>17 857</a:t>
                      </a:r>
                      <a:endParaRPr lang="fr-FR" noProof="0" dirty="0"/>
                    </a:p>
                  </a:txBody>
                  <a:tcPr/>
                </a:tc>
              </a:tr>
              <a:tr h="370840">
                <a:tc>
                  <a:txBody>
                    <a:bodyPr/>
                    <a:lstStyle/>
                    <a:p>
                      <a:r>
                        <a:rPr lang="fr-FR" noProof="0" dirty="0" smtClean="0"/>
                        <a:t>Taux de réponse</a:t>
                      </a:r>
                      <a:r>
                        <a:rPr lang="fr-FR" baseline="0" noProof="0" dirty="0" smtClean="0"/>
                        <a:t> des ménages</a:t>
                      </a:r>
                      <a:endParaRPr lang="fr-FR" b="1" noProof="0" dirty="0"/>
                    </a:p>
                  </a:txBody>
                  <a:tcPr/>
                </a:tc>
                <a:tc>
                  <a:txBody>
                    <a:bodyPr/>
                    <a:lstStyle/>
                    <a:p>
                      <a:pPr algn="ctr"/>
                      <a:r>
                        <a:rPr lang="fr-FR" noProof="0" dirty="0" smtClean="0"/>
                        <a:t>99</a:t>
                      </a:r>
                      <a:r>
                        <a:rPr lang="fr-FR" baseline="0" noProof="0" dirty="0" smtClean="0"/>
                        <a:t> %</a:t>
                      </a:r>
                      <a:endParaRPr lang="fr-FR" b="1" noProof="0" dirty="0"/>
                    </a:p>
                  </a:txBody>
                  <a:tcPr/>
                </a:tc>
              </a:tr>
            </a:tbl>
          </a:graphicData>
        </a:graphic>
      </p:graphicFrame>
      <p:graphicFrame>
        <p:nvGraphicFramePr>
          <p:cNvPr id="5" name="Content Placeholder 3"/>
          <p:cNvGraphicFramePr>
            <a:graphicFrameLocks/>
          </p:cNvGraphicFramePr>
          <p:nvPr/>
        </p:nvGraphicFramePr>
        <p:xfrm>
          <a:off x="1870075" y="3382963"/>
          <a:ext cx="5283200" cy="1112520"/>
        </p:xfrm>
        <a:graphic>
          <a:graphicData uri="http://schemas.openxmlformats.org/drawingml/2006/table">
            <a:tbl>
              <a:tblPr firstRow="1" bandRow="1">
                <a:tableStyleId>{69CF1AB2-1976-4502-BF36-3FF5EA218861}</a:tableStyleId>
              </a:tblPr>
              <a:tblGrid>
                <a:gridCol w="3837272"/>
                <a:gridCol w="1445928"/>
              </a:tblGrid>
              <a:tr h="370840">
                <a:tc>
                  <a:txBody>
                    <a:bodyPr/>
                    <a:lstStyle/>
                    <a:p>
                      <a:r>
                        <a:rPr lang="fr-FR" noProof="0" dirty="0" smtClean="0"/>
                        <a:t>Effectif de femmes </a:t>
                      </a:r>
                      <a:r>
                        <a:rPr lang="fr-FR" baseline="0" noProof="0" dirty="0" smtClean="0"/>
                        <a:t>éligibles</a:t>
                      </a:r>
                      <a:endParaRPr lang="fr-FR" b="0" baseline="0" noProof="0" dirty="0" smtClean="0"/>
                    </a:p>
                  </a:txBody>
                  <a:tcPr/>
                </a:tc>
                <a:tc>
                  <a:txBody>
                    <a:bodyPr/>
                    <a:lstStyle/>
                    <a:p>
                      <a:pPr algn="ctr"/>
                      <a:r>
                        <a:rPr lang="fr-FR" noProof="0" dirty="0" smtClean="0"/>
                        <a:t>18 177</a:t>
                      </a:r>
                      <a:endParaRPr lang="fr-FR" b="0" noProof="0" dirty="0"/>
                    </a:p>
                  </a:txBody>
                  <a:tcPr/>
                </a:tc>
              </a:tr>
              <a:tr h="370840">
                <a:tc>
                  <a:txBody>
                    <a:bodyPr/>
                    <a:lstStyle/>
                    <a:p>
                      <a:r>
                        <a:rPr lang="fr-FR" noProof="0" dirty="0" smtClean="0"/>
                        <a:t>Effectif de femmes </a:t>
                      </a:r>
                      <a:r>
                        <a:rPr lang="fr-FR" baseline="0" noProof="0" dirty="0" smtClean="0"/>
                        <a:t>éligibles enquêtées</a:t>
                      </a:r>
                      <a:endParaRPr lang="fr-FR" noProof="0" dirty="0" smtClean="0"/>
                    </a:p>
                  </a:txBody>
                  <a:tcPr/>
                </a:tc>
                <a:tc>
                  <a:txBody>
                    <a:bodyPr/>
                    <a:lstStyle/>
                    <a:p>
                      <a:pPr algn="ctr"/>
                      <a:r>
                        <a:rPr lang="fr-FR" noProof="0" dirty="0" smtClean="0"/>
                        <a:t>17 375</a:t>
                      </a:r>
                      <a:endParaRPr lang="fr-FR" noProof="0" dirty="0"/>
                    </a:p>
                  </a:txBody>
                  <a:tcPr/>
                </a:tc>
              </a:tr>
              <a:tr h="370840">
                <a:tc>
                  <a:txBody>
                    <a:bodyPr/>
                    <a:lstStyle/>
                    <a:p>
                      <a:r>
                        <a:rPr lang="fr-FR" noProof="0" dirty="0" smtClean="0"/>
                        <a:t>Taux de réponse</a:t>
                      </a:r>
                      <a:r>
                        <a:rPr lang="fr-FR" baseline="0" noProof="0" dirty="0" smtClean="0"/>
                        <a:t> des femmes éligibles</a:t>
                      </a:r>
                      <a:endParaRPr lang="fr-FR" b="1" noProof="0" dirty="0"/>
                    </a:p>
                  </a:txBody>
                  <a:tcPr/>
                </a:tc>
                <a:tc>
                  <a:txBody>
                    <a:bodyPr/>
                    <a:lstStyle/>
                    <a:p>
                      <a:pPr algn="ctr"/>
                      <a:r>
                        <a:rPr lang="fr-FR" noProof="0" dirty="0" smtClean="0"/>
                        <a:t>96</a:t>
                      </a:r>
                      <a:r>
                        <a:rPr lang="fr-FR" baseline="0" noProof="0" dirty="0" smtClean="0"/>
                        <a:t> %</a:t>
                      </a:r>
                      <a:endParaRPr lang="fr-FR" b="1" noProof="0" dirty="0"/>
                    </a:p>
                  </a:txBody>
                  <a:tcPr/>
                </a:tc>
              </a:tr>
            </a:tbl>
          </a:graphicData>
        </a:graphic>
      </p:graphicFrame>
      <p:graphicFrame>
        <p:nvGraphicFramePr>
          <p:cNvPr id="6" name="Content Placeholder 3"/>
          <p:cNvGraphicFramePr>
            <a:graphicFrameLocks/>
          </p:cNvGraphicFramePr>
          <p:nvPr/>
        </p:nvGraphicFramePr>
        <p:xfrm>
          <a:off x="1879600" y="4754563"/>
          <a:ext cx="5283200" cy="1112520"/>
        </p:xfrm>
        <a:graphic>
          <a:graphicData uri="http://schemas.openxmlformats.org/drawingml/2006/table">
            <a:tbl>
              <a:tblPr firstRow="1" bandRow="1">
                <a:tableStyleId>{69CF1AB2-1976-4502-BF36-3FF5EA218861}</a:tableStyleId>
              </a:tblPr>
              <a:tblGrid>
                <a:gridCol w="3837272"/>
                <a:gridCol w="1445928"/>
              </a:tblGrid>
              <a:tr h="370840">
                <a:tc>
                  <a:txBody>
                    <a:bodyPr/>
                    <a:lstStyle/>
                    <a:p>
                      <a:r>
                        <a:rPr lang="fr-FR" noProof="0" dirty="0" smtClean="0"/>
                        <a:t>Effectif d’hommes</a:t>
                      </a:r>
                      <a:r>
                        <a:rPr lang="fr-FR" baseline="0" noProof="0" dirty="0" smtClean="0"/>
                        <a:t> éligibles</a:t>
                      </a:r>
                      <a:endParaRPr lang="fr-FR" b="0" baseline="0" noProof="0" dirty="0" smtClean="0"/>
                    </a:p>
                  </a:txBody>
                  <a:tcPr/>
                </a:tc>
                <a:tc>
                  <a:txBody>
                    <a:bodyPr/>
                    <a:lstStyle/>
                    <a:p>
                      <a:pPr algn="ctr"/>
                      <a:r>
                        <a:rPr lang="fr-FR" noProof="0" dirty="0" smtClean="0"/>
                        <a:t>9 239</a:t>
                      </a:r>
                      <a:endParaRPr lang="fr-FR" b="0" noProof="0" dirty="0"/>
                    </a:p>
                  </a:txBody>
                  <a:tcPr/>
                </a:tc>
              </a:tr>
              <a:tr h="370840">
                <a:tc>
                  <a:txBody>
                    <a:bodyPr/>
                    <a:lstStyle/>
                    <a:p>
                      <a:r>
                        <a:rPr lang="fr-FR" noProof="0" dirty="0" smtClean="0"/>
                        <a:t>Effectif d’hommes </a:t>
                      </a:r>
                      <a:r>
                        <a:rPr lang="fr-FR" baseline="0" noProof="0" dirty="0" smtClean="0"/>
                        <a:t>éligibles enquêtés</a:t>
                      </a:r>
                      <a:endParaRPr lang="fr-FR" noProof="0" dirty="0" smtClean="0"/>
                    </a:p>
                  </a:txBody>
                  <a:tcPr/>
                </a:tc>
                <a:tc>
                  <a:txBody>
                    <a:bodyPr/>
                    <a:lstStyle/>
                    <a:p>
                      <a:pPr algn="ctr"/>
                      <a:r>
                        <a:rPr lang="fr-FR" noProof="0" dirty="0" smtClean="0"/>
                        <a:t>8 586</a:t>
                      </a:r>
                      <a:endParaRPr lang="fr-FR" noProof="0" dirty="0"/>
                    </a:p>
                  </a:txBody>
                  <a:tcPr/>
                </a:tc>
              </a:tr>
              <a:tr h="370840">
                <a:tc>
                  <a:txBody>
                    <a:bodyPr/>
                    <a:lstStyle/>
                    <a:p>
                      <a:r>
                        <a:rPr lang="fr-FR" noProof="0" dirty="0" smtClean="0"/>
                        <a:t>Taux de réponse</a:t>
                      </a:r>
                      <a:r>
                        <a:rPr lang="fr-FR" baseline="0" noProof="0" dirty="0" smtClean="0"/>
                        <a:t> des hommes éligibles</a:t>
                      </a:r>
                      <a:endParaRPr lang="fr-FR" b="1" noProof="0" dirty="0"/>
                    </a:p>
                  </a:txBody>
                  <a:tcPr/>
                </a:tc>
                <a:tc>
                  <a:txBody>
                    <a:bodyPr/>
                    <a:lstStyle/>
                    <a:p>
                      <a:pPr algn="ctr"/>
                      <a:r>
                        <a:rPr lang="fr-FR" noProof="0" dirty="0" smtClean="0"/>
                        <a:t>93</a:t>
                      </a:r>
                      <a:r>
                        <a:rPr lang="fr-FR" baseline="0" noProof="0" dirty="0" smtClean="0"/>
                        <a:t> %</a:t>
                      </a:r>
                      <a:endParaRPr lang="fr-FR" b="1" noProof="0" dirty="0"/>
                    </a:p>
                  </a:txBody>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600200"/>
            <a:ext cx="8763000" cy="6186488"/>
          </a:xfrm>
          <a:prstGeom prst="rect">
            <a:avLst/>
          </a:prstGeom>
        </p:spPr>
        <p:txBody>
          <a:bodyPr>
            <a:spAutoFit/>
          </a:bodyPr>
          <a:lstStyle/>
          <a:p>
            <a:pPr algn="ctr">
              <a:lnSpc>
                <a:spcPct val="110000"/>
              </a:lnSpc>
              <a:defRPr/>
            </a:pPr>
            <a:r>
              <a:rPr lang="fr-FR" sz="2400" b="0" i="0" dirty="0">
                <a:latin typeface="+mn-lt"/>
              </a:rPr>
              <a:t>L’Enquête Démographique et de Santé de Madagascar 2008-09 (EDSMD-IV) a été réalisée par la Direction de la Démographie et des Statistiques Sociales (DDSS) de l’Institut National de la Statistique (INSTAT) en collaboration avec la Vice Primature chargée de la Santé Publique. </a:t>
            </a:r>
          </a:p>
          <a:p>
            <a:pPr algn="ctr">
              <a:lnSpc>
                <a:spcPct val="110000"/>
              </a:lnSpc>
              <a:defRPr/>
            </a:pPr>
            <a:endParaRPr lang="fr-FR" sz="2400" b="0" i="0" dirty="0">
              <a:latin typeface="+mn-lt"/>
            </a:endParaRPr>
          </a:p>
          <a:p>
            <a:pPr algn="ctr">
              <a:lnSpc>
                <a:spcPct val="110000"/>
              </a:lnSpc>
              <a:defRPr/>
            </a:pPr>
            <a:r>
              <a:rPr lang="fr-FR" sz="2400" b="0" i="0" dirty="0">
                <a:latin typeface="+mn-lt"/>
              </a:rPr>
              <a:t>L’EDSMD-IV a bénéficié de l’assistance technique d’ICF Macro chargé de la réalisation du programme international des Enquêtes Démographiques et de Santé (</a:t>
            </a:r>
            <a:r>
              <a:rPr lang="fr-FR" sz="2400" b="0" i="0" dirty="0" err="1">
                <a:latin typeface="+mn-lt"/>
              </a:rPr>
              <a:t>Demographic</a:t>
            </a:r>
            <a:r>
              <a:rPr lang="fr-FR" sz="2400" b="0" i="0" dirty="0">
                <a:latin typeface="+mn-lt"/>
              </a:rPr>
              <a:t> and Health </a:t>
            </a:r>
            <a:r>
              <a:rPr lang="fr-FR" sz="2400" b="0" i="0" dirty="0" err="1">
                <a:latin typeface="+mn-lt"/>
              </a:rPr>
              <a:t>Surveys</a:t>
            </a:r>
            <a:r>
              <a:rPr lang="fr-FR" sz="2400" b="0" i="0" dirty="0">
                <a:latin typeface="+mn-lt"/>
              </a:rPr>
              <a:t> –MEASURE DHS). </a:t>
            </a:r>
          </a:p>
          <a:p>
            <a:pPr algn="ctr">
              <a:lnSpc>
                <a:spcPct val="110000"/>
              </a:lnSpc>
              <a:defRPr/>
            </a:pPr>
            <a:endParaRPr lang="fr-FR" sz="2000" b="0" i="0" dirty="0">
              <a:latin typeface="+mn-lt"/>
            </a:endParaRPr>
          </a:p>
          <a:p>
            <a:pPr algn="ctr">
              <a:lnSpc>
                <a:spcPct val="110000"/>
              </a:lnSpc>
              <a:defRPr/>
            </a:pPr>
            <a:endParaRPr lang="fr-FR" sz="2000" b="0" i="0" dirty="0">
              <a:latin typeface="+mn-lt"/>
            </a:endParaRPr>
          </a:p>
          <a:p>
            <a:pPr algn="ctr">
              <a:lnSpc>
                <a:spcPct val="110000"/>
              </a:lnSpc>
              <a:defRPr/>
            </a:pPr>
            <a:endParaRPr lang="fr-FR" sz="2000" b="0" i="0" dirty="0">
              <a:latin typeface="+mn-lt"/>
            </a:endParaRPr>
          </a:p>
          <a:p>
            <a:pPr algn="ctr">
              <a:lnSpc>
                <a:spcPct val="110000"/>
              </a:lnSpc>
              <a:defRPr/>
            </a:pPr>
            <a:endParaRPr lang="fr-FR" sz="2000" b="0" i="0" dirty="0">
              <a:latin typeface="+mn-lt"/>
            </a:endParaRPr>
          </a:p>
          <a:p>
            <a:pPr algn="ctr">
              <a:lnSpc>
                <a:spcPct val="110000"/>
              </a:lnSpc>
              <a:defRPr/>
            </a:pPr>
            <a:endParaRPr lang="fr-FR" sz="2000" b="0" i="0" dirty="0">
              <a:latin typeface="+mn-lt"/>
            </a:endParaRPr>
          </a:p>
          <a:p>
            <a:pPr algn="ctr">
              <a:lnSpc>
                <a:spcPct val="110000"/>
              </a:lnSpc>
              <a:defRPr/>
            </a:pPr>
            <a:endParaRPr lang="en-US" sz="2000" b="0" i="0" dirty="0">
              <a:latin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429000"/>
            <a:ext cx="9144000" cy="3429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dirty="0">
              <a:solidFill>
                <a:schemeClr val="bg2"/>
              </a:solidFill>
            </a:endParaRPr>
          </a:p>
        </p:txBody>
      </p:sp>
      <p:sp>
        <p:nvSpPr>
          <p:cNvPr id="2" name="TextBox 1"/>
          <p:cNvSpPr txBox="1"/>
          <p:nvPr/>
        </p:nvSpPr>
        <p:spPr>
          <a:xfrm>
            <a:off x="381000" y="228600"/>
            <a:ext cx="8382000" cy="2862263"/>
          </a:xfrm>
          <a:prstGeom prst="rect">
            <a:avLst/>
          </a:prstGeom>
          <a:noFill/>
        </p:spPr>
        <p:txBody>
          <a:bodyPr>
            <a:spAutoFit/>
          </a:bodyPr>
          <a:lstStyle/>
          <a:p>
            <a:pPr algn="ctr">
              <a:defRPr/>
            </a:pPr>
            <a:r>
              <a:rPr lang="fr-FR" sz="3600" b="0" i="0" dirty="0">
                <a:latin typeface="+mn-lt"/>
              </a:rPr>
              <a:t>L’Enquête a été financée par l’USAID, l’UNFPA, l’UNICEF, l’OMS, la BAD, la JICA, la Banque Mondiale par le biais du PMPS et du PDSSP, l’AFD et le Gouvernement Malgache </a:t>
            </a:r>
            <a:endParaRPr lang="en-US" sz="3600" b="0" i="0" dirty="0">
              <a:latin typeface="+mn-lt"/>
            </a:endParaRPr>
          </a:p>
        </p:txBody>
      </p:sp>
      <p:pic>
        <p:nvPicPr>
          <p:cNvPr id="3" name="Picture 2" descr="Madagascar_DHS_logos.jpg"/>
          <p:cNvPicPr>
            <a:picLocks noChangeAspect="1"/>
          </p:cNvPicPr>
          <p:nvPr/>
        </p:nvPicPr>
        <p:blipFill>
          <a:blip r:embed="rId3" cstate="print"/>
          <a:stretch>
            <a:fillRect/>
          </a:stretch>
        </p:blipFill>
        <p:spPr>
          <a:xfrm>
            <a:off x="2133600" y="3733800"/>
            <a:ext cx="5288280" cy="297942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685800" y="228600"/>
            <a:ext cx="7772400" cy="1143000"/>
          </a:xfrm>
        </p:spPr>
        <p:txBody>
          <a:bodyPr/>
          <a:lstStyle/>
          <a:p>
            <a:r>
              <a:rPr lang="en-US" smtClean="0"/>
              <a:t>Objectifs de l’EDSMD-IV</a:t>
            </a:r>
          </a:p>
        </p:txBody>
      </p:sp>
      <p:sp>
        <p:nvSpPr>
          <p:cNvPr id="7171" name="Content Placeholder 2"/>
          <p:cNvSpPr>
            <a:spLocks noGrp="1"/>
          </p:cNvSpPr>
          <p:nvPr>
            <p:ph idx="1"/>
          </p:nvPr>
        </p:nvSpPr>
        <p:spPr>
          <a:xfrm>
            <a:off x="228600" y="1371600"/>
            <a:ext cx="8610600" cy="4953000"/>
          </a:xfrm>
        </p:spPr>
        <p:txBody>
          <a:bodyPr/>
          <a:lstStyle/>
          <a:p>
            <a:pPr>
              <a:buFontTx/>
              <a:buNone/>
            </a:pPr>
            <a:r>
              <a:rPr lang="fr-FR" sz="2800" b="1" smtClean="0"/>
              <a:t>L’objectif général est de:</a:t>
            </a:r>
          </a:p>
          <a:p>
            <a:pPr>
              <a:buFontTx/>
              <a:buNone/>
            </a:pPr>
            <a:r>
              <a:rPr lang="fr-FR" sz="2800" smtClean="0"/>
              <a:t>	Fournir aux responsables et aux programmes de population et de santé des données de base actualisées sur la fécondité, la mortalité, la planification familiale et la santé de la reproduction qui faciliteront la mise en place de politiques et de programmes  qui améliorent les conditions de vie de la population malgache.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685800" y="228600"/>
            <a:ext cx="7772400" cy="1143000"/>
          </a:xfrm>
        </p:spPr>
        <p:txBody>
          <a:bodyPr/>
          <a:lstStyle/>
          <a:p>
            <a:r>
              <a:rPr lang="en-US" smtClean="0"/>
              <a:t>Objectifs de l’EDSMD-IV</a:t>
            </a:r>
          </a:p>
        </p:txBody>
      </p:sp>
      <p:sp>
        <p:nvSpPr>
          <p:cNvPr id="3" name="Content Placeholder 2"/>
          <p:cNvSpPr>
            <a:spLocks noGrp="1"/>
          </p:cNvSpPr>
          <p:nvPr>
            <p:ph idx="1"/>
          </p:nvPr>
        </p:nvSpPr>
        <p:spPr>
          <a:xfrm>
            <a:off x="228600" y="1371600"/>
            <a:ext cx="8610600" cy="4953000"/>
          </a:xfrm>
        </p:spPr>
        <p:txBody>
          <a:bodyPr/>
          <a:lstStyle/>
          <a:p>
            <a:pPr>
              <a:buFontTx/>
              <a:buNone/>
            </a:pPr>
            <a:r>
              <a:rPr lang="fr-FR" sz="2400" b="1" smtClean="0"/>
              <a:t>Les objectifs spécifiques de l’EDSMD-IV sont:</a:t>
            </a:r>
          </a:p>
          <a:p>
            <a:pPr lvl="1"/>
            <a:r>
              <a:rPr lang="fr-FR" sz="2400" smtClean="0"/>
              <a:t>Analyser les facteurs qui déterminent les niveaux et tendances de la fécondité et de la </a:t>
            </a:r>
            <a:r>
              <a:rPr lang="en-US" sz="2400" smtClean="0"/>
              <a:t>mortalité infanto-juvénile ; </a:t>
            </a:r>
          </a:p>
          <a:p>
            <a:pPr lvl="1"/>
            <a:r>
              <a:rPr lang="fr-FR" sz="2400" smtClean="0"/>
              <a:t>Actualiser les données sur la santé de la mère et de l’enfant : vaccination ; prévalence et traitement de la diarrhée, de la fièvre et des infections respiratoires aiguës ; paludisme ; visites prénatales ; assistance à l’accouchement et allaitement maternel ; </a:t>
            </a:r>
          </a:p>
          <a:p>
            <a:pPr lvl="1"/>
            <a:r>
              <a:rPr lang="fr-FR" sz="2400" smtClean="0"/>
              <a:t>Mesurer l’état nutritionnel des enfants de moins de cinq ans et des femmes par le biais des m</a:t>
            </a:r>
            <a:r>
              <a:rPr lang="en-US" sz="2400" smtClean="0"/>
              <a:t>esures anthropométriques ;</a:t>
            </a:r>
          </a:p>
          <a:p>
            <a:pPr lvl="1"/>
            <a:r>
              <a:rPr lang="fr-FR" sz="2400" smtClean="0"/>
              <a:t>Estimer la prévalence de l’anémie parmi les femmes, les enfants et les hommes ;</a:t>
            </a:r>
          </a:p>
          <a:p>
            <a:pPr lvl="1"/>
            <a:r>
              <a:rPr lang="fr-FR" sz="2400" smtClean="0"/>
              <a:t>Évaluer le niveau de connaissance du VIH/sida.</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smtClean="0"/>
              <a:t>Questionnaires</a:t>
            </a:r>
          </a:p>
        </p:txBody>
      </p:sp>
      <p:sp>
        <p:nvSpPr>
          <p:cNvPr id="9219" name="Content Placeholder 3"/>
          <p:cNvSpPr>
            <a:spLocks noGrp="1"/>
          </p:cNvSpPr>
          <p:nvPr>
            <p:ph idx="1"/>
          </p:nvPr>
        </p:nvSpPr>
        <p:spPr/>
        <p:txBody>
          <a:bodyPr/>
          <a:lstStyle/>
          <a:p>
            <a:pPr eaLnBrk="1" hangingPunct="1"/>
            <a:r>
              <a:rPr lang="en-US" b="1" smtClean="0"/>
              <a:t>Questionnaire Ménage</a:t>
            </a:r>
            <a:r>
              <a:rPr lang="en-US" smtClean="0"/>
              <a:t> – administré dans chaque ménage identifié</a:t>
            </a:r>
          </a:p>
          <a:p>
            <a:pPr eaLnBrk="1" hangingPunct="1"/>
            <a:r>
              <a:rPr lang="en-US" b="1" smtClean="0"/>
              <a:t>Questionnaire Femme</a:t>
            </a:r>
            <a:r>
              <a:rPr lang="en-US" smtClean="0"/>
              <a:t> – administré à chaque femme de 15-49 ans</a:t>
            </a:r>
          </a:p>
          <a:p>
            <a:pPr eaLnBrk="1" hangingPunct="1"/>
            <a:r>
              <a:rPr lang="en-US" b="1" smtClean="0"/>
              <a:t>Questionnaire Homme</a:t>
            </a:r>
            <a:r>
              <a:rPr lang="en-US" smtClean="0"/>
              <a:t> – administré à tous les hommes de 15-59 ans dans un sous-échantillon de 50% des ménages.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smtClean="0"/>
              <a:t>Tests biologiques</a:t>
            </a:r>
          </a:p>
        </p:txBody>
      </p:sp>
      <p:sp>
        <p:nvSpPr>
          <p:cNvPr id="10243" name="Content Placeholder 2"/>
          <p:cNvSpPr>
            <a:spLocks noGrp="1"/>
          </p:cNvSpPr>
          <p:nvPr>
            <p:ph idx="1"/>
          </p:nvPr>
        </p:nvSpPr>
        <p:spPr>
          <a:xfrm>
            <a:off x="457200" y="1828800"/>
            <a:ext cx="8229600" cy="4525963"/>
          </a:xfrm>
        </p:spPr>
        <p:txBody>
          <a:bodyPr/>
          <a:lstStyle/>
          <a:p>
            <a:pPr eaLnBrk="1" hangingPunct="1"/>
            <a:r>
              <a:rPr lang="en-US" sz="2800" smtClean="0"/>
              <a:t>Effectués dans 50% des ménages</a:t>
            </a:r>
          </a:p>
          <a:p>
            <a:pPr lvl="1" eaLnBrk="1" hangingPunct="1"/>
            <a:r>
              <a:rPr lang="en-US" smtClean="0"/>
              <a:t>Mesure de la taille et du poids (femmes 15-49 ans, enfants &lt;5 ans)</a:t>
            </a:r>
          </a:p>
          <a:p>
            <a:pPr lvl="1" eaLnBrk="1" hangingPunct="1"/>
            <a:r>
              <a:rPr lang="en-US" smtClean="0"/>
              <a:t>Test d’hémoglobine pour la prévalence de l’anémie (femmes de 15-49 ans, hommes de 15-59 ans, enfants de 6-59 mois)</a:t>
            </a:r>
          </a:p>
          <a:p>
            <a:pPr lvl="1" eaLnBrk="1" hangingPunct="1"/>
            <a:r>
              <a:rPr lang="en-US" smtClean="0"/>
              <a:t>Test de syphilis (femmes de 15-49 ans, hommes de 15-59 ans)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5"/>
          <p:cNvSpPr>
            <a:spLocks noGrp="1"/>
          </p:cNvSpPr>
          <p:nvPr>
            <p:ph type="title"/>
          </p:nvPr>
        </p:nvSpPr>
        <p:spPr/>
        <p:txBody>
          <a:bodyPr/>
          <a:lstStyle/>
          <a:p>
            <a:pPr eaLnBrk="1" hangingPunct="1"/>
            <a:r>
              <a:rPr lang="en-US" smtClean="0"/>
              <a:t>Échantillonnage</a:t>
            </a:r>
          </a:p>
        </p:txBody>
      </p:sp>
      <p:sp>
        <p:nvSpPr>
          <p:cNvPr id="11267" name="Content Placeholder 6"/>
          <p:cNvSpPr>
            <a:spLocks noGrp="1"/>
          </p:cNvSpPr>
          <p:nvPr>
            <p:ph idx="1"/>
          </p:nvPr>
        </p:nvSpPr>
        <p:spPr/>
        <p:txBody>
          <a:bodyPr/>
          <a:lstStyle/>
          <a:p>
            <a:pPr eaLnBrk="1" hangingPunct="1"/>
            <a:r>
              <a:rPr lang="fr-FR" smtClean="0"/>
              <a:t>43 strates d’échantillonnage ont été créées</a:t>
            </a:r>
          </a:p>
          <a:p>
            <a:pPr eaLnBrk="1" hangingPunct="1"/>
            <a:r>
              <a:rPr lang="fr-FR" smtClean="0"/>
              <a:t>600 grappes ont été tirées</a:t>
            </a:r>
          </a:p>
          <a:p>
            <a:pPr eaLnBrk="1" hangingPunct="1"/>
            <a:r>
              <a:rPr lang="fr-FR" smtClean="0"/>
              <a:t>L’échantillonnage est représentatif au niveau national, au niveau du milieu de résidence et au niveau des 22 régions et de la capitale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0"/>
            <a:ext cx="8229600" cy="1143000"/>
          </a:xfrm>
        </p:spPr>
        <p:txBody>
          <a:bodyPr/>
          <a:lstStyle/>
          <a:p>
            <a:pPr eaLnBrk="1" hangingPunct="1"/>
            <a:r>
              <a:rPr lang="en-US" sz="4000" smtClean="0"/>
              <a:t>Préparation</a:t>
            </a:r>
            <a:r>
              <a:rPr lang="en-US" smtClean="0"/>
              <a:t> de la collecte des données</a:t>
            </a:r>
          </a:p>
        </p:txBody>
      </p:sp>
      <p:sp>
        <p:nvSpPr>
          <p:cNvPr id="12291" name="Content Placeholder 2"/>
          <p:cNvSpPr>
            <a:spLocks noGrp="1"/>
          </p:cNvSpPr>
          <p:nvPr>
            <p:ph idx="1"/>
          </p:nvPr>
        </p:nvSpPr>
        <p:spPr>
          <a:xfrm>
            <a:off x="457200" y="1219200"/>
            <a:ext cx="8229600" cy="4906963"/>
          </a:xfrm>
        </p:spPr>
        <p:txBody>
          <a:bodyPr/>
          <a:lstStyle/>
          <a:p>
            <a:pPr eaLnBrk="1" hangingPunct="1"/>
            <a:r>
              <a:rPr lang="en-US" smtClean="0"/>
              <a:t>L’enquête pilote – effectuée dans 3 zones: septembre-octobre 2008</a:t>
            </a:r>
          </a:p>
          <a:p>
            <a:pPr eaLnBrk="1" hangingPunct="1"/>
            <a:r>
              <a:rPr lang="en-US" smtClean="0"/>
              <a:t>Le dénombrement des ménages: octobre- novembre 2008</a:t>
            </a:r>
          </a:p>
          <a:p>
            <a:pPr eaLnBrk="1" hangingPunct="1"/>
            <a:r>
              <a:rPr lang="en-US" smtClean="0"/>
              <a:t>Formation du personnel de terrain: 4 semaines, y compris la formation pour les tests de biomarqueurs</a:t>
            </a:r>
          </a:p>
          <a:p>
            <a:pPr eaLnBrk="1" hangingPunct="1"/>
            <a:r>
              <a:rPr lang="en-US" smtClean="0"/>
              <a:t>Formation des infirmières/médecins et des techniciens de laboratoires: 1 semaine</a:t>
            </a:r>
          </a:p>
        </p:txBody>
      </p:sp>
    </p:spTree>
  </p:cSld>
  <p:clrMapOvr>
    <a:masterClrMapping/>
  </p:clrMapOvr>
</p:sld>
</file>

<file path=ppt/theme/theme1.xml><?xml version="1.0" encoding="utf-8"?>
<a:theme xmlns:a="http://schemas.openxmlformats.org/drawingml/2006/main" name="Blank Presentation">
  <a:themeElements>
    <a:clrScheme name="Madagascar">
      <a:dk1>
        <a:sysClr val="windowText" lastClr="000000"/>
      </a:dk1>
      <a:lt1>
        <a:srgbClr val="000000"/>
      </a:lt1>
      <a:dk2>
        <a:srgbClr val="D8D8D8"/>
      </a:dk2>
      <a:lt2>
        <a:srgbClr val="C00000"/>
      </a:lt2>
      <a:accent1>
        <a:srgbClr val="FF0000"/>
      </a:accent1>
      <a:accent2>
        <a:srgbClr val="BFBFBF"/>
      </a:accent2>
      <a:accent3>
        <a:srgbClr val="A5A5A5"/>
      </a:accent3>
      <a:accent4>
        <a:srgbClr val="FFFFFF"/>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3200" b="1" i="1"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3200" b="1" i="1" u="none" strike="noStrike" cap="none" normalizeH="0" baseline="0" smtClean="0">
            <a:ln>
              <a:noFill/>
            </a:ln>
            <a:solidFill>
              <a:schemeClr val="tx1"/>
            </a:solidFill>
            <a:effectLst/>
            <a:latin typeface="Arial" charset="0"/>
          </a:defRPr>
        </a:defPPr>
      </a:lstStyle>
    </a:lnDef>
  </a:objectDefaults>
  <a:extraClrSchemeLst>
    <a:extraClrScheme>
      <a:clrScheme name="Blank Presentation.po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po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po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po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po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po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po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Madagascar">
      <a:dk1>
        <a:sysClr val="windowText" lastClr="000000"/>
      </a:dk1>
      <a:lt1>
        <a:srgbClr val="000000"/>
      </a:lt1>
      <a:dk2>
        <a:srgbClr val="D8D8D8"/>
      </a:dk2>
      <a:lt2>
        <a:srgbClr val="C00000"/>
      </a:lt2>
      <a:accent1>
        <a:srgbClr val="FF0000"/>
      </a:accent1>
      <a:accent2>
        <a:srgbClr val="BFBFBF"/>
      </a:accent2>
      <a:accent3>
        <a:srgbClr val="A5A5A5"/>
      </a:accent3>
      <a:accent4>
        <a:srgbClr val="FFFFFF"/>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3200" b="1" i="1"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3200" b="1" i="1"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Office\Templates\Blank Presentation.pot</Template>
  <TotalTime>3804</TotalTime>
  <Words>550</Words>
  <Application>Microsoft Office PowerPoint</Application>
  <PresentationFormat>On-screen Show (4:3)</PresentationFormat>
  <Paragraphs>70</Paragraphs>
  <Slides>11</Slides>
  <Notes>11</Notes>
  <HiddenSlides>0</HiddenSlides>
  <MMClips>0</MMClips>
  <ScaleCrop>false</ScaleCrop>
  <HeadingPairs>
    <vt:vector size="4" baseType="variant">
      <vt:variant>
        <vt:lpstr>Theme</vt:lpstr>
      </vt:variant>
      <vt:variant>
        <vt:i4>2</vt:i4>
      </vt:variant>
      <vt:variant>
        <vt:lpstr>Slide Titles</vt:lpstr>
      </vt:variant>
      <vt:variant>
        <vt:i4>11</vt:i4>
      </vt:variant>
    </vt:vector>
  </HeadingPairs>
  <TitlesOfParts>
    <vt:vector size="13" baseType="lpstr">
      <vt:lpstr>Blank Presentation</vt:lpstr>
      <vt:lpstr>Custom Design</vt:lpstr>
      <vt:lpstr>Slide 1</vt:lpstr>
      <vt:lpstr>Slide 2</vt:lpstr>
      <vt:lpstr>Slide 3</vt:lpstr>
      <vt:lpstr>Objectifs de l’EDSMD-IV</vt:lpstr>
      <vt:lpstr>Objectifs de l’EDSMD-IV</vt:lpstr>
      <vt:lpstr>Questionnaires</vt:lpstr>
      <vt:lpstr>Tests biologiques</vt:lpstr>
      <vt:lpstr>Échantillonnage</vt:lpstr>
      <vt:lpstr>Préparation de la collecte des données</vt:lpstr>
      <vt:lpstr>Collecte des données</vt:lpstr>
      <vt:lpstr>Couverture de l’échantillon</vt:lpstr>
    </vt:vector>
  </TitlesOfParts>
  <Company>Macro International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Macro</dc:creator>
  <cp:lastModifiedBy>Administrator</cp:lastModifiedBy>
  <cp:revision>122</cp:revision>
  <dcterms:created xsi:type="dcterms:W3CDTF">2001-08-28T14:54:35Z</dcterms:created>
  <dcterms:modified xsi:type="dcterms:W3CDTF">2012-06-15T17:36:43Z</dcterms:modified>
</cp:coreProperties>
</file>