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3"/>
  </p:notesMasterIdLst>
  <p:handoutMasterIdLst>
    <p:handoutMasterId r:id="rId14"/>
  </p:handoutMasterIdLst>
  <p:sldIdLst>
    <p:sldId id="312" r:id="rId3"/>
    <p:sldId id="302" r:id="rId4"/>
    <p:sldId id="303" r:id="rId5"/>
    <p:sldId id="304" r:id="rId6"/>
    <p:sldId id="314" r:id="rId7"/>
    <p:sldId id="305" r:id="rId8"/>
    <p:sldId id="315" r:id="rId9"/>
    <p:sldId id="298" r:id="rId10"/>
    <p:sldId id="275" r:id="rId11"/>
    <p:sldId id="296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7" autoAdjust="0"/>
  </p:normalViewPr>
  <p:slideViewPr>
    <p:cSldViewPr>
      <p:cViewPr varScale="1">
        <p:scale>
          <a:sx n="82" d="100"/>
          <a:sy n="82" d="100"/>
        </p:scale>
        <p:origin x="-178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2564465-919B-41E7-BDDD-B0B644CD133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2EF23ED-8D01-48EE-9206-F6A4184296A5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2F331CD-CFCA-492D-84B3-6154BECB1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5BB6FB9-E477-4AC9-AE69-7A398BCC4F15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76BC1-A314-4097-BCA8-F0D645177AC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48A6A-2789-4FC8-9694-8F89BE22BFA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5861F-1661-45DE-AC14-268F5CDF66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AFC09B-FF4E-458C-A0CF-9409584289F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1AB1E-C57F-44F8-B805-E3B3A9F04C0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7770F-EC91-440C-82B8-89350268E21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16059-86CF-42DD-A33E-BDC80A4CFF7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4321A-3A61-4D04-9B1B-5FB406F508F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583CF-626E-43D1-A589-2A98BE618CC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47801-099C-47CB-AB8C-7102B7EECDE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8F328-84CC-45AA-A028-90B825907A4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B4F83540-C9B6-49E8-BCA5-909021732D1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000">
              <a:latin typeface="Arial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fr-HT" sz="4800" b="1" smtClean="0"/>
              <a:t>Statut de la femme</a:t>
            </a:r>
          </a:p>
        </p:txBody>
      </p:sp>
      <p:pic>
        <p:nvPicPr>
          <p:cNvPr id="7" name="Picture 6" descr="Madagascar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38400"/>
            <a:ext cx="91440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305800" cy="1143000"/>
          </a:xfrm>
        </p:spPr>
        <p:txBody>
          <a:bodyPr/>
          <a:lstStyle/>
          <a:p>
            <a:r>
              <a:rPr lang="fr-HT" sz="4400" smtClean="0"/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610600" cy="4953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HT" b="1" smtClean="0">
                <a:solidFill>
                  <a:schemeClr val="tx2"/>
                </a:solidFill>
              </a:rPr>
              <a:t>91 %</a:t>
            </a:r>
            <a:r>
              <a:rPr lang="fr-HT" smtClean="0">
                <a:solidFill>
                  <a:schemeClr val="tx2"/>
                </a:solidFill>
              </a:rPr>
              <a:t> </a:t>
            </a:r>
            <a:r>
              <a:rPr lang="fr-HT" smtClean="0"/>
              <a:t>des femmes actuellement en union ont travaillé 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FR" smtClean="0"/>
              <a:t>Dans la majorité des cas (</a:t>
            </a:r>
            <a:r>
              <a:rPr lang="fr-FR" b="1" smtClean="0">
                <a:solidFill>
                  <a:schemeClr val="tx2"/>
                </a:solidFill>
              </a:rPr>
              <a:t>96 %</a:t>
            </a:r>
            <a:r>
              <a:rPr lang="fr-FR" smtClean="0"/>
              <a:t>), les femmes en union décident de l’utilisation de leurs revenus seule ou conjointement avec leur mari/partenaire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HT" smtClean="0"/>
              <a:t>Un tiers (</a:t>
            </a:r>
            <a:r>
              <a:rPr lang="fr-HT" b="1" smtClean="0">
                <a:solidFill>
                  <a:schemeClr val="tx2"/>
                </a:solidFill>
              </a:rPr>
              <a:t>32 %</a:t>
            </a:r>
            <a:r>
              <a:rPr lang="fr-HT" smtClean="0"/>
              <a:t>) des femmes approuvent qu’un mari batte sa femme dans certaines circonstances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endParaRPr lang="fr-HT" smtClean="0"/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endParaRPr lang="fr-H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Statut de la femme: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Opinions des femmes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05800" cy="1143000"/>
          </a:xfrm>
        </p:spPr>
        <p:txBody>
          <a:bodyPr/>
          <a:lstStyle/>
          <a:p>
            <a:r>
              <a:rPr lang="en-US" sz="4400" smtClean="0"/>
              <a:t>Emploi et type de rémunération</a:t>
            </a:r>
          </a:p>
        </p:txBody>
      </p:sp>
      <p:graphicFrame>
        <p:nvGraphicFramePr>
          <p:cNvPr id="5123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6550"/>
          <a:ext cx="8415338" cy="4645025"/>
        </p:xfrm>
        <a:graphic>
          <a:graphicData uri="http://schemas.openxmlformats.org/presentationml/2006/ole">
            <p:oleObj spid="_x0000_s5123" name="Chart" r:id="rId4" imgW="8420100" imgH="4648200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09875" y="2133600"/>
            <a:ext cx="57150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1600" dirty="0">
                <a:latin typeface="+mn-lt"/>
                <a:cs typeface="+mn-cs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3276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actuellement 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819400" y="2514600"/>
            <a:ext cx="57150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smtClean="0"/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FR" smtClean="0"/>
              <a:t>Dans la majorité des cas (</a:t>
            </a:r>
            <a:r>
              <a:rPr lang="fr-FR" b="1" smtClean="0">
                <a:solidFill>
                  <a:schemeClr val="tx2"/>
                </a:solidFill>
              </a:rPr>
              <a:t>96 %</a:t>
            </a:r>
            <a:r>
              <a:rPr lang="fr-FR" smtClean="0"/>
              <a:t>), les femmes en union décident de l’utilisation de leurs revenus:</a:t>
            </a:r>
          </a:p>
          <a:p>
            <a:pPr algn="ctr"/>
            <a:r>
              <a:rPr lang="fr-FR" b="1" smtClean="0">
                <a:solidFill>
                  <a:schemeClr val="tx2"/>
                </a:solidFill>
              </a:rPr>
              <a:t>33 % </a:t>
            </a:r>
            <a:r>
              <a:rPr lang="fr-FR" smtClean="0"/>
              <a:t>décident seules;</a:t>
            </a:r>
            <a:endParaRPr lang="fr-FR" b="1" smtClean="0">
              <a:solidFill>
                <a:schemeClr val="accent1"/>
              </a:solidFill>
            </a:endParaRPr>
          </a:p>
          <a:p>
            <a:pPr algn="ctr"/>
            <a:r>
              <a:rPr lang="fr-FR" b="1" smtClean="0">
                <a:solidFill>
                  <a:schemeClr val="tx2"/>
                </a:solidFill>
              </a:rPr>
              <a:t>63 % </a:t>
            </a:r>
            <a:r>
              <a:rPr lang="fr-FR" smtClean="0"/>
              <a:t>décident ensemble avec le mari/partenaire.</a:t>
            </a:r>
            <a:endParaRPr lang="fr-FR" b="1" smtClean="0">
              <a:solidFill>
                <a:schemeClr val="accent1"/>
              </a:solidFill>
            </a:endParaRPr>
          </a:p>
          <a:p>
            <a:endParaRPr lang="fr-FR" smtClean="0"/>
          </a:p>
          <a:p>
            <a:pPr algn="ctr"/>
            <a:r>
              <a:rPr lang="fr-FR" smtClean="0"/>
              <a:t>Dans </a:t>
            </a:r>
            <a:r>
              <a:rPr lang="fr-FR" b="1" smtClean="0">
                <a:solidFill>
                  <a:schemeClr val="tx2"/>
                </a:solidFill>
              </a:rPr>
              <a:t>4 % </a:t>
            </a:r>
            <a:r>
              <a:rPr lang="fr-FR" smtClean="0"/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828800"/>
          </a:xfrm>
        </p:spPr>
        <p:txBody>
          <a:bodyPr/>
          <a:lstStyle/>
          <a:p>
            <a:pPr eaLnBrk="1" hangingPunct="1"/>
            <a:r>
              <a:rPr lang="en-US" sz="4400" smtClean="0"/>
              <a:t>Argent gagné par la femme comparé à l’argent gagné par le mari/partenaire</a:t>
            </a:r>
          </a:p>
        </p:txBody>
      </p:sp>
      <p:graphicFrame>
        <p:nvGraphicFramePr>
          <p:cNvPr id="7171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14313" y="1681163"/>
          <a:ext cx="8480425" cy="4991100"/>
        </p:xfrm>
        <a:graphic>
          <a:graphicData uri="http://schemas.openxmlformats.org/presentationml/2006/ole">
            <p:oleObj spid="_x0000_s7171" name="Chart" r:id="rId4" imgW="8496300" imgH="5000625" progId="Excel.Sheet.8">
              <p:embed/>
            </p:oleObj>
          </a:graphicData>
        </a:graphic>
      </p:graphicFrame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248400" y="2209800"/>
            <a:ext cx="2743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800" i="1">
                <a:solidFill>
                  <a:schemeClr val="bg1"/>
                </a:solidFill>
                <a:latin typeface="Calibri" pitchFamily="34" charset="0"/>
              </a:rPr>
              <a:t>Pourcentage de femmes de 15-49 ans qui gagnent de l’argent: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/>
          <a:lstStyle/>
          <a:p>
            <a:r>
              <a:rPr lang="en-US" sz="4400" smtClean="0"/>
              <a:t>Prise de décision</a:t>
            </a:r>
          </a:p>
        </p:txBody>
      </p:sp>
      <p:graphicFrame>
        <p:nvGraphicFramePr>
          <p:cNvPr id="8195" name="Content Placeholder 3"/>
          <p:cNvGraphicFramePr>
            <a:graphicFrameLocks noGrp="1"/>
          </p:cNvGraphicFramePr>
          <p:nvPr>
            <p:ph idx="1"/>
          </p:nvPr>
        </p:nvGraphicFramePr>
        <p:xfrm>
          <a:off x="234950" y="1162050"/>
          <a:ext cx="8797925" cy="5016500"/>
        </p:xfrm>
        <a:graphic>
          <a:graphicData uri="http://schemas.openxmlformats.org/presentationml/2006/ole">
            <p:oleObj spid="_x0000_s8195" name="Chart" r:id="rId4" imgW="8810625" imgH="5010150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76600" y="6096000"/>
            <a:ext cx="5715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fr-FR" sz="1800" i="1">
                <a:latin typeface="Calibri" pitchFamily="34" charset="0"/>
              </a:rPr>
              <a:t>Pourcentage de femmes de 15-49 ans qui habituellement prennent certains types de décisions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Statut de la femme: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Prise de 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fr-FR" b="1" dirty="0">
                <a:solidFill>
                  <a:schemeClr val="tx2"/>
                </a:solidFill>
                <a:latin typeface="+mn-lt"/>
                <a:cs typeface="+mn-cs"/>
              </a:rPr>
              <a:t>Opinions des femmes et des hommes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2588" y="1447800"/>
          <a:ext cx="7872412" cy="5308600"/>
        </p:xfrm>
        <a:graphic>
          <a:graphicData uri="http://schemas.openxmlformats.org/presentationml/2006/ole">
            <p:oleObj spid="_x0000_s10242" name="Chart" r:id="rId4" imgW="7867650" imgH="5305425" progId="Excel.Sheet.8">
              <p:embed/>
            </p:oleObj>
          </a:graphicData>
        </a:graphic>
      </p:graphicFrame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7391400" cy="1143000"/>
          </a:xfrm>
        </p:spPr>
        <p:txBody>
          <a:bodyPr/>
          <a:lstStyle/>
          <a:p>
            <a:r>
              <a:rPr lang="fr-FR" smtClean="0"/>
              <a:t>Opinions des femmes et des hommes </a:t>
            </a:r>
            <a:br>
              <a:rPr lang="fr-FR" smtClean="0"/>
            </a:br>
            <a:r>
              <a:rPr lang="fr-FR" smtClean="0"/>
              <a:t>concernant le fait qu’un mari batte sa femme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47800"/>
            <a:ext cx="2438400" cy="1465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fr-FR" sz="1800" i="1">
                <a:latin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139950" y="1681163"/>
          <a:ext cx="6667500" cy="4670425"/>
        </p:xfrm>
        <a:graphic>
          <a:graphicData uri="http://schemas.openxmlformats.org/presentationml/2006/ole">
            <p:oleObj spid="_x0000_s11266" name="Chart" r:id="rId4" imgW="6677025" imgH="4676775" progId="Excel.Sheet.8">
              <p:embed/>
            </p:oleObj>
          </a:graphicData>
        </a:graphic>
      </p:graphicFrame>
      <p:sp>
        <p:nvSpPr>
          <p:cNvPr id="11267" name="Rectangle 5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7391400" cy="1143000"/>
          </a:xfrm>
        </p:spPr>
        <p:txBody>
          <a:bodyPr/>
          <a:lstStyle/>
          <a:p>
            <a:r>
              <a:rPr lang="fr-FR" smtClean="0"/>
              <a:t>Opinions des femmes et des hommes </a:t>
            </a:r>
            <a:br>
              <a:rPr lang="fr-FR" smtClean="0"/>
            </a:br>
            <a:r>
              <a:rPr lang="fr-FR" smtClean="0"/>
              <a:t>concernant le refus d’avoir des rapports sexuels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371600"/>
            <a:ext cx="2209800" cy="1803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fr-FR" sz="1600" i="1">
                <a:latin typeface="Calibri" pitchFamily="34" charset="0"/>
              </a:rPr>
              <a:t>Pourcentage de femmes et d’hommes 15-49 ans qui pensent qu’il est justifié qu’une femme  refuse d’avoir des rapports sexuels avec son mari/partenaire si: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1144</TotalTime>
  <Words>284</Words>
  <Application>Microsoft Office PowerPoint</Application>
  <PresentationFormat>On-screen Show (4:3)</PresentationFormat>
  <Paragraphs>35</Paragraphs>
  <Slides>10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slide master</vt:lpstr>
      <vt:lpstr>Custom Design</vt:lpstr>
      <vt:lpstr>Chart</vt:lpstr>
      <vt:lpstr>Statut de la femme</vt:lpstr>
      <vt:lpstr>Slide 2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Slide 7</vt:lpstr>
      <vt:lpstr>Opinions des femmes et des hommes  concernant le fait qu’un mari batte sa femme</vt:lpstr>
      <vt:lpstr>Opinions des femmes et des hommes  concernant le refus d’avoir des rapports sexuels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128</cp:revision>
  <dcterms:created xsi:type="dcterms:W3CDTF">2001-09-27T19:12:32Z</dcterms:created>
  <dcterms:modified xsi:type="dcterms:W3CDTF">2012-05-10T19:25:06Z</dcterms:modified>
</cp:coreProperties>
</file>