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50" r:id="rId2"/>
  </p:sldMasterIdLst>
  <p:notesMasterIdLst>
    <p:notesMasterId r:id="rId20"/>
  </p:notesMasterIdLst>
  <p:handoutMasterIdLst>
    <p:handoutMasterId r:id="rId21"/>
  </p:handoutMasterIdLst>
  <p:sldIdLst>
    <p:sldId id="374" r:id="rId3"/>
    <p:sldId id="371" r:id="rId4"/>
    <p:sldId id="344" r:id="rId5"/>
    <p:sldId id="375" r:id="rId6"/>
    <p:sldId id="345" r:id="rId7"/>
    <p:sldId id="363" r:id="rId8"/>
    <p:sldId id="365" r:id="rId9"/>
    <p:sldId id="376" r:id="rId10"/>
    <p:sldId id="377" r:id="rId11"/>
    <p:sldId id="372" r:id="rId12"/>
    <p:sldId id="370" r:id="rId13"/>
    <p:sldId id="366" r:id="rId14"/>
    <p:sldId id="373" r:id="rId15"/>
    <p:sldId id="368" r:id="rId16"/>
    <p:sldId id="351" r:id="rId17"/>
    <p:sldId id="378" r:id="rId18"/>
    <p:sldId id="340" r:id="rId19"/>
  </p:sldIdLst>
  <p:sldSz cx="9144000" cy="6858000" type="screen4x3"/>
  <p:notesSz cx="6918325" cy="92043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99"/>
    <a:srgbClr val="008000"/>
    <a:srgbClr val="993300"/>
    <a:srgbClr val="CC0000"/>
    <a:srgbClr val="CC9900"/>
    <a:srgbClr val="0066FF"/>
    <a:srgbClr val="FFCC66"/>
    <a:srgbClr val="CC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56" autoAdjust="0"/>
    <p:restoredTop sz="94660"/>
  </p:normalViewPr>
  <p:slideViewPr>
    <p:cSldViewPr>
      <p:cViewPr varScale="1">
        <p:scale>
          <a:sx n="82" d="100"/>
          <a:sy n="82" d="100"/>
        </p:scale>
        <p:origin x="-187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3" d="100"/>
          <a:sy n="43" d="100"/>
        </p:scale>
        <p:origin x="-1416" y="-77"/>
      </p:cViewPr>
      <p:guideLst>
        <p:guide orient="horz" pos="2899"/>
        <p:guide pos="2179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>
            <a:lvl1pPr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>
            <a:lvl1pPr algn="r"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4395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b" anchorCtr="0" compatLnSpc="1">
            <a:prstTxWarp prst="textNoShape">
              <a:avLst/>
            </a:prstTxWarp>
          </a:bodyPr>
          <a:lstStyle>
            <a:lvl1pPr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874395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b" anchorCtr="0" compatLnSpc="1">
            <a:prstTxWarp prst="textNoShape">
              <a:avLst/>
            </a:prstTxWarp>
          </a:bodyPr>
          <a:lstStyle>
            <a:lvl1pPr algn="r"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4D149B2C-C3D0-4535-B6E8-E6983083C1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>
            <a:lvl1pPr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>
            <a:lvl1pPr algn="r"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8875" y="690563"/>
            <a:ext cx="4600575" cy="34512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2338" y="4371975"/>
            <a:ext cx="5073650" cy="414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4395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b" anchorCtr="0" compatLnSpc="1">
            <a:prstTxWarp prst="textNoShape">
              <a:avLst/>
            </a:prstTxWarp>
          </a:bodyPr>
          <a:lstStyle>
            <a:lvl1pPr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874395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b" anchorCtr="0" compatLnSpc="1">
            <a:prstTxWarp prst="textNoShape">
              <a:avLst/>
            </a:prstTxWarp>
          </a:bodyPr>
          <a:lstStyle>
            <a:lvl1pPr algn="r"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A5B6AF9A-95C7-41E4-AFC9-4DA7742211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9BE0DB02-D4F6-4A38-B694-120FD994B22B}" type="slidenum">
              <a:rPr lang="en-US" smtClean="0"/>
              <a:pPr defTabSz="920750">
                <a:defRPr/>
              </a:pPr>
              <a:t>10</a:t>
            </a:fld>
            <a:endParaRPr lang="en-US" smtClean="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34BA71CE-3425-40A3-84DD-17901C931890}" type="slidenum">
              <a:rPr lang="en-US" smtClean="0"/>
              <a:pPr defTabSz="920750">
                <a:defRPr/>
              </a:pPr>
              <a:t>12</a:t>
            </a:fld>
            <a:endParaRPr lang="en-US" smtClean="0"/>
          </a:p>
        </p:txBody>
      </p:sp>
      <p:sp>
        <p:nvSpPr>
          <p:cNvPr id="27651" name="Rectangle 7"/>
          <p:cNvSpPr txBox="1">
            <a:spLocks noGrp="1" noChangeArrowheads="1"/>
          </p:cNvSpPr>
          <p:nvPr/>
        </p:nvSpPr>
        <p:spPr bwMode="auto">
          <a:xfrm>
            <a:off x="3919538" y="8742363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121" tIns="46061" rIns="92121" bIns="46061" anchor="b"/>
          <a:lstStyle/>
          <a:p>
            <a:pPr algn="r" defTabSz="920750"/>
            <a:fld id="{628FAB55-2A66-401A-B1CF-119E8DD2404D}" type="slidenum">
              <a:rPr lang="en-US" sz="1200">
                <a:latin typeface="Arial" charset="0"/>
              </a:rPr>
              <a:pPr algn="r" defTabSz="920750"/>
              <a:t>12</a:t>
            </a:fld>
            <a:endParaRPr lang="en-US" sz="1200">
              <a:latin typeface="Arial" charset="0"/>
            </a:endParaRPr>
          </a:p>
        </p:txBody>
      </p:sp>
      <p:sp>
        <p:nvSpPr>
          <p:cNvPr id="2765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2150" y="4371975"/>
            <a:ext cx="5534025" cy="4141788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EFCD730D-D778-4BAF-B10B-6BAB9E6CFFF7}" type="slidenum">
              <a:rPr lang="en-US" smtClean="0"/>
              <a:pPr defTabSz="920750">
                <a:defRPr/>
              </a:pPr>
              <a:t>13</a:t>
            </a:fld>
            <a:endParaRPr lang="en-US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76DCEA71-4B7C-46E8-B252-3A51062805F9}" type="slidenum">
              <a:rPr lang="en-US" smtClean="0"/>
              <a:pPr defTabSz="920750">
                <a:defRPr/>
              </a:pPr>
              <a:t>14</a:t>
            </a:fld>
            <a:endParaRPr lang="en-US" smtClean="0"/>
          </a:p>
        </p:txBody>
      </p:sp>
      <p:sp>
        <p:nvSpPr>
          <p:cNvPr id="29699" name="Rectangle 7"/>
          <p:cNvSpPr txBox="1">
            <a:spLocks noGrp="1" noChangeArrowheads="1"/>
          </p:cNvSpPr>
          <p:nvPr/>
        </p:nvSpPr>
        <p:spPr bwMode="auto">
          <a:xfrm>
            <a:off x="3919538" y="8742363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121" tIns="46061" rIns="92121" bIns="46061" anchor="b"/>
          <a:lstStyle/>
          <a:p>
            <a:pPr algn="r" defTabSz="920750"/>
            <a:fld id="{6FFD767F-6B17-40D6-86E0-B20C68C5D6B4}" type="slidenum">
              <a:rPr lang="en-US" sz="1200">
                <a:latin typeface="Arial" charset="0"/>
              </a:rPr>
              <a:pPr algn="r" defTabSz="920750"/>
              <a:t>14</a:t>
            </a:fld>
            <a:endParaRPr lang="en-US" sz="1200">
              <a:latin typeface="Arial" charset="0"/>
            </a:endParaRPr>
          </a:p>
        </p:txBody>
      </p:sp>
      <p:sp>
        <p:nvSpPr>
          <p:cNvPr id="297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2150" y="4371975"/>
            <a:ext cx="5534025" cy="4141788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D67087A8-2815-43AB-AC19-C2799256F3D3}" type="slidenum">
              <a:rPr lang="en-US" smtClean="0"/>
              <a:pPr defTabSz="920750">
                <a:defRPr/>
              </a:pPr>
              <a:t>16</a:t>
            </a:fld>
            <a:endParaRPr lang="en-US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09B3B30F-D460-4457-BFBE-2B73700D4313}" type="slidenum">
              <a:rPr lang="en-US" smtClean="0"/>
              <a:pPr defTabSz="920750">
                <a:defRPr/>
              </a:pPr>
              <a:t>2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FAD27BCD-EA63-48E4-B354-6B85888A658C}" type="slidenum">
              <a:rPr lang="en-US" smtClean="0"/>
              <a:pPr defTabSz="920750">
                <a:defRPr/>
              </a:pPr>
              <a:t>6</a:t>
            </a:fld>
            <a:endParaRPr lang="en-US" smtClean="0"/>
          </a:p>
        </p:txBody>
      </p:sp>
      <p:sp>
        <p:nvSpPr>
          <p:cNvPr id="23555" name="Rectangle 7"/>
          <p:cNvSpPr txBox="1">
            <a:spLocks noGrp="1" noChangeArrowheads="1"/>
          </p:cNvSpPr>
          <p:nvPr/>
        </p:nvSpPr>
        <p:spPr bwMode="auto">
          <a:xfrm>
            <a:off x="3919538" y="8742363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121" tIns="46061" rIns="92121" bIns="46061" anchor="b"/>
          <a:lstStyle/>
          <a:p>
            <a:pPr algn="r" defTabSz="920750"/>
            <a:fld id="{DF01DD13-E7A6-454F-83BC-449006186F23}" type="slidenum">
              <a:rPr lang="en-US" sz="1200">
                <a:latin typeface="Arial" charset="0"/>
              </a:rPr>
              <a:pPr algn="r" defTabSz="920750"/>
              <a:t>6</a:t>
            </a:fld>
            <a:endParaRPr lang="en-US" sz="1200">
              <a:latin typeface="Arial" charset="0"/>
            </a:endParaRPr>
          </a:p>
        </p:txBody>
      </p:sp>
      <p:sp>
        <p:nvSpPr>
          <p:cNvPr id="2355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2150" y="4371975"/>
            <a:ext cx="5534025" cy="4141788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205084DE-EF1A-4714-81F4-3DD97EFACA0F}" type="slidenum">
              <a:rPr lang="en-US" smtClean="0"/>
              <a:pPr defTabSz="920750">
                <a:defRPr/>
              </a:pPr>
              <a:t>7</a:t>
            </a:fld>
            <a:endParaRPr lang="en-US" smtClean="0"/>
          </a:p>
        </p:txBody>
      </p:sp>
      <p:sp>
        <p:nvSpPr>
          <p:cNvPr id="24579" name="Rectangle 7"/>
          <p:cNvSpPr txBox="1">
            <a:spLocks noGrp="1" noChangeArrowheads="1"/>
          </p:cNvSpPr>
          <p:nvPr/>
        </p:nvSpPr>
        <p:spPr bwMode="auto">
          <a:xfrm>
            <a:off x="3919538" y="8742363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121" tIns="46061" rIns="92121" bIns="46061" anchor="b"/>
          <a:lstStyle/>
          <a:p>
            <a:pPr algn="r" defTabSz="920750"/>
            <a:fld id="{53305B68-9149-492B-9206-535FFD94D731}" type="slidenum">
              <a:rPr lang="en-US" sz="1200">
                <a:latin typeface="Arial" charset="0"/>
              </a:rPr>
              <a:pPr algn="r" defTabSz="920750"/>
              <a:t>7</a:t>
            </a:fld>
            <a:endParaRPr lang="en-US" sz="1200">
              <a:latin typeface="Arial" charset="0"/>
            </a:endParaRPr>
          </a:p>
        </p:txBody>
      </p:sp>
      <p:sp>
        <p:nvSpPr>
          <p:cNvPr id="2458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2150" y="4371975"/>
            <a:ext cx="5534025" cy="4141788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E48FAF23-7641-44CB-B7BF-19B8F58B3042}" type="slidenum">
              <a:rPr lang="en-US" smtClean="0"/>
              <a:pPr defTabSz="920750">
                <a:defRPr/>
              </a:pPr>
              <a:t>9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34250" y="381000"/>
            <a:ext cx="1809750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381000"/>
            <a:ext cx="5276850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381000"/>
            <a:ext cx="72390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590800" y="1981200"/>
            <a:ext cx="62484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04613-FCCD-4F54-8451-22A7896491BA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FC1630-7E5C-4317-9524-EA051E63508C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7DD2FB-5989-4E7E-A693-5CC745D1B487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9493FE-D982-40D8-9CD2-0F5F4993FDBA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1CB81E-F98D-4FDD-B8DF-1DA3F7D5D7AF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DB3B40-C4BB-4969-A4EF-0E201FE15A7B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72C914-0164-4BC9-988C-9055904A449B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ACD172-DBF6-4CAB-8D21-D93F35362C3A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39ABD6-9DB5-4396-86BB-134EEE6FCC3F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3B2975-AA53-4D19-90E6-81A5EDA89931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77E176-6134-45BB-B0E2-29DBFB63B7D1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981200"/>
            <a:ext cx="38862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alpha val="45097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6764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fr-FR" smtClean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alpha val="45097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text styles</a:t>
            </a:r>
          </a:p>
          <a:p>
            <a:pPr lvl="1"/>
            <a:r>
              <a:rPr lang="fr-CI" smtClean="0"/>
              <a:t>Second level</a:t>
            </a:r>
          </a:p>
          <a:p>
            <a:pPr lvl="2"/>
            <a:r>
              <a:rPr lang="fr-CI" smtClean="0"/>
              <a:t>Third level</a:t>
            </a:r>
          </a:p>
          <a:p>
            <a:pPr lvl="3"/>
            <a:r>
              <a:rPr lang="fr-CI" smtClean="0"/>
              <a:t>Fourth level</a:t>
            </a:r>
          </a:p>
          <a:p>
            <a:pPr lvl="4"/>
            <a:r>
              <a:rPr lang="fr-CI" smtClean="0"/>
              <a:t>Fifth level</a:t>
            </a:r>
          </a:p>
        </p:txBody>
      </p:sp>
      <p:sp>
        <p:nvSpPr>
          <p:cNvPr id="1146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1146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cs typeface="+mn-cs"/>
              </a:defRPr>
            </a:lvl1pPr>
          </a:lstStyle>
          <a:p>
            <a:pPr>
              <a:defRPr/>
            </a:pPr>
            <a:fld id="{420A43AB-BD6A-4EA3-BFA5-C0EA2E771FF4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23" r:id="rId7"/>
    <p:sldLayoutId id="2147483718" r:id="rId8"/>
    <p:sldLayoutId id="2147483719" r:id="rId9"/>
    <p:sldLayoutId id="2147483720" r:id="rId10"/>
    <p:sldLayoutId id="2147483721" r:id="rId11"/>
    <p:sldLayoutId id="214748372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Microsoft_Office_Excel_97-2003_Worksheet8.xls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Microsoft_Office_Excel_97-2003_Worksheet9.xls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oleObject" Target="../embeddings/Microsoft_Office_Excel_97-2003_Worksheet10.xls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Excel_97-2003_Worksheet1.xls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Microsoft_Office_Excel_97-2003_Worksheet2.xls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Microsoft_Office_Excel_97-2003_Worksheet3.xls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Microsoft_Office_Excel_97-2003_Worksheet4.xls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Microsoft_Office_Excel_97-2003_Worksheet5.xls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Microsoft_Office_Excel_97-2003_Worksheet6.xls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Microsoft_Office_Excel_97-2003_Worksheet7.xls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/>
          <p:cNvSpPr>
            <a:spLocks noChangeArrowheads="1"/>
          </p:cNvSpPr>
          <p:nvPr/>
        </p:nvSpPr>
        <p:spPr bwMode="auto">
          <a:xfrm>
            <a:off x="0" y="2209800"/>
            <a:ext cx="9144000" cy="251460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sz="2000">
              <a:latin typeface="Arial" charset="0"/>
            </a:endParaRPr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0" y="5410200"/>
            <a:ext cx="91440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ts val="0"/>
              </a:spcBef>
              <a:defRPr/>
            </a:pPr>
            <a:r>
              <a:rPr lang="fr-CI" sz="2800" dirty="0">
                <a:solidFill>
                  <a:schemeClr val="bg2">
                    <a:lumMod val="50000"/>
                  </a:schemeClr>
                </a:solidFill>
                <a:latin typeface="+mj-lt"/>
                <a:cs typeface="+mn-cs"/>
              </a:rPr>
              <a:t>Enquête Démographique et de Santé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fr-CI" sz="2800" dirty="0">
                <a:solidFill>
                  <a:schemeClr val="bg2">
                    <a:lumMod val="50000"/>
                  </a:schemeClr>
                </a:solidFill>
                <a:latin typeface="+mj-lt"/>
                <a:cs typeface="+mn-cs"/>
              </a:rPr>
              <a:t>Madagascar 2008-2009 (EDSMD-IV) </a:t>
            </a: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0" y="381000"/>
            <a:ext cx="9144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fr-FR" sz="5400" b="1" dirty="0">
                <a:latin typeface="+mj-lt"/>
                <a:cs typeface="+mn-cs"/>
              </a:rPr>
              <a:t>Paludisme</a:t>
            </a:r>
            <a:endParaRPr lang="fr-CI" sz="5400" b="1" dirty="0">
              <a:latin typeface="+mj-lt"/>
              <a:cs typeface="+mn-cs"/>
            </a:endParaRPr>
          </a:p>
        </p:txBody>
      </p:sp>
      <p:pic>
        <p:nvPicPr>
          <p:cNvPr id="8" name="Picture 7" descr="Madagascar-motif-from-ps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438400"/>
            <a:ext cx="9144000" cy="213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403225" y="2033588"/>
            <a:ext cx="4321175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 err="1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Disponbilité</a:t>
            </a:r>
            <a:r>
              <a:rPr lang="fr-FR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  et utilisation des moustiquaires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tx2"/>
              </a:buClr>
              <a:buSzPct val="95000"/>
              <a:buFont typeface="Arial" pitchFamily="34" charset="0"/>
              <a:buChar char="•"/>
              <a:defRPr/>
            </a:pPr>
            <a:r>
              <a:rPr lang="fr-FR" b="1" dirty="0">
                <a:solidFill>
                  <a:schemeClr val="tx2"/>
                </a:solidFill>
                <a:latin typeface="+mn-lt"/>
                <a:cs typeface="+mn-cs"/>
              </a:rPr>
              <a:t>Traitement préventif des femmes enceintes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Traitement des enfants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304800"/>
            <a:ext cx="7848600" cy="1219200"/>
          </a:xfrm>
        </p:spPr>
        <p:txBody>
          <a:bodyPr/>
          <a:lstStyle/>
          <a:p>
            <a:r>
              <a:rPr lang="en-US" smtClean="0"/>
              <a:t>Traitement Préventif Intermittent</a:t>
            </a:r>
          </a:p>
        </p:txBody>
      </p:sp>
      <p:sp>
        <p:nvSpPr>
          <p:cNvPr id="164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543800" cy="4343400"/>
          </a:xfrm>
        </p:spPr>
        <p:txBody>
          <a:bodyPr/>
          <a:lstStyle/>
          <a:p>
            <a:pPr marL="0" indent="-609600">
              <a:buFontTx/>
              <a:buNone/>
            </a:pPr>
            <a:r>
              <a:rPr lang="fr-FR" smtClean="0"/>
              <a:t>Le traitement préventif intermittent (TPI) consiste à administrer la :</a:t>
            </a:r>
          </a:p>
          <a:p>
            <a:pPr marL="1409700" lvl="2" indent="-609600"/>
            <a:r>
              <a:rPr lang="fr-FR" sz="2800" b="1" smtClean="0"/>
              <a:t>SP/Fansidar</a:t>
            </a:r>
            <a:r>
              <a:rPr lang="fr-FR" sz="2800" smtClean="0"/>
              <a:t> </a:t>
            </a:r>
          </a:p>
          <a:p>
            <a:pPr marL="1409700" lvl="2" indent="-609600"/>
            <a:r>
              <a:rPr lang="fr-FR" sz="2800" smtClean="0"/>
              <a:t>au cours des</a:t>
            </a:r>
            <a:r>
              <a:rPr lang="fr-FR" sz="2800" b="1" smtClean="0"/>
              <a:t> visites prénatales</a:t>
            </a:r>
            <a:r>
              <a:rPr lang="fr-FR" sz="2800" smtClean="0"/>
              <a:t> après le premier trimestre</a:t>
            </a:r>
          </a:p>
          <a:p>
            <a:pPr marL="1409700" lvl="2" indent="-609600"/>
            <a:r>
              <a:rPr lang="fr-FR" sz="2800" smtClean="0"/>
              <a:t>Pas plus d’une fois par mois</a:t>
            </a:r>
          </a:p>
          <a:p>
            <a:pPr marL="0" indent="-609600" algn="ctr">
              <a:buFontTx/>
              <a:buNone/>
            </a:pPr>
            <a:endParaRPr lang="fr-FR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4"/>
          <p:cNvGraphicFramePr>
            <a:graphicFrameLocks noGrp="1" noChangeAspect="1"/>
          </p:cNvGraphicFramePr>
          <p:nvPr>
            <p:ph idx="4294967295"/>
          </p:nvPr>
        </p:nvGraphicFramePr>
        <p:xfrm>
          <a:off x="1588" y="976313"/>
          <a:ext cx="7937500" cy="5386387"/>
        </p:xfrm>
        <a:graphic>
          <a:graphicData uri="http://schemas.openxmlformats.org/presentationml/2006/ole">
            <p:oleObj spid="_x0000_s15362" name="Chart" r:id="rId4" imgW="7943850" imgH="5391150" progId="Excel.Sheet.8">
              <p:embed/>
            </p:oleObj>
          </a:graphicData>
        </a:graphic>
      </p:graphicFrame>
      <p:sp>
        <p:nvSpPr>
          <p:cNvPr id="157701" name="Text Box 7"/>
          <p:cNvSpPr txBox="1">
            <a:spLocks noChangeArrowheads="1"/>
          </p:cNvSpPr>
          <p:nvPr/>
        </p:nvSpPr>
        <p:spPr bwMode="auto">
          <a:xfrm>
            <a:off x="5943600" y="2819400"/>
            <a:ext cx="29718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fr-FR" sz="1800" i="1" dirty="0">
                <a:latin typeface="+mn-lt"/>
                <a:cs typeface="Arial" pitchFamily="34" charset="0"/>
              </a:rPr>
              <a:t>Pourcentage des femmes qui ont pris des antipaludéens à titre préventif pendant leur dernière grossesse</a:t>
            </a:r>
          </a:p>
        </p:txBody>
      </p:sp>
      <p:sp>
        <p:nvSpPr>
          <p:cNvPr id="157702" name="Text Box 6"/>
          <p:cNvSpPr txBox="1">
            <a:spLocks noChangeArrowheads="1"/>
          </p:cNvSpPr>
          <p:nvPr/>
        </p:nvSpPr>
        <p:spPr bwMode="auto">
          <a:xfrm>
            <a:off x="0" y="152400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fr-FR" sz="3600" dirty="0">
                <a:latin typeface="+mj-lt"/>
                <a:cs typeface="Arial" pitchFamily="34" charset="0"/>
              </a:rPr>
              <a:t>Traitement préventif chez la femme enceinte</a:t>
            </a:r>
            <a:endParaRPr lang="fr-CI" sz="3600" dirty="0">
              <a:latin typeface="+mj-lt"/>
              <a:cs typeface="Arial" pitchFamily="34" charset="0"/>
            </a:endParaRPr>
          </a:p>
        </p:txBody>
      </p:sp>
      <p:grpSp>
        <p:nvGrpSpPr>
          <p:cNvPr id="15365" name="Group 7"/>
          <p:cNvGrpSpPr>
            <a:grpSpLocks/>
          </p:cNvGrpSpPr>
          <p:nvPr/>
        </p:nvGrpSpPr>
        <p:grpSpPr bwMode="auto">
          <a:xfrm>
            <a:off x="4953000" y="4267200"/>
            <a:ext cx="1295400" cy="1752600"/>
            <a:chOff x="5715000" y="4572000"/>
            <a:chExt cx="1295400" cy="1752600"/>
          </a:xfrm>
        </p:grpSpPr>
        <p:sp>
          <p:nvSpPr>
            <p:cNvPr id="157704" name="AutoShape 8"/>
            <p:cNvSpPr>
              <a:spLocks/>
            </p:cNvSpPr>
            <p:nvPr/>
          </p:nvSpPr>
          <p:spPr bwMode="auto">
            <a:xfrm>
              <a:off x="5715000" y="4572000"/>
              <a:ext cx="457200" cy="1752600"/>
            </a:xfrm>
            <a:prstGeom prst="rightBrace">
              <a:avLst>
                <a:gd name="adj1" fmla="val 79373"/>
                <a:gd name="adj2" fmla="val 52376"/>
              </a:avLst>
            </a:prstGeom>
            <a:ln>
              <a:headEnd/>
              <a:tailEnd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  <p:txBody>
            <a:bodyPr wrap="none" anchor="ctr"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57705" name="Text Box 9"/>
            <p:cNvSpPr txBox="1">
              <a:spLocks noChangeArrowheads="1"/>
            </p:cNvSpPr>
            <p:nvPr/>
          </p:nvSpPr>
          <p:spPr bwMode="auto">
            <a:xfrm>
              <a:off x="6248400" y="5191125"/>
              <a:ext cx="762000" cy="584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en-US" sz="3200" b="1" dirty="0">
                  <a:solidFill>
                    <a:schemeClr val="tx2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+mj-lt"/>
                  <a:cs typeface="+mn-cs"/>
                </a:rPr>
                <a:t>TPI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403225" y="2033588"/>
            <a:ext cx="4321175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Disponibilité et utilisation des moustiquaires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Traitement préventif des femmes enceintes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tx2"/>
              </a:buClr>
              <a:buSzPct val="95000"/>
              <a:buFont typeface="Arial" pitchFamily="34" charset="0"/>
              <a:buChar char="•"/>
              <a:defRPr/>
            </a:pPr>
            <a:r>
              <a:rPr lang="fr-FR" b="1" dirty="0">
                <a:solidFill>
                  <a:schemeClr val="tx2"/>
                </a:solidFill>
                <a:latin typeface="+mn-lt"/>
                <a:cs typeface="+mn-cs"/>
              </a:rPr>
              <a:t>Traitement des enfants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3"/>
          <p:cNvGraphicFramePr>
            <a:graphicFrameLocks noGrp="1" noChangeAspect="1"/>
          </p:cNvGraphicFramePr>
          <p:nvPr>
            <p:ph idx="4294967295"/>
          </p:nvPr>
        </p:nvGraphicFramePr>
        <p:xfrm>
          <a:off x="1371600" y="1524000"/>
          <a:ext cx="7239000" cy="5105400"/>
        </p:xfrm>
        <a:graphic>
          <a:graphicData uri="http://schemas.openxmlformats.org/presentationml/2006/ole">
            <p:oleObj spid="_x0000_s17410" r:id="rId4" imgW="7242676" imgH="5108891" progId="Excel.Sheet.8">
              <p:embed/>
            </p:oleObj>
          </a:graphicData>
        </a:graphic>
      </p:graphicFrame>
      <p:sp>
        <p:nvSpPr>
          <p:cNvPr id="160773" name="Text Box 4"/>
          <p:cNvSpPr txBox="1">
            <a:spLocks noChangeArrowheads="1"/>
          </p:cNvSpPr>
          <p:nvPr/>
        </p:nvSpPr>
        <p:spPr bwMode="auto">
          <a:xfrm>
            <a:off x="304800" y="3657600"/>
            <a:ext cx="16002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800" i="1" dirty="0" err="1">
                <a:latin typeface="+mn-lt"/>
                <a:cs typeface="Arial" pitchFamily="34" charset="0"/>
              </a:rPr>
              <a:t>Pourcentage</a:t>
            </a:r>
            <a:r>
              <a:rPr lang="en-US" sz="1800" i="1" dirty="0">
                <a:latin typeface="+mn-lt"/>
                <a:cs typeface="Arial" pitchFamily="34" charset="0"/>
              </a:rPr>
              <a:t> </a:t>
            </a:r>
            <a:r>
              <a:rPr lang="en-US" sz="1800" i="1" dirty="0" err="1">
                <a:latin typeface="+mn-lt"/>
                <a:cs typeface="Arial" pitchFamily="34" charset="0"/>
              </a:rPr>
              <a:t>d’enfants</a:t>
            </a:r>
            <a:r>
              <a:rPr lang="en-US" sz="1800" i="1" dirty="0">
                <a:latin typeface="+mn-lt"/>
                <a:cs typeface="Arial" pitchFamily="34" charset="0"/>
              </a:rPr>
              <a:t> de </a:t>
            </a:r>
            <a:r>
              <a:rPr lang="en-US" sz="1800" i="1" dirty="0" err="1">
                <a:latin typeface="+mn-lt"/>
                <a:cs typeface="Arial" pitchFamily="34" charset="0"/>
              </a:rPr>
              <a:t>moins</a:t>
            </a:r>
            <a:r>
              <a:rPr lang="en-US" sz="1800" i="1" dirty="0">
                <a:latin typeface="+mn-lt"/>
                <a:cs typeface="Arial" pitchFamily="34" charset="0"/>
              </a:rPr>
              <a:t> de 5 </a:t>
            </a:r>
            <a:r>
              <a:rPr lang="en-US" sz="1800" i="1" dirty="0" err="1">
                <a:latin typeface="+mn-lt"/>
                <a:cs typeface="Arial" pitchFamily="34" charset="0"/>
              </a:rPr>
              <a:t>ans</a:t>
            </a:r>
            <a:endParaRPr lang="en-US" sz="1800" i="1" dirty="0">
              <a:latin typeface="+mn-lt"/>
              <a:cs typeface="Arial" pitchFamily="34" charset="0"/>
            </a:endParaRPr>
          </a:p>
        </p:txBody>
      </p:sp>
      <p:sp>
        <p:nvSpPr>
          <p:cNvPr id="160775" name="Rectangle 7"/>
          <p:cNvSpPr>
            <a:spLocks noChangeArrowheads="1"/>
          </p:cNvSpPr>
          <p:nvPr/>
        </p:nvSpPr>
        <p:spPr bwMode="auto">
          <a:xfrm>
            <a:off x="381000" y="152400"/>
            <a:ext cx="83058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fr-FR" sz="4400" dirty="0">
                <a:latin typeface="+mj-lt"/>
                <a:cs typeface="+mn-cs"/>
              </a:rPr>
              <a:t>Traitement des enfants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934200" y="1330325"/>
            <a:ext cx="914400" cy="25733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anchor="ctr">
            <a:spAutoFit/>
          </a:bodyPr>
          <a:lstStyle/>
          <a:p>
            <a:pPr algn="ctr"/>
            <a:endParaRPr lang="en-US" sz="1800">
              <a:latin typeface="Calibri" pitchFamily="34" charset="0"/>
            </a:endParaRPr>
          </a:p>
          <a:p>
            <a:pPr algn="ctr"/>
            <a:r>
              <a:rPr lang="en-US" sz="1800">
                <a:latin typeface="Calibri" pitchFamily="34" charset="0"/>
              </a:rPr>
              <a:t>Parmi les enfants ayant eu de la fièvre</a:t>
            </a:r>
          </a:p>
          <a:p>
            <a:pPr algn="ctr"/>
            <a:endParaRPr lang="en-US" sz="180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2"/>
          <p:cNvGraphicFramePr>
            <a:graphicFrameLocks noGrp="1"/>
          </p:cNvGraphicFramePr>
          <p:nvPr>
            <p:ph type="body" idx="1"/>
          </p:nvPr>
        </p:nvGraphicFramePr>
        <p:xfrm>
          <a:off x="609600" y="1143000"/>
          <a:ext cx="8167688" cy="5375275"/>
        </p:xfrm>
        <a:graphic>
          <a:graphicData uri="http://schemas.openxmlformats.org/presentationml/2006/ole">
            <p:oleObj spid="_x0000_s18434" r:id="rId4" imgW="8169348" imgH="5371041" progId="Excel.Sheet.8">
              <p:embed/>
            </p:oleObj>
          </a:graphicData>
        </a:graphic>
      </p:graphicFrame>
      <p:sp>
        <p:nvSpPr>
          <p:cNvPr id="18435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9144000" cy="990600"/>
          </a:xfrm>
        </p:spPr>
        <p:txBody>
          <a:bodyPr/>
          <a:lstStyle/>
          <a:p>
            <a:r>
              <a:rPr lang="fr-FR" sz="4000" smtClean="0"/>
              <a:t>Prévalence et traitement par résidence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5"/>
          <p:cNvSpPr txBox="1">
            <a:spLocks noChangeArrowheads="1"/>
          </p:cNvSpPr>
          <p:nvPr/>
        </p:nvSpPr>
        <p:spPr bwMode="auto">
          <a:xfrm>
            <a:off x="685800" y="1219200"/>
            <a:ext cx="7467600" cy="594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fr-FR" sz="3200" b="1">
                <a:latin typeface="Calibri" pitchFamily="34" charset="0"/>
              </a:rPr>
              <a:t>Parmi les enfants de moins de 5 cinq ans ayant eu de la fièvre au cours des deux semaines avant l’enquête: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3200" b="1">
                <a:solidFill>
                  <a:schemeClr val="tx2"/>
                </a:solidFill>
                <a:latin typeface="Calibri" pitchFamily="34" charset="0"/>
              </a:rPr>
              <a:t>11 % </a:t>
            </a:r>
            <a:r>
              <a:rPr lang="en-US" sz="3200">
                <a:solidFill>
                  <a:schemeClr val="bg1"/>
                </a:solidFill>
                <a:latin typeface="Calibri" pitchFamily="34" charset="0"/>
              </a:rPr>
              <a:t>ont pris de la Chloroquine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3200" b="1">
                <a:solidFill>
                  <a:schemeClr val="tx2"/>
                </a:solidFill>
                <a:latin typeface="Calibri" pitchFamily="34" charset="0"/>
              </a:rPr>
              <a:t>6 % </a:t>
            </a:r>
            <a:r>
              <a:rPr lang="en-US" sz="3200">
                <a:solidFill>
                  <a:schemeClr val="bg1"/>
                </a:solidFill>
                <a:latin typeface="Calibri" pitchFamily="34" charset="0"/>
              </a:rPr>
              <a:t>ont pris de la Quinine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3200" b="1">
                <a:solidFill>
                  <a:schemeClr val="tx2"/>
                </a:solidFill>
                <a:latin typeface="Calibri" pitchFamily="34" charset="0"/>
              </a:rPr>
              <a:t>1 % </a:t>
            </a:r>
            <a:r>
              <a:rPr lang="en-US" sz="3200">
                <a:solidFill>
                  <a:schemeClr val="bg1"/>
                </a:solidFill>
                <a:latin typeface="Calibri" pitchFamily="34" charset="0"/>
              </a:rPr>
              <a:t>ont pris ACT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3200" b="1">
                <a:solidFill>
                  <a:schemeClr val="tx2"/>
                </a:solidFill>
                <a:latin typeface="Calibri" pitchFamily="34" charset="0"/>
              </a:rPr>
              <a:t>0,3 % </a:t>
            </a:r>
            <a:r>
              <a:rPr lang="en-US" sz="3200">
                <a:solidFill>
                  <a:schemeClr val="bg1"/>
                </a:solidFill>
                <a:latin typeface="Calibri" pitchFamily="34" charset="0"/>
              </a:rPr>
              <a:t>ont pris SP/Fansidar</a:t>
            </a:r>
          </a:p>
          <a:p>
            <a:pPr algn="ctr" eaLnBrk="0" hangingPunct="0">
              <a:spcBef>
                <a:spcPct val="50000"/>
              </a:spcBef>
            </a:pPr>
            <a:r>
              <a:rPr lang="fr-FR" sz="3200">
                <a:latin typeface="Calibri" pitchFamily="34" charset="0"/>
              </a:rPr>
              <a:t> </a:t>
            </a:r>
            <a:r>
              <a:rPr lang="fr-FR" sz="3200" b="1">
                <a:solidFill>
                  <a:schemeClr val="tx2"/>
                </a:solidFill>
                <a:latin typeface="Calibri" pitchFamily="34" charset="0"/>
              </a:rPr>
              <a:t>10 % </a:t>
            </a:r>
            <a:r>
              <a:rPr lang="fr-FR" sz="3200">
                <a:latin typeface="Calibri" pitchFamily="34" charset="0"/>
              </a:rPr>
              <a:t>ont pris un antipaludéen quelconque</a:t>
            </a:r>
            <a:r>
              <a:rPr lang="fr-FR" sz="3200" i="1">
                <a:latin typeface="Calibri" pitchFamily="34" charset="0"/>
              </a:rPr>
              <a:t> </a:t>
            </a:r>
          </a:p>
          <a:p>
            <a:pPr algn="ctr" eaLnBrk="0" hangingPunct="0">
              <a:spcBef>
                <a:spcPct val="50000"/>
              </a:spcBef>
            </a:pPr>
            <a:endParaRPr 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304800"/>
            <a:ext cx="8686800" cy="914400"/>
          </a:xfrm>
        </p:spPr>
        <p:txBody>
          <a:bodyPr/>
          <a:lstStyle/>
          <a:p>
            <a:pPr eaLnBrk="1" hangingPunct="1"/>
            <a:r>
              <a:rPr lang="fr-FR" sz="3600" smtClean="0"/>
              <a:t>Antipaludéens pour le traitement des enfants</a:t>
            </a:r>
            <a:endParaRPr lang="en-US" sz="36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239000" cy="1143000"/>
          </a:xfrm>
        </p:spPr>
        <p:txBody>
          <a:bodyPr/>
          <a:lstStyle/>
          <a:p>
            <a:r>
              <a:rPr lang="fr-HT" smtClean="0"/>
              <a:t>Principaux résultats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295400"/>
            <a:ext cx="8458200" cy="5029200"/>
          </a:xfrm>
        </p:spPr>
        <p:txBody>
          <a:bodyPr/>
          <a:lstStyle/>
          <a:p>
            <a:pPr>
              <a:buClr>
                <a:schemeClr val="tx1"/>
              </a:buClr>
              <a:buSzPct val="90000"/>
            </a:pPr>
            <a:r>
              <a:rPr lang="fr-HT" sz="2800" smtClean="0"/>
              <a:t>Seulement </a:t>
            </a:r>
            <a:r>
              <a:rPr lang="fr-HT" sz="2800" b="1" smtClean="0">
                <a:solidFill>
                  <a:schemeClr val="tx2"/>
                </a:solidFill>
              </a:rPr>
              <a:t>57 %</a:t>
            </a:r>
            <a:r>
              <a:rPr lang="fr-HT" sz="2800" smtClean="0"/>
              <a:t> des ménages possèdent une </a:t>
            </a:r>
            <a:r>
              <a:rPr lang="fr-HT" sz="2800" b="1" smtClean="0"/>
              <a:t>Moustiquaire Imprégnée d’Insecticide </a:t>
            </a:r>
            <a:r>
              <a:rPr lang="fr-HT" sz="2800" smtClean="0"/>
              <a:t>(MII)</a:t>
            </a:r>
            <a:endParaRPr lang="fr-HT" sz="2800" smtClean="0">
              <a:solidFill>
                <a:srgbClr val="FFFF00"/>
              </a:solidFill>
            </a:endParaRPr>
          </a:p>
          <a:p>
            <a:pPr>
              <a:buClr>
                <a:schemeClr val="tx1"/>
              </a:buClr>
              <a:buSzPct val="90000"/>
            </a:pPr>
            <a:r>
              <a:rPr lang="fr-HT" sz="2800" smtClean="0"/>
              <a:t>La moitié des enfants de moins de cinq ans (</a:t>
            </a:r>
            <a:r>
              <a:rPr lang="fr-HT" sz="2800" b="1" smtClean="0">
                <a:solidFill>
                  <a:schemeClr val="tx2"/>
                </a:solidFill>
              </a:rPr>
              <a:t>46 %</a:t>
            </a:r>
            <a:r>
              <a:rPr lang="fr-HT" sz="2800" smtClean="0"/>
              <a:t>) et la moitié des femmes enceintes de 15-49 ans (</a:t>
            </a:r>
            <a:r>
              <a:rPr lang="fr-HT" sz="2800" b="1" smtClean="0">
                <a:solidFill>
                  <a:schemeClr val="tx2"/>
                </a:solidFill>
              </a:rPr>
              <a:t>46 %</a:t>
            </a:r>
            <a:r>
              <a:rPr lang="fr-HT" sz="2800" smtClean="0"/>
              <a:t>) ont dormi sous une MII la nuit ayant précédé l’enquête</a:t>
            </a:r>
          </a:p>
          <a:p>
            <a:pPr>
              <a:buClr>
                <a:schemeClr val="tx1"/>
              </a:buClr>
              <a:buSzPct val="90000"/>
            </a:pPr>
            <a:r>
              <a:rPr lang="fr-HT" sz="2800" smtClean="0"/>
              <a:t>Seulement </a:t>
            </a:r>
            <a:r>
              <a:rPr lang="fr-HT" sz="2800" b="1" smtClean="0">
                <a:solidFill>
                  <a:schemeClr val="tx2"/>
                </a:solidFill>
              </a:rPr>
              <a:t>12 %</a:t>
            </a:r>
            <a:r>
              <a:rPr lang="fr-HT" sz="2800" smtClean="0"/>
              <a:t> des femmes ont pris de la </a:t>
            </a:r>
            <a:r>
              <a:rPr lang="fr-HT" sz="2800" b="1" smtClean="0"/>
              <a:t>SP/Fansidar</a:t>
            </a:r>
            <a:r>
              <a:rPr lang="fr-HT" sz="2800" smtClean="0"/>
              <a:t> au cours d’une visite prénatale et </a:t>
            </a:r>
            <a:r>
              <a:rPr lang="fr-HT" sz="2800" b="1" smtClean="0">
                <a:solidFill>
                  <a:schemeClr val="tx2"/>
                </a:solidFill>
              </a:rPr>
              <a:t>6 %</a:t>
            </a:r>
            <a:r>
              <a:rPr lang="fr-HT" sz="2800" smtClean="0"/>
              <a:t> en ont pris 2 doses ou plus au cours des visites prénatales</a:t>
            </a:r>
          </a:p>
          <a:p>
            <a:pPr>
              <a:buClr>
                <a:schemeClr val="tx1"/>
              </a:buClr>
              <a:buSzPct val="90000"/>
            </a:pPr>
            <a:r>
              <a:rPr lang="fr-HT" sz="2800" smtClean="0"/>
              <a:t>Un cinquième des enfants (</a:t>
            </a:r>
            <a:r>
              <a:rPr lang="fr-HT" sz="2800" b="1" smtClean="0">
                <a:solidFill>
                  <a:schemeClr val="tx2"/>
                </a:solidFill>
              </a:rPr>
              <a:t>20 %</a:t>
            </a:r>
            <a:r>
              <a:rPr lang="fr-HT" sz="2800" smtClean="0"/>
              <a:t>) ayant eu de la  fièvre a pris un </a:t>
            </a:r>
            <a:r>
              <a:rPr lang="fr-HT" sz="2800" b="1" smtClean="0"/>
              <a:t>antipaludéen</a:t>
            </a:r>
            <a:r>
              <a:rPr lang="fr-HT" sz="2800" smtClean="0"/>
              <a:t> et seulement </a:t>
            </a:r>
            <a:r>
              <a:rPr lang="fr-HT" sz="2800" b="1" smtClean="0">
                <a:solidFill>
                  <a:schemeClr val="tx2"/>
                </a:solidFill>
              </a:rPr>
              <a:t>1 % </a:t>
            </a:r>
            <a:r>
              <a:rPr lang="fr-HT" sz="2800" smtClean="0"/>
              <a:t>a pris une ACT</a:t>
            </a:r>
          </a:p>
          <a:p>
            <a:pPr>
              <a:buClr>
                <a:schemeClr val="tx1"/>
              </a:buClr>
              <a:buSzPct val="90000"/>
            </a:pPr>
            <a:endParaRPr lang="fr-HT" sz="2800" smtClean="0">
              <a:solidFill>
                <a:srgbClr val="0066FF"/>
              </a:solidFill>
            </a:endParaRPr>
          </a:p>
          <a:p>
            <a:pPr>
              <a:buClr>
                <a:schemeClr val="tx1"/>
              </a:buClr>
              <a:buSzPct val="90000"/>
            </a:pPr>
            <a:endParaRPr lang="fr-HT" sz="2800" smtClean="0"/>
          </a:p>
          <a:p>
            <a:pPr>
              <a:buClr>
                <a:schemeClr val="tx1"/>
              </a:buClr>
              <a:buSzPct val="90000"/>
            </a:pPr>
            <a:endParaRPr lang="fr-HT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403225" y="2033588"/>
            <a:ext cx="4321175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tx2"/>
              </a:buClr>
              <a:buSzPct val="95000"/>
              <a:buFont typeface="Arial" pitchFamily="34" charset="0"/>
              <a:buChar char="•"/>
              <a:defRPr/>
            </a:pPr>
            <a:r>
              <a:rPr lang="fr-FR" b="1" dirty="0">
                <a:solidFill>
                  <a:schemeClr val="tx2"/>
                </a:solidFill>
                <a:latin typeface="+mn-lt"/>
                <a:cs typeface="+mn-cs"/>
              </a:rPr>
              <a:t>Disponibilité et utilisation des moustiquaires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Traitement préventif des femmes enceintes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Traitement des enfants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3"/>
          <p:cNvGraphicFramePr>
            <a:graphicFrameLocks/>
          </p:cNvGraphicFramePr>
          <p:nvPr/>
        </p:nvGraphicFramePr>
        <p:xfrm>
          <a:off x="381000" y="1676400"/>
          <a:ext cx="8566150" cy="4724400"/>
        </p:xfrm>
        <a:graphic>
          <a:graphicData uri="http://schemas.openxmlformats.org/presentationml/2006/ole">
            <p:oleObj spid="_x0000_s6146" r:id="rId4" imgW="8565622" imgH="4724809" progId="Excel.Sheet.8">
              <p:embed/>
            </p:oleObj>
          </a:graphicData>
        </a:graphic>
      </p:graphicFrame>
      <p:sp>
        <p:nvSpPr>
          <p:cNvPr id="6147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991600" cy="1447800"/>
          </a:xfrm>
        </p:spPr>
        <p:txBody>
          <a:bodyPr/>
          <a:lstStyle/>
          <a:p>
            <a:r>
              <a:rPr lang="fr-FR" sz="4000" smtClean="0"/>
              <a:t>Disponibilité de moustiquaires</a:t>
            </a:r>
            <a:br>
              <a:rPr lang="fr-FR" sz="4000" smtClean="0"/>
            </a:br>
            <a:r>
              <a:rPr lang="fr-FR" sz="4000" smtClean="0"/>
              <a:t>selon la résidence </a:t>
            </a:r>
          </a:p>
        </p:txBody>
      </p:sp>
      <p:sp>
        <p:nvSpPr>
          <p:cNvPr id="122885" name="Text Box 5"/>
          <p:cNvSpPr txBox="1">
            <a:spLocks noChangeArrowheads="1"/>
          </p:cNvSpPr>
          <p:nvPr/>
        </p:nvSpPr>
        <p:spPr bwMode="auto">
          <a:xfrm>
            <a:off x="0" y="1408113"/>
            <a:ext cx="175260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FR" sz="1400" i="1" dirty="0">
                <a:latin typeface="+mn-lt"/>
                <a:cs typeface="+mn-cs"/>
              </a:rPr>
              <a:t>Pourcentage de ménages possédant au moins une moustiquaire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6400800"/>
            <a:ext cx="9144000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0" hangingPunct="0"/>
            <a:r>
              <a:rPr lang="en-US" sz="1200">
                <a:latin typeface="Calibri" pitchFamily="34" charset="0"/>
              </a:rPr>
              <a:t>MII: Moustiquaire Imprégnée d’Insecticide</a:t>
            </a:r>
          </a:p>
          <a:p>
            <a:pPr algn="r" eaLnBrk="0" hangingPunct="0"/>
            <a:r>
              <a:rPr lang="en-US" sz="1200">
                <a:latin typeface="Calibri" pitchFamily="34" charset="0"/>
              </a:rPr>
              <a:t>MID: Moustiquaire Imprégnée Durable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381000" y="76200"/>
            <a:ext cx="8229600" cy="1143000"/>
          </a:xfrm>
        </p:spPr>
        <p:txBody>
          <a:bodyPr/>
          <a:lstStyle/>
          <a:p>
            <a:r>
              <a:rPr lang="en-US" smtClean="0">
                <a:solidFill>
                  <a:schemeClr val="bg1"/>
                </a:solidFill>
              </a:rPr>
              <a:t>MII dans la sous-région </a:t>
            </a:r>
          </a:p>
        </p:txBody>
      </p:sp>
      <p:graphicFrame>
        <p:nvGraphicFramePr>
          <p:cNvPr id="7171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371600"/>
          <a:ext cx="7315200" cy="5029200"/>
        </p:xfrm>
        <a:graphic>
          <a:graphicData uri="http://schemas.openxmlformats.org/presentationml/2006/ole">
            <p:oleObj spid="_x0000_s7171" r:id="rId4" imgW="7315834" imgH="5029636" progId="Excel.Sheet.8">
              <p:embed/>
            </p:oleObj>
          </a:graphicData>
        </a:graphic>
      </p:graphicFrame>
      <p:sp>
        <p:nvSpPr>
          <p:cNvPr id="5" name="Left Arrow 4"/>
          <p:cNvSpPr/>
          <p:nvPr/>
        </p:nvSpPr>
        <p:spPr>
          <a:xfrm>
            <a:off x="6705600" y="2209800"/>
            <a:ext cx="990600" cy="533400"/>
          </a:xfrm>
          <a:prstGeom prst="leftArrow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6096000" y="5334000"/>
            <a:ext cx="28194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  <a:defRPr/>
            </a:pPr>
            <a:r>
              <a:rPr lang="fr-FR" sz="1800" i="1" dirty="0">
                <a:latin typeface="+mn-lt"/>
                <a:cs typeface="+mn-cs"/>
              </a:rPr>
              <a:t>Pourcentage de ménages possédant au moins une Moustiquaire Imprégnée d’Insecticide (MII)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Grp="1"/>
          </p:cNvGraphicFramePr>
          <p:nvPr>
            <p:ph type="chart" idx="1"/>
          </p:nvPr>
        </p:nvGraphicFramePr>
        <p:xfrm>
          <a:off x="533400" y="2209800"/>
          <a:ext cx="8064500" cy="4313238"/>
        </p:xfrm>
        <a:graphic>
          <a:graphicData uri="http://schemas.openxmlformats.org/presentationml/2006/ole">
            <p:oleObj spid="_x0000_s8194" r:id="rId4" imgW="8059610" imgH="4310246" progId="Excel.Sheet.8">
              <p:embed/>
            </p:oleObj>
          </a:graphicData>
        </a:graphic>
      </p:graphicFrame>
      <p:sp>
        <p:nvSpPr>
          <p:cNvPr id="8195" name="Rectangle 4"/>
          <p:cNvSpPr>
            <a:spLocks noGrp="1" noChangeArrowheads="1"/>
          </p:cNvSpPr>
          <p:nvPr>
            <p:ph type="title"/>
          </p:nvPr>
        </p:nvSpPr>
        <p:spPr>
          <a:xfrm>
            <a:off x="304800" y="304800"/>
            <a:ext cx="8153400" cy="1295400"/>
          </a:xfrm>
        </p:spPr>
        <p:txBody>
          <a:bodyPr/>
          <a:lstStyle/>
          <a:p>
            <a:r>
              <a:rPr lang="fr-FR" sz="3600" smtClean="0"/>
              <a:t>Disponibilité de moustiquaires</a:t>
            </a:r>
            <a:br>
              <a:rPr lang="fr-FR" sz="3600" smtClean="0"/>
            </a:br>
            <a:r>
              <a:rPr lang="fr-FR" sz="3600" smtClean="0"/>
              <a:t>selon le niveau socio-économique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6172200" y="1695450"/>
            <a:ext cx="28194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  <a:defRPr/>
            </a:pPr>
            <a:r>
              <a:rPr lang="fr-FR" sz="1800" i="1" dirty="0">
                <a:latin typeface="+mn-lt"/>
                <a:cs typeface="+mn-cs"/>
              </a:rPr>
              <a:t>Pourcentage de ménages possédant au moins une Moustiquaire Imprégnée d’Insecticide (MII)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279525" y="6629400"/>
            <a:ext cx="6569075" cy="0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152400"/>
            <a:ext cx="8610600" cy="990600"/>
          </a:xfrm>
        </p:spPr>
        <p:txBody>
          <a:bodyPr/>
          <a:lstStyle/>
          <a:p>
            <a:pPr eaLnBrk="1" hangingPunct="1"/>
            <a:r>
              <a:rPr lang="en-US" sz="3600" smtClean="0"/>
              <a:t>Utilisation des moustiquaires par les enfants</a:t>
            </a:r>
          </a:p>
        </p:txBody>
      </p:sp>
      <p:graphicFrame>
        <p:nvGraphicFramePr>
          <p:cNvPr id="9219" name="Object 3"/>
          <p:cNvGraphicFramePr>
            <a:graphicFrameLocks noGrp="1" noChangeAspect="1"/>
          </p:cNvGraphicFramePr>
          <p:nvPr>
            <p:ph idx="4294967295"/>
          </p:nvPr>
        </p:nvGraphicFramePr>
        <p:xfrm>
          <a:off x="533400" y="1936750"/>
          <a:ext cx="8229600" cy="4921250"/>
        </p:xfrm>
        <a:graphic>
          <a:graphicData uri="http://schemas.openxmlformats.org/presentationml/2006/ole">
            <p:oleObj spid="_x0000_s9219" r:id="rId4" imgW="8230313" imgH="4919898" progId="Excel.Sheet.8">
              <p:embed/>
            </p:oleObj>
          </a:graphicData>
        </a:graphic>
      </p:graphicFrame>
      <p:sp>
        <p:nvSpPr>
          <p:cNvPr id="152581" name="Rectangle 5"/>
          <p:cNvSpPr>
            <a:spLocks noChangeArrowheads="1"/>
          </p:cNvSpPr>
          <p:nvPr/>
        </p:nvSpPr>
        <p:spPr bwMode="auto">
          <a:xfrm>
            <a:off x="0" y="1143000"/>
            <a:ext cx="25908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FR" sz="1600" i="1" dirty="0">
                <a:latin typeface="+mn-lt"/>
                <a:cs typeface="+mn-cs"/>
              </a:rPr>
              <a:t>Pourcentage d’enfants de moins de cinq ans qui ont dormi sous une moustiquaire la nuit ayant précédé l’enquête</a:t>
            </a:r>
            <a:endParaRPr lang="en-US" sz="1600" i="1" dirty="0">
              <a:latin typeface="+mn-lt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6400800"/>
            <a:ext cx="9144000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0" hangingPunct="0"/>
            <a:r>
              <a:rPr lang="en-US" sz="1200">
                <a:latin typeface="Calibri" pitchFamily="34" charset="0"/>
              </a:rPr>
              <a:t>MII: Moustiquaire Imprégnée d’Insecticide</a:t>
            </a:r>
          </a:p>
          <a:p>
            <a:pPr algn="r" eaLnBrk="0" hangingPunct="0"/>
            <a:r>
              <a:rPr lang="en-US" sz="1200">
                <a:latin typeface="Calibri" pitchFamily="34" charset="0"/>
              </a:rPr>
              <a:t>MID: Moustiquaire Imprégnée Durable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pPr eaLnBrk="1" hangingPunct="1"/>
            <a:r>
              <a:rPr lang="en-US" sz="4000" smtClean="0"/>
              <a:t>Utilisation des moustiquaires par les femmes</a:t>
            </a:r>
          </a:p>
        </p:txBody>
      </p:sp>
      <p:graphicFrame>
        <p:nvGraphicFramePr>
          <p:cNvPr id="10243" name="Object 3"/>
          <p:cNvGraphicFramePr>
            <a:graphicFrameLocks noGrp="1" noChangeAspect="1"/>
          </p:cNvGraphicFramePr>
          <p:nvPr>
            <p:ph idx="4294967295"/>
          </p:nvPr>
        </p:nvGraphicFramePr>
        <p:xfrm>
          <a:off x="533400" y="1752600"/>
          <a:ext cx="8293100" cy="4876800"/>
        </p:xfrm>
        <a:graphic>
          <a:graphicData uri="http://schemas.openxmlformats.org/presentationml/2006/ole">
            <p:oleObj spid="_x0000_s10243" r:id="rId4" imgW="8291279" imgH="4877223" progId="Excel.Sheet.8">
              <p:embed/>
            </p:oleObj>
          </a:graphicData>
        </a:graphic>
      </p:graphicFrame>
      <p:sp>
        <p:nvSpPr>
          <p:cNvPr id="155652" name="Rectangle 4"/>
          <p:cNvSpPr>
            <a:spLocks noChangeArrowheads="1"/>
          </p:cNvSpPr>
          <p:nvPr/>
        </p:nvSpPr>
        <p:spPr bwMode="auto">
          <a:xfrm>
            <a:off x="0" y="1066800"/>
            <a:ext cx="2438400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FR" sz="1800" i="1" dirty="0">
                <a:latin typeface="+mn-lt"/>
                <a:cs typeface="+mn-cs"/>
              </a:rPr>
              <a:t>Pourcentage de femmes et de femmes enceintes qui ont dormi sous une moustiquaire la nuit ayant précédé l’enquête</a:t>
            </a:r>
            <a:endParaRPr lang="en-US" sz="1800" i="1" dirty="0">
              <a:latin typeface="+mn-lt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381000" y="76200"/>
            <a:ext cx="8229600" cy="1143000"/>
          </a:xfrm>
        </p:spPr>
        <p:txBody>
          <a:bodyPr/>
          <a:lstStyle/>
          <a:p>
            <a:r>
              <a:rPr lang="en-US" sz="4000" smtClean="0">
                <a:solidFill>
                  <a:schemeClr val="bg1"/>
                </a:solidFill>
              </a:rPr>
              <a:t>Possession de moustiquaire</a:t>
            </a:r>
          </a:p>
        </p:txBody>
      </p:sp>
      <p:graphicFrame>
        <p:nvGraphicFramePr>
          <p:cNvPr id="11267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presentationml/2006/ole">
            <p:oleObj spid="_x0000_s11267" r:id="rId4" imgW="8230313" imgH="4523624" progId="Excel.Sheet.8">
              <p:embed/>
            </p:oleObj>
          </a:graphicData>
        </a:graphic>
      </p:graphicFrame>
      <p:sp>
        <p:nvSpPr>
          <p:cNvPr id="11268" name="Text Box 5"/>
          <p:cNvSpPr txBox="1">
            <a:spLocks noChangeArrowheads="1"/>
          </p:cNvSpPr>
          <p:nvPr/>
        </p:nvSpPr>
        <p:spPr bwMode="auto">
          <a:xfrm>
            <a:off x="0" y="2514600"/>
            <a:ext cx="2895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i="1">
                <a:solidFill>
                  <a:schemeClr val="bg1"/>
                </a:solidFill>
                <a:latin typeface="Calibri" pitchFamily="34" charset="0"/>
              </a:rPr>
              <a:t>Pourcentage de ménages possédant au moins une moustiquaire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sz="4000" smtClean="0">
                <a:solidFill>
                  <a:schemeClr val="bg1"/>
                </a:solidFill>
              </a:rPr>
              <a:t>Utilisation des moustiquaires par les femmes et les femmes enceintes</a:t>
            </a:r>
          </a:p>
        </p:txBody>
      </p:sp>
      <p:graphicFrame>
        <p:nvGraphicFramePr>
          <p:cNvPr id="12291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905000"/>
          <a:ext cx="8229600" cy="4525963"/>
        </p:xfrm>
        <a:graphic>
          <a:graphicData uri="http://schemas.openxmlformats.org/presentationml/2006/ole">
            <p:oleObj spid="_x0000_s12291" r:id="rId4" imgW="8230313" imgH="4523624" progId="Excel.Sheet.8">
              <p:embed/>
            </p:oleObj>
          </a:graphicData>
        </a:graphic>
      </p:graphicFrame>
      <p:sp>
        <p:nvSpPr>
          <p:cNvPr id="12292" name="Text Box 45"/>
          <p:cNvSpPr txBox="1">
            <a:spLocks noChangeArrowheads="1"/>
          </p:cNvSpPr>
          <p:nvPr/>
        </p:nvSpPr>
        <p:spPr bwMode="auto">
          <a:xfrm>
            <a:off x="0" y="1771650"/>
            <a:ext cx="25908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i="1">
                <a:solidFill>
                  <a:schemeClr val="bg1"/>
                </a:solidFill>
                <a:latin typeface="Calibri" pitchFamily="34" charset="0"/>
              </a:rPr>
              <a:t>Pourcentage ayant dormi sous une moustiquaire la nuit ayant pr</a:t>
            </a:r>
            <a:r>
              <a:rPr lang="en-US" sz="1800" i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écédé l’enquête</a:t>
            </a:r>
            <a:endParaRPr lang="en-US" sz="1800" i="1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gular slide">
  <a:themeElements>
    <a:clrScheme name="Madagascar">
      <a:dk1>
        <a:sysClr val="windowText" lastClr="000000"/>
      </a:dk1>
      <a:lt1>
        <a:srgbClr val="000000"/>
      </a:lt1>
      <a:dk2>
        <a:srgbClr val="D8D8D8"/>
      </a:dk2>
      <a:lt2>
        <a:srgbClr val="C00000"/>
      </a:lt2>
      <a:accent1>
        <a:srgbClr val="FF0000"/>
      </a:accent1>
      <a:accent2>
        <a:srgbClr val="BFBFBF"/>
      </a:accent2>
      <a:accent3>
        <a:srgbClr val="A5A5A5"/>
      </a:accent3>
      <a:accent4>
        <a:srgbClr val="FFFFFF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regular slid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gular slid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Madagascar">
      <a:dk1>
        <a:sysClr val="windowText" lastClr="000000"/>
      </a:dk1>
      <a:lt1>
        <a:srgbClr val="000000"/>
      </a:lt1>
      <a:dk2>
        <a:srgbClr val="D8D8D8"/>
      </a:dk2>
      <a:lt2>
        <a:srgbClr val="C00000"/>
      </a:lt2>
      <a:accent1>
        <a:srgbClr val="FF0000"/>
      </a:accent1>
      <a:accent2>
        <a:srgbClr val="BFBFBF"/>
      </a:accent2>
      <a:accent3>
        <a:srgbClr val="A5A5A5"/>
      </a:accent3>
      <a:accent4>
        <a:srgbClr val="FFFFFF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2624</TotalTime>
  <Words>446</Words>
  <Application>Microsoft Office PowerPoint</Application>
  <PresentationFormat>On-screen Show (4:3)</PresentationFormat>
  <Paragraphs>69</Paragraphs>
  <Slides>17</Slides>
  <Notes>17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regular slide</vt:lpstr>
      <vt:lpstr>Custom Design</vt:lpstr>
      <vt:lpstr>Microsoft Office Excel 97-2003 Worksheet</vt:lpstr>
      <vt:lpstr>Chart</vt:lpstr>
      <vt:lpstr>Slide 1</vt:lpstr>
      <vt:lpstr>Slide 2</vt:lpstr>
      <vt:lpstr>Disponibilité de moustiquaires selon la résidence </vt:lpstr>
      <vt:lpstr>MII dans la sous-région </vt:lpstr>
      <vt:lpstr>Disponibilité de moustiquaires selon le niveau socio-économique</vt:lpstr>
      <vt:lpstr>Utilisation des moustiquaires par les enfants</vt:lpstr>
      <vt:lpstr>Utilisation des moustiquaires par les femmes</vt:lpstr>
      <vt:lpstr>Possession de moustiquaire</vt:lpstr>
      <vt:lpstr>Utilisation des moustiquaires par les femmes et les femmes enceintes</vt:lpstr>
      <vt:lpstr>Slide 10</vt:lpstr>
      <vt:lpstr>Traitement Préventif Intermittent</vt:lpstr>
      <vt:lpstr>Slide 12</vt:lpstr>
      <vt:lpstr>Slide 13</vt:lpstr>
      <vt:lpstr>Slide 14</vt:lpstr>
      <vt:lpstr>Prévalence et traitement par résidence</vt:lpstr>
      <vt:lpstr>Antipaludéens pour le traitement des enfants</vt:lpstr>
      <vt:lpstr>Principaux résultats</vt:lpstr>
    </vt:vector>
  </TitlesOfParts>
  <Company>Macro International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Noah M. Bartlett</dc:creator>
  <cp:lastModifiedBy>Administrator</cp:lastModifiedBy>
  <cp:revision>147</cp:revision>
  <dcterms:created xsi:type="dcterms:W3CDTF">2001-09-27T19:12:32Z</dcterms:created>
  <dcterms:modified xsi:type="dcterms:W3CDTF">2012-05-10T19:21:30Z</dcterms:modified>
</cp:coreProperties>
</file>